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42"/>
  </p:notesMasterIdLst>
  <p:handoutMasterIdLst>
    <p:handoutMasterId r:id="rId43"/>
  </p:handoutMasterIdLst>
  <p:sldIdLst>
    <p:sldId id="2147374329" r:id="rId5"/>
    <p:sldId id="2147374401" r:id="rId6"/>
    <p:sldId id="2147374417" r:id="rId7"/>
    <p:sldId id="2147374470" r:id="rId8"/>
    <p:sldId id="2147374469" r:id="rId9"/>
    <p:sldId id="2147374442" r:id="rId10"/>
    <p:sldId id="2147374471" r:id="rId11"/>
    <p:sldId id="2147374472" r:id="rId12"/>
    <p:sldId id="2147374473" r:id="rId13"/>
    <p:sldId id="2147374443" r:id="rId14"/>
    <p:sldId id="2147374445" r:id="rId15"/>
    <p:sldId id="2147374474" r:id="rId16"/>
    <p:sldId id="2147374475" r:id="rId17"/>
    <p:sldId id="2147374476" r:id="rId18"/>
    <p:sldId id="2147374477" r:id="rId19"/>
    <p:sldId id="2147374478" r:id="rId20"/>
    <p:sldId id="2147374479" r:id="rId21"/>
    <p:sldId id="2147374480" r:id="rId22"/>
    <p:sldId id="2147374481" r:id="rId23"/>
    <p:sldId id="2147374482" r:id="rId24"/>
    <p:sldId id="2147374483" r:id="rId25"/>
    <p:sldId id="2147374484" r:id="rId26"/>
    <p:sldId id="2147374485" r:id="rId27"/>
    <p:sldId id="2147374486" r:id="rId28"/>
    <p:sldId id="2147374487" r:id="rId29"/>
    <p:sldId id="2147374488" r:id="rId30"/>
    <p:sldId id="2147374489" r:id="rId31"/>
    <p:sldId id="2147374490" r:id="rId32"/>
    <p:sldId id="2147374491" r:id="rId33"/>
    <p:sldId id="2147374492" r:id="rId34"/>
    <p:sldId id="2147374493" r:id="rId35"/>
    <p:sldId id="2147374494" r:id="rId36"/>
    <p:sldId id="2147374495" r:id="rId37"/>
    <p:sldId id="2147374496" r:id="rId38"/>
    <p:sldId id="2147374497" r:id="rId39"/>
    <p:sldId id="2147374338" r:id="rId40"/>
    <p:sldId id="21473744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2350B-9F8A-9359-3F26-B0C0BD83B1C4}" name="McCullough, Molly (NYC-MRM)" initials="M(" userId="S::molly.mccullough@mrm.com::47bd49ee-27ba-4377-b4ba-d919519c338e" providerId="AD"/>
  <p188:author id="{617C6481-A8B0-BF88-1135-69F2702978EF}" name="McCullough, Molly (NYC-MRM)" initials="MM(M" userId="S::Molly.McCullough@mrm.com::47bd49ee-27ba-4377-b4ba-d919519c338e" providerId="AD"/>
  <p188:author id="{CD14B4FE-24B4-889B-C54B-473CD98E1880}" name="Jara, Sergio (NYC-MRM)" initials="JS(M" userId="S::sergio.jara@mrm.com::7eff3b88-1077-4e72-aaf6-c7a0d170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125"/>
    <a:srgbClr val="F3A361"/>
    <a:srgbClr val="38A32A"/>
    <a:srgbClr val="404040"/>
    <a:srgbClr val="FFFFFF"/>
    <a:srgbClr val="EE4983"/>
    <a:srgbClr val="EE3124"/>
    <a:srgbClr val="FF0000"/>
    <a:srgbClr val="1E2731"/>
    <a:srgbClr val="182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2" autoAdjust="0"/>
    <p:restoredTop sz="96247" autoAdjust="0"/>
  </p:normalViewPr>
  <p:slideViewPr>
    <p:cSldViewPr snapToGrid="0">
      <p:cViewPr>
        <p:scale>
          <a:sx n="100" d="100"/>
          <a:sy n="100" d="100"/>
        </p:scale>
        <p:origin x="654" y="31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288BEF-274F-DE42-BF74-EAC744D9FC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4F43177-EB4B-524D-BFEC-322122099E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5CEF7-594A-1B49-8631-F4D8B208FCCB}" type="datetimeFigureOut">
              <a:rPr lang="en-US" smtClean="0"/>
              <a:t>12/12/2025</a:t>
            </a:fld>
            <a:endParaRPr lang="en-US" dirty="0"/>
          </a:p>
        </p:txBody>
      </p:sp>
      <p:sp>
        <p:nvSpPr>
          <p:cNvPr id="4" name="Footer Placeholder 3">
            <a:extLst>
              <a:ext uri="{FF2B5EF4-FFF2-40B4-BE49-F238E27FC236}">
                <a16:creationId xmlns:a16="http://schemas.microsoft.com/office/drawing/2014/main" id="{46784BC3-7120-FC49-B696-22C6B825D1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4456522-18FC-F646-BD5F-EA04249C75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CB064-6810-1B4B-88BC-9B7568301526}" type="slidenum">
              <a:rPr lang="en-US" smtClean="0"/>
              <a:t>‹#›</a:t>
            </a:fld>
            <a:endParaRPr lang="en-US" dirty="0"/>
          </a:p>
        </p:txBody>
      </p:sp>
    </p:spTree>
    <p:extLst>
      <p:ext uri="{BB962C8B-B14F-4D97-AF65-F5344CB8AC3E}">
        <p14:creationId xmlns:p14="http://schemas.microsoft.com/office/powerpoint/2010/main" val="272822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85BCF-BAD2-E148-B97D-7E022347CE2F}" type="datetimeFigureOut">
              <a:rPr lang="en-US" smtClean="0"/>
              <a:t>12/12/2025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1BE30-486B-6847-AF23-E24ED9229BAF}" type="slidenum">
              <a:rPr lang="en-US" smtClean="0"/>
              <a:t>‹#›</a:t>
            </a:fld>
            <a:endParaRPr lang="en-US" dirty="0"/>
          </a:p>
        </p:txBody>
      </p:sp>
    </p:spTree>
    <p:extLst>
      <p:ext uri="{BB962C8B-B14F-4D97-AF65-F5344CB8AC3E}">
        <p14:creationId xmlns:p14="http://schemas.microsoft.com/office/powerpoint/2010/main" val="47962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5175-EB1F-F64B-CD94-A2235C40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BE746-0CFB-5483-BF0A-DF4008A2B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7C3BE-6DDF-3500-B6FF-827C8C08D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0C670-0852-3084-7D21-DF66D38A5CF1}"/>
              </a:ext>
            </a:extLst>
          </p:cNvPr>
          <p:cNvSpPr>
            <a:spLocks noGrp="1"/>
          </p:cNvSpPr>
          <p:nvPr>
            <p:ph type="sldNum" sz="quarter" idx="5"/>
          </p:nvPr>
        </p:nvSpPr>
        <p:spPr/>
        <p:txBody>
          <a:bodyPr/>
          <a:lstStyle/>
          <a:p>
            <a:fld id="{36E1BE30-486B-6847-AF23-E24ED9229BAF}" type="slidenum">
              <a:rPr lang="en-US" smtClean="0"/>
              <a:t>2</a:t>
            </a:fld>
            <a:endParaRPr lang="en-US" dirty="0"/>
          </a:p>
        </p:txBody>
      </p:sp>
    </p:spTree>
    <p:extLst>
      <p:ext uri="{BB962C8B-B14F-4D97-AF65-F5344CB8AC3E}">
        <p14:creationId xmlns:p14="http://schemas.microsoft.com/office/powerpoint/2010/main" val="148890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80BC-FA6F-E079-D366-7A4662ABF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59244-991A-1320-5806-3ED36BBB3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7B0EE-2E03-026C-B011-74517DCCC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53A84-BFC7-C3B5-9FF9-D31208D69869}"/>
              </a:ext>
            </a:extLst>
          </p:cNvPr>
          <p:cNvSpPr>
            <a:spLocks noGrp="1"/>
          </p:cNvSpPr>
          <p:nvPr>
            <p:ph type="sldNum" sz="quarter" idx="5"/>
          </p:nvPr>
        </p:nvSpPr>
        <p:spPr/>
        <p:txBody>
          <a:bodyPr/>
          <a:lstStyle/>
          <a:p>
            <a:fld id="{36E1BE30-486B-6847-AF23-E24ED9229BAF}" type="slidenum">
              <a:rPr lang="en-US" smtClean="0"/>
              <a:t>11</a:t>
            </a:fld>
            <a:endParaRPr lang="en-US" dirty="0"/>
          </a:p>
        </p:txBody>
      </p:sp>
    </p:spTree>
    <p:extLst>
      <p:ext uri="{BB962C8B-B14F-4D97-AF65-F5344CB8AC3E}">
        <p14:creationId xmlns:p14="http://schemas.microsoft.com/office/powerpoint/2010/main" val="168269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2F663-DA64-F41C-4C7C-A6D5102E6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3B505-BEFA-2AD6-C437-01E78FBF3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0359B-D547-D9C8-A5A7-0503C50BD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FC6CEB-D58F-CB86-861A-6567925F650D}"/>
              </a:ext>
            </a:extLst>
          </p:cNvPr>
          <p:cNvSpPr>
            <a:spLocks noGrp="1"/>
          </p:cNvSpPr>
          <p:nvPr>
            <p:ph type="sldNum" sz="quarter" idx="5"/>
          </p:nvPr>
        </p:nvSpPr>
        <p:spPr/>
        <p:txBody>
          <a:bodyPr/>
          <a:lstStyle/>
          <a:p>
            <a:fld id="{36E1BE30-486B-6847-AF23-E24ED9229BAF}" type="slidenum">
              <a:rPr lang="en-US" smtClean="0"/>
              <a:t>12</a:t>
            </a:fld>
            <a:endParaRPr lang="en-US" dirty="0"/>
          </a:p>
        </p:txBody>
      </p:sp>
    </p:spTree>
    <p:extLst>
      <p:ext uri="{BB962C8B-B14F-4D97-AF65-F5344CB8AC3E}">
        <p14:creationId xmlns:p14="http://schemas.microsoft.com/office/powerpoint/2010/main" val="100617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2CAA-937E-CF4E-5163-26116B3F0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44401-B055-0AD2-7AC7-D805462EE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E357C-AD93-934A-BD82-25180C678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3FC484-5D9C-DD70-FE63-1C24AF347843}"/>
              </a:ext>
            </a:extLst>
          </p:cNvPr>
          <p:cNvSpPr>
            <a:spLocks noGrp="1"/>
          </p:cNvSpPr>
          <p:nvPr>
            <p:ph type="sldNum" sz="quarter" idx="5"/>
          </p:nvPr>
        </p:nvSpPr>
        <p:spPr/>
        <p:txBody>
          <a:bodyPr/>
          <a:lstStyle/>
          <a:p>
            <a:fld id="{36E1BE30-486B-6847-AF23-E24ED9229BAF}" type="slidenum">
              <a:rPr lang="en-US" smtClean="0"/>
              <a:t>13</a:t>
            </a:fld>
            <a:endParaRPr lang="en-US" dirty="0"/>
          </a:p>
        </p:txBody>
      </p:sp>
    </p:spTree>
    <p:extLst>
      <p:ext uri="{BB962C8B-B14F-4D97-AF65-F5344CB8AC3E}">
        <p14:creationId xmlns:p14="http://schemas.microsoft.com/office/powerpoint/2010/main" val="63343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7FAFD-316C-8C72-C29C-ECE9294DF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B3217-17B0-1B80-56AE-7753AF7E5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97740-FACB-F41A-F82B-E812BB89F5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DDD5AA-3E86-5791-AA9A-24B664A3C98A}"/>
              </a:ext>
            </a:extLst>
          </p:cNvPr>
          <p:cNvSpPr>
            <a:spLocks noGrp="1"/>
          </p:cNvSpPr>
          <p:nvPr>
            <p:ph type="sldNum" sz="quarter" idx="5"/>
          </p:nvPr>
        </p:nvSpPr>
        <p:spPr/>
        <p:txBody>
          <a:bodyPr/>
          <a:lstStyle/>
          <a:p>
            <a:fld id="{36E1BE30-486B-6847-AF23-E24ED9229BAF}" type="slidenum">
              <a:rPr lang="en-US" smtClean="0"/>
              <a:t>14</a:t>
            </a:fld>
            <a:endParaRPr lang="en-US" dirty="0"/>
          </a:p>
        </p:txBody>
      </p:sp>
    </p:spTree>
    <p:extLst>
      <p:ext uri="{BB962C8B-B14F-4D97-AF65-F5344CB8AC3E}">
        <p14:creationId xmlns:p14="http://schemas.microsoft.com/office/powerpoint/2010/main" val="48965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643B-4C02-C764-20B2-EE0B3D1DC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877F6-E2CD-F267-CA00-693823B9C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22DCB-BE68-A19B-527E-257F6B8CB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4743D7-DD36-626F-A648-6A6763E81F4E}"/>
              </a:ext>
            </a:extLst>
          </p:cNvPr>
          <p:cNvSpPr>
            <a:spLocks noGrp="1"/>
          </p:cNvSpPr>
          <p:nvPr>
            <p:ph type="sldNum" sz="quarter" idx="5"/>
          </p:nvPr>
        </p:nvSpPr>
        <p:spPr/>
        <p:txBody>
          <a:bodyPr/>
          <a:lstStyle/>
          <a:p>
            <a:fld id="{36E1BE30-486B-6847-AF23-E24ED9229BAF}" type="slidenum">
              <a:rPr lang="en-US" smtClean="0"/>
              <a:t>15</a:t>
            </a:fld>
            <a:endParaRPr lang="en-US" dirty="0"/>
          </a:p>
        </p:txBody>
      </p:sp>
    </p:spTree>
    <p:extLst>
      <p:ext uri="{BB962C8B-B14F-4D97-AF65-F5344CB8AC3E}">
        <p14:creationId xmlns:p14="http://schemas.microsoft.com/office/powerpoint/2010/main" val="328750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E47D-654B-B0BD-F9E1-6CBDCAC11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FE109-05C0-83C2-7592-7B7EC6D84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5FF9D-0A9F-BA44-9FE3-9A94DDA87C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CBE0C6-CD8E-0517-60EF-F15B535CAE65}"/>
              </a:ext>
            </a:extLst>
          </p:cNvPr>
          <p:cNvSpPr>
            <a:spLocks noGrp="1"/>
          </p:cNvSpPr>
          <p:nvPr>
            <p:ph type="sldNum" sz="quarter" idx="5"/>
          </p:nvPr>
        </p:nvSpPr>
        <p:spPr/>
        <p:txBody>
          <a:bodyPr/>
          <a:lstStyle/>
          <a:p>
            <a:fld id="{36E1BE30-486B-6847-AF23-E24ED9229BAF}" type="slidenum">
              <a:rPr lang="en-US" smtClean="0"/>
              <a:t>16</a:t>
            </a:fld>
            <a:endParaRPr lang="en-US" dirty="0"/>
          </a:p>
        </p:txBody>
      </p:sp>
    </p:spTree>
    <p:extLst>
      <p:ext uri="{BB962C8B-B14F-4D97-AF65-F5344CB8AC3E}">
        <p14:creationId xmlns:p14="http://schemas.microsoft.com/office/powerpoint/2010/main" val="312117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87DEC-FC6D-F98D-FA19-068F07461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E9EAC-727C-F82F-75F5-7E33E1E10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B3BF2-D10E-D832-FCE1-EDCBA76550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A0C8CB-1D61-B0ED-CDC2-19E7EB91E749}"/>
              </a:ext>
            </a:extLst>
          </p:cNvPr>
          <p:cNvSpPr>
            <a:spLocks noGrp="1"/>
          </p:cNvSpPr>
          <p:nvPr>
            <p:ph type="sldNum" sz="quarter" idx="5"/>
          </p:nvPr>
        </p:nvSpPr>
        <p:spPr/>
        <p:txBody>
          <a:bodyPr/>
          <a:lstStyle/>
          <a:p>
            <a:fld id="{36E1BE30-486B-6847-AF23-E24ED9229BAF}" type="slidenum">
              <a:rPr lang="en-US" smtClean="0"/>
              <a:t>17</a:t>
            </a:fld>
            <a:endParaRPr lang="en-US" dirty="0"/>
          </a:p>
        </p:txBody>
      </p:sp>
    </p:spTree>
    <p:extLst>
      <p:ext uri="{BB962C8B-B14F-4D97-AF65-F5344CB8AC3E}">
        <p14:creationId xmlns:p14="http://schemas.microsoft.com/office/powerpoint/2010/main" val="1503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AD87-7ECA-29F7-B4D5-D62E250FB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E8FE8-DF8C-7336-E1DD-11C9D7BC1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92962-B6D8-1449-C440-898BAF6FB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F285DE-B21B-FC9B-5D1E-52BE0E212D7C}"/>
              </a:ext>
            </a:extLst>
          </p:cNvPr>
          <p:cNvSpPr>
            <a:spLocks noGrp="1"/>
          </p:cNvSpPr>
          <p:nvPr>
            <p:ph type="sldNum" sz="quarter" idx="5"/>
          </p:nvPr>
        </p:nvSpPr>
        <p:spPr/>
        <p:txBody>
          <a:bodyPr/>
          <a:lstStyle/>
          <a:p>
            <a:fld id="{36E1BE30-486B-6847-AF23-E24ED9229BAF}" type="slidenum">
              <a:rPr lang="en-US" smtClean="0"/>
              <a:t>18</a:t>
            </a:fld>
            <a:endParaRPr lang="en-US" dirty="0"/>
          </a:p>
        </p:txBody>
      </p:sp>
    </p:spTree>
    <p:extLst>
      <p:ext uri="{BB962C8B-B14F-4D97-AF65-F5344CB8AC3E}">
        <p14:creationId xmlns:p14="http://schemas.microsoft.com/office/powerpoint/2010/main" val="151667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7F4D-8C8E-1421-5126-28EC5E239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BB2A-7E2A-A1E7-0FA5-01F007D03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97F3A-A6BB-1F00-82BF-62C7B08D51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998F97-2210-F844-768B-1E40E0656DFD}"/>
              </a:ext>
            </a:extLst>
          </p:cNvPr>
          <p:cNvSpPr>
            <a:spLocks noGrp="1"/>
          </p:cNvSpPr>
          <p:nvPr>
            <p:ph type="sldNum" sz="quarter" idx="5"/>
          </p:nvPr>
        </p:nvSpPr>
        <p:spPr/>
        <p:txBody>
          <a:bodyPr/>
          <a:lstStyle/>
          <a:p>
            <a:fld id="{36E1BE30-486B-6847-AF23-E24ED9229BAF}" type="slidenum">
              <a:rPr lang="en-US" smtClean="0"/>
              <a:t>19</a:t>
            </a:fld>
            <a:endParaRPr lang="en-US" dirty="0"/>
          </a:p>
        </p:txBody>
      </p:sp>
    </p:spTree>
    <p:extLst>
      <p:ext uri="{BB962C8B-B14F-4D97-AF65-F5344CB8AC3E}">
        <p14:creationId xmlns:p14="http://schemas.microsoft.com/office/powerpoint/2010/main" val="151846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FE92-FE0E-4ABE-73E9-E54EFD54A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066D9-C4AE-7337-BED2-C902EB16A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89337-A350-C419-F850-C06FCDC37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33F39F-584D-D679-681C-D59C45341D34}"/>
              </a:ext>
            </a:extLst>
          </p:cNvPr>
          <p:cNvSpPr>
            <a:spLocks noGrp="1"/>
          </p:cNvSpPr>
          <p:nvPr>
            <p:ph type="sldNum" sz="quarter" idx="5"/>
          </p:nvPr>
        </p:nvSpPr>
        <p:spPr/>
        <p:txBody>
          <a:bodyPr/>
          <a:lstStyle/>
          <a:p>
            <a:fld id="{36E1BE30-486B-6847-AF23-E24ED9229BAF}" type="slidenum">
              <a:rPr lang="en-US" smtClean="0"/>
              <a:t>20</a:t>
            </a:fld>
            <a:endParaRPr lang="en-US" dirty="0"/>
          </a:p>
        </p:txBody>
      </p:sp>
    </p:spTree>
    <p:extLst>
      <p:ext uri="{BB962C8B-B14F-4D97-AF65-F5344CB8AC3E}">
        <p14:creationId xmlns:p14="http://schemas.microsoft.com/office/powerpoint/2010/main" val="428934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97BA-EC71-9EC9-DED4-DCBB4EA4F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DFB56-6A78-D36B-53B4-1A43D0AA9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E5F97-0F6B-103E-BA91-B8FD1403D9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00A1BE-E951-86E7-C653-88718E522737}"/>
              </a:ext>
            </a:extLst>
          </p:cNvPr>
          <p:cNvSpPr>
            <a:spLocks noGrp="1"/>
          </p:cNvSpPr>
          <p:nvPr>
            <p:ph type="sldNum" sz="quarter" idx="5"/>
          </p:nvPr>
        </p:nvSpPr>
        <p:spPr/>
        <p:txBody>
          <a:bodyPr/>
          <a:lstStyle/>
          <a:p>
            <a:fld id="{36E1BE30-486B-6847-AF23-E24ED9229BAF}" type="slidenum">
              <a:rPr lang="en-US" smtClean="0"/>
              <a:t>3</a:t>
            </a:fld>
            <a:endParaRPr lang="en-US" dirty="0"/>
          </a:p>
        </p:txBody>
      </p:sp>
    </p:spTree>
    <p:extLst>
      <p:ext uri="{BB962C8B-B14F-4D97-AF65-F5344CB8AC3E}">
        <p14:creationId xmlns:p14="http://schemas.microsoft.com/office/powerpoint/2010/main" val="152556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1030-95A9-4273-5D89-E17C41F76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628E1-35FF-F44F-A7FC-663C24891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4D433-B0A0-292D-80A4-CAA359545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7F109-DFE1-2D30-861E-ED02FB66032B}"/>
              </a:ext>
            </a:extLst>
          </p:cNvPr>
          <p:cNvSpPr>
            <a:spLocks noGrp="1"/>
          </p:cNvSpPr>
          <p:nvPr>
            <p:ph type="sldNum" sz="quarter" idx="5"/>
          </p:nvPr>
        </p:nvSpPr>
        <p:spPr/>
        <p:txBody>
          <a:bodyPr/>
          <a:lstStyle/>
          <a:p>
            <a:fld id="{36E1BE30-486B-6847-AF23-E24ED9229BAF}" type="slidenum">
              <a:rPr lang="en-US" smtClean="0"/>
              <a:t>21</a:t>
            </a:fld>
            <a:endParaRPr lang="en-US" dirty="0"/>
          </a:p>
        </p:txBody>
      </p:sp>
    </p:spTree>
    <p:extLst>
      <p:ext uri="{BB962C8B-B14F-4D97-AF65-F5344CB8AC3E}">
        <p14:creationId xmlns:p14="http://schemas.microsoft.com/office/powerpoint/2010/main" val="32786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3143-D12E-6AC3-35DC-0FDA9B5CE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0EAF4-5812-8CC7-26B9-44DBCD232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EE1A5-822F-B0E3-E0C0-394CE703E4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B82AD-851C-8641-9D2A-85E48BFF6263}"/>
              </a:ext>
            </a:extLst>
          </p:cNvPr>
          <p:cNvSpPr>
            <a:spLocks noGrp="1"/>
          </p:cNvSpPr>
          <p:nvPr>
            <p:ph type="sldNum" sz="quarter" idx="5"/>
          </p:nvPr>
        </p:nvSpPr>
        <p:spPr/>
        <p:txBody>
          <a:bodyPr/>
          <a:lstStyle/>
          <a:p>
            <a:fld id="{36E1BE30-486B-6847-AF23-E24ED9229BAF}" type="slidenum">
              <a:rPr lang="en-US" smtClean="0"/>
              <a:t>22</a:t>
            </a:fld>
            <a:endParaRPr lang="en-US" dirty="0"/>
          </a:p>
        </p:txBody>
      </p:sp>
    </p:spTree>
    <p:extLst>
      <p:ext uri="{BB962C8B-B14F-4D97-AF65-F5344CB8AC3E}">
        <p14:creationId xmlns:p14="http://schemas.microsoft.com/office/powerpoint/2010/main" val="274167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6C9FA-0470-16FB-E40D-5790BA4CD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65D84-FFEC-290E-EBC3-83C03CADD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2F3E3-250A-A335-AD60-01766BC153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DDDE99-B0C9-819D-D913-4B5036423771}"/>
              </a:ext>
            </a:extLst>
          </p:cNvPr>
          <p:cNvSpPr>
            <a:spLocks noGrp="1"/>
          </p:cNvSpPr>
          <p:nvPr>
            <p:ph type="sldNum" sz="quarter" idx="5"/>
          </p:nvPr>
        </p:nvSpPr>
        <p:spPr/>
        <p:txBody>
          <a:bodyPr/>
          <a:lstStyle/>
          <a:p>
            <a:fld id="{36E1BE30-486B-6847-AF23-E24ED9229BAF}" type="slidenum">
              <a:rPr lang="en-US" smtClean="0"/>
              <a:t>23</a:t>
            </a:fld>
            <a:endParaRPr lang="en-US" dirty="0"/>
          </a:p>
        </p:txBody>
      </p:sp>
    </p:spTree>
    <p:extLst>
      <p:ext uri="{BB962C8B-B14F-4D97-AF65-F5344CB8AC3E}">
        <p14:creationId xmlns:p14="http://schemas.microsoft.com/office/powerpoint/2010/main" val="59221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7899-4F4E-EA92-13B1-F3A72FD0F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90D49-4B6F-6C23-64EB-E991432F5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12E2E-AE44-A315-3AA5-CDBD8F120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A6FEC-E211-8173-897F-B50A959E56AC}"/>
              </a:ext>
            </a:extLst>
          </p:cNvPr>
          <p:cNvSpPr>
            <a:spLocks noGrp="1"/>
          </p:cNvSpPr>
          <p:nvPr>
            <p:ph type="sldNum" sz="quarter" idx="5"/>
          </p:nvPr>
        </p:nvSpPr>
        <p:spPr/>
        <p:txBody>
          <a:bodyPr/>
          <a:lstStyle/>
          <a:p>
            <a:fld id="{36E1BE30-486B-6847-AF23-E24ED9229BAF}" type="slidenum">
              <a:rPr lang="en-US" smtClean="0"/>
              <a:t>24</a:t>
            </a:fld>
            <a:endParaRPr lang="en-US" dirty="0"/>
          </a:p>
        </p:txBody>
      </p:sp>
    </p:spTree>
    <p:extLst>
      <p:ext uri="{BB962C8B-B14F-4D97-AF65-F5344CB8AC3E}">
        <p14:creationId xmlns:p14="http://schemas.microsoft.com/office/powerpoint/2010/main" val="164644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5A45-710C-3532-1406-B16EAEA27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5D65D-8021-3ACF-3F7F-FDD215767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5FAF-8853-AE76-6774-1356846C0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C33285-D92C-9F1C-207E-3F1DD26845E3}"/>
              </a:ext>
            </a:extLst>
          </p:cNvPr>
          <p:cNvSpPr>
            <a:spLocks noGrp="1"/>
          </p:cNvSpPr>
          <p:nvPr>
            <p:ph type="sldNum" sz="quarter" idx="5"/>
          </p:nvPr>
        </p:nvSpPr>
        <p:spPr/>
        <p:txBody>
          <a:bodyPr/>
          <a:lstStyle/>
          <a:p>
            <a:fld id="{36E1BE30-486B-6847-AF23-E24ED9229BAF}" type="slidenum">
              <a:rPr lang="en-US" smtClean="0"/>
              <a:t>25</a:t>
            </a:fld>
            <a:endParaRPr lang="en-US" dirty="0"/>
          </a:p>
        </p:txBody>
      </p:sp>
    </p:spTree>
    <p:extLst>
      <p:ext uri="{BB962C8B-B14F-4D97-AF65-F5344CB8AC3E}">
        <p14:creationId xmlns:p14="http://schemas.microsoft.com/office/powerpoint/2010/main" val="1390143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88DB-F3D6-1C3A-BD74-7834ADD06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8C544-0075-27FC-89CF-FF249EFC7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DE6FA-7AFB-57DB-1E06-86729E8848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A74DA5-D889-06BD-9BB0-9EEBD788CB4A}"/>
              </a:ext>
            </a:extLst>
          </p:cNvPr>
          <p:cNvSpPr>
            <a:spLocks noGrp="1"/>
          </p:cNvSpPr>
          <p:nvPr>
            <p:ph type="sldNum" sz="quarter" idx="5"/>
          </p:nvPr>
        </p:nvSpPr>
        <p:spPr/>
        <p:txBody>
          <a:bodyPr/>
          <a:lstStyle/>
          <a:p>
            <a:fld id="{36E1BE30-486B-6847-AF23-E24ED9229BAF}" type="slidenum">
              <a:rPr lang="en-US" smtClean="0"/>
              <a:t>26</a:t>
            </a:fld>
            <a:endParaRPr lang="en-US" dirty="0"/>
          </a:p>
        </p:txBody>
      </p:sp>
    </p:spTree>
    <p:extLst>
      <p:ext uri="{BB962C8B-B14F-4D97-AF65-F5344CB8AC3E}">
        <p14:creationId xmlns:p14="http://schemas.microsoft.com/office/powerpoint/2010/main" val="258408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9D22-D1ED-0505-788A-5A3E5ED39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28428-8B0B-4A95-BE92-8538ED498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BDE7E-EE2F-7CD4-2AA3-5389888524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1299D8-4258-894A-3DE5-CBD34133448D}"/>
              </a:ext>
            </a:extLst>
          </p:cNvPr>
          <p:cNvSpPr>
            <a:spLocks noGrp="1"/>
          </p:cNvSpPr>
          <p:nvPr>
            <p:ph type="sldNum" sz="quarter" idx="5"/>
          </p:nvPr>
        </p:nvSpPr>
        <p:spPr/>
        <p:txBody>
          <a:bodyPr/>
          <a:lstStyle/>
          <a:p>
            <a:fld id="{36E1BE30-486B-6847-AF23-E24ED9229BAF}" type="slidenum">
              <a:rPr lang="en-US" smtClean="0"/>
              <a:t>27</a:t>
            </a:fld>
            <a:endParaRPr lang="en-US" dirty="0"/>
          </a:p>
        </p:txBody>
      </p:sp>
    </p:spTree>
    <p:extLst>
      <p:ext uri="{BB962C8B-B14F-4D97-AF65-F5344CB8AC3E}">
        <p14:creationId xmlns:p14="http://schemas.microsoft.com/office/powerpoint/2010/main" val="3600373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DF13-EFA3-3389-1966-69713C970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3A214-1CB4-662C-E7E3-62ED2E4AE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D6E7C-3E01-4974-2B5D-66E03DD2A0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C6948-4E0D-4DB3-D0A8-5893CE8D7FDB}"/>
              </a:ext>
            </a:extLst>
          </p:cNvPr>
          <p:cNvSpPr>
            <a:spLocks noGrp="1"/>
          </p:cNvSpPr>
          <p:nvPr>
            <p:ph type="sldNum" sz="quarter" idx="5"/>
          </p:nvPr>
        </p:nvSpPr>
        <p:spPr/>
        <p:txBody>
          <a:bodyPr/>
          <a:lstStyle/>
          <a:p>
            <a:fld id="{36E1BE30-486B-6847-AF23-E24ED9229BAF}" type="slidenum">
              <a:rPr lang="en-US" smtClean="0"/>
              <a:t>28</a:t>
            </a:fld>
            <a:endParaRPr lang="en-US" dirty="0"/>
          </a:p>
        </p:txBody>
      </p:sp>
    </p:spTree>
    <p:extLst>
      <p:ext uri="{BB962C8B-B14F-4D97-AF65-F5344CB8AC3E}">
        <p14:creationId xmlns:p14="http://schemas.microsoft.com/office/powerpoint/2010/main" val="142008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BE617-92D2-5D2F-3B92-62EC5306B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74E3E-9787-16C1-1B84-AF55A6698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4BE18-53B4-D85D-896F-E556016A19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AB1FE3-2531-26CF-9316-3B804EF77DD5}"/>
              </a:ext>
            </a:extLst>
          </p:cNvPr>
          <p:cNvSpPr>
            <a:spLocks noGrp="1"/>
          </p:cNvSpPr>
          <p:nvPr>
            <p:ph type="sldNum" sz="quarter" idx="5"/>
          </p:nvPr>
        </p:nvSpPr>
        <p:spPr/>
        <p:txBody>
          <a:bodyPr/>
          <a:lstStyle/>
          <a:p>
            <a:fld id="{36E1BE30-486B-6847-AF23-E24ED9229BAF}" type="slidenum">
              <a:rPr lang="en-US" smtClean="0"/>
              <a:t>29</a:t>
            </a:fld>
            <a:endParaRPr lang="en-US" dirty="0"/>
          </a:p>
        </p:txBody>
      </p:sp>
    </p:spTree>
    <p:extLst>
      <p:ext uri="{BB962C8B-B14F-4D97-AF65-F5344CB8AC3E}">
        <p14:creationId xmlns:p14="http://schemas.microsoft.com/office/powerpoint/2010/main" val="159652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8392-BBCF-566F-05F1-2C203B16C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80A9F-562F-0B7C-46FF-E8CB4B71E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77A26-2B07-29F0-BD69-B4F929180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01CC4C-0B3C-8AC2-C289-4113E2483858}"/>
              </a:ext>
            </a:extLst>
          </p:cNvPr>
          <p:cNvSpPr>
            <a:spLocks noGrp="1"/>
          </p:cNvSpPr>
          <p:nvPr>
            <p:ph type="sldNum" sz="quarter" idx="5"/>
          </p:nvPr>
        </p:nvSpPr>
        <p:spPr/>
        <p:txBody>
          <a:bodyPr/>
          <a:lstStyle/>
          <a:p>
            <a:fld id="{36E1BE30-486B-6847-AF23-E24ED9229BAF}" type="slidenum">
              <a:rPr lang="en-US" smtClean="0"/>
              <a:t>30</a:t>
            </a:fld>
            <a:endParaRPr lang="en-US" dirty="0"/>
          </a:p>
        </p:txBody>
      </p:sp>
    </p:spTree>
    <p:extLst>
      <p:ext uri="{BB962C8B-B14F-4D97-AF65-F5344CB8AC3E}">
        <p14:creationId xmlns:p14="http://schemas.microsoft.com/office/powerpoint/2010/main" val="60081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4E2C3-4EF9-1C28-B701-70695FCFE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F502D-6439-FA09-DD7D-C205D6822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D16A5-1EFB-31BA-46AC-331DEF144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208CE-BECC-5805-8990-7B9263041B74}"/>
              </a:ext>
            </a:extLst>
          </p:cNvPr>
          <p:cNvSpPr>
            <a:spLocks noGrp="1"/>
          </p:cNvSpPr>
          <p:nvPr>
            <p:ph type="sldNum" sz="quarter" idx="5"/>
          </p:nvPr>
        </p:nvSpPr>
        <p:spPr/>
        <p:txBody>
          <a:bodyPr/>
          <a:lstStyle/>
          <a:p>
            <a:fld id="{36E1BE30-486B-6847-AF23-E24ED9229BAF}" type="slidenum">
              <a:rPr lang="en-US" smtClean="0"/>
              <a:t>4</a:t>
            </a:fld>
            <a:endParaRPr lang="en-US" dirty="0"/>
          </a:p>
        </p:txBody>
      </p:sp>
    </p:spTree>
    <p:extLst>
      <p:ext uri="{BB962C8B-B14F-4D97-AF65-F5344CB8AC3E}">
        <p14:creationId xmlns:p14="http://schemas.microsoft.com/office/powerpoint/2010/main" val="3266679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DD63-1A83-E0A9-2B0D-45BC4CE6D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10C25-0C2D-0EFA-3B0E-6EBCB9D40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50C46-AE31-176F-2B3A-DD132E6070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57D181-AC83-42D3-47F2-5A8D182E6598}"/>
              </a:ext>
            </a:extLst>
          </p:cNvPr>
          <p:cNvSpPr>
            <a:spLocks noGrp="1"/>
          </p:cNvSpPr>
          <p:nvPr>
            <p:ph type="sldNum" sz="quarter" idx="5"/>
          </p:nvPr>
        </p:nvSpPr>
        <p:spPr/>
        <p:txBody>
          <a:bodyPr/>
          <a:lstStyle/>
          <a:p>
            <a:fld id="{36E1BE30-486B-6847-AF23-E24ED9229BAF}" type="slidenum">
              <a:rPr lang="en-US" smtClean="0"/>
              <a:t>31</a:t>
            </a:fld>
            <a:endParaRPr lang="en-US" dirty="0"/>
          </a:p>
        </p:txBody>
      </p:sp>
    </p:spTree>
    <p:extLst>
      <p:ext uri="{BB962C8B-B14F-4D97-AF65-F5344CB8AC3E}">
        <p14:creationId xmlns:p14="http://schemas.microsoft.com/office/powerpoint/2010/main" val="69068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D7FD-06F5-3E1A-492A-50B4DA7F9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838AB-D7BD-671E-448B-FEF43CC05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555DC-77E6-EC96-1063-C8D639A9CB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9AE3C7-DA86-EC97-E674-E24B7BF036CA}"/>
              </a:ext>
            </a:extLst>
          </p:cNvPr>
          <p:cNvSpPr>
            <a:spLocks noGrp="1"/>
          </p:cNvSpPr>
          <p:nvPr>
            <p:ph type="sldNum" sz="quarter" idx="5"/>
          </p:nvPr>
        </p:nvSpPr>
        <p:spPr/>
        <p:txBody>
          <a:bodyPr/>
          <a:lstStyle/>
          <a:p>
            <a:fld id="{36E1BE30-486B-6847-AF23-E24ED9229BAF}" type="slidenum">
              <a:rPr lang="en-US" smtClean="0"/>
              <a:t>32</a:t>
            </a:fld>
            <a:endParaRPr lang="en-US" dirty="0"/>
          </a:p>
        </p:txBody>
      </p:sp>
    </p:spTree>
    <p:extLst>
      <p:ext uri="{BB962C8B-B14F-4D97-AF65-F5344CB8AC3E}">
        <p14:creationId xmlns:p14="http://schemas.microsoft.com/office/powerpoint/2010/main" val="397307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6535-A164-B113-ABFE-CE2847EF1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F242E-C35F-25D1-D7AC-8653D36DA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45332-2739-0CCD-75A3-74A44AAF5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A6294-E2D1-6E76-F609-FADCCAC23410}"/>
              </a:ext>
            </a:extLst>
          </p:cNvPr>
          <p:cNvSpPr>
            <a:spLocks noGrp="1"/>
          </p:cNvSpPr>
          <p:nvPr>
            <p:ph type="sldNum" sz="quarter" idx="5"/>
          </p:nvPr>
        </p:nvSpPr>
        <p:spPr/>
        <p:txBody>
          <a:bodyPr/>
          <a:lstStyle/>
          <a:p>
            <a:fld id="{36E1BE30-486B-6847-AF23-E24ED9229BAF}" type="slidenum">
              <a:rPr lang="en-US" smtClean="0"/>
              <a:t>33</a:t>
            </a:fld>
            <a:endParaRPr lang="en-US" dirty="0"/>
          </a:p>
        </p:txBody>
      </p:sp>
    </p:spTree>
    <p:extLst>
      <p:ext uri="{BB962C8B-B14F-4D97-AF65-F5344CB8AC3E}">
        <p14:creationId xmlns:p14="http://schemas.microsoft.com/office/powerpoint/2010/main" val="3941595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1FEC-70DC-50C6-D2E9-F3377F62E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DB721-8980-8B7D-281A-A16A55F88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47083-68EE-750C-8103-3D87B31FD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C2727-76A8-CB2E-0A30-C4A4B78B1D37}"/>
              </a:ext>
            </a:extLst>
          </p:cNvPr>
          <p:cNvSpPr>
            <a:spLocks noGrp="1"/>
          </p:cNvSpPr>
          <p:nvPr>
            <p:ph type="sldNum" sz="quarter" idx="5"/>
          </p:nvPr>
        </p:nvSpPr>
        <p:spPr/>
        <p:txBody>
          <a:bodyPr/>
          <a:lstStyle/>
          <a:p>
            <a:fld id="{36E1BE30-486B-6847-AF23-E24ED9229BAF}" type="slidenum">
              <a:rPr lang="en-US" smtClean="0"/>
              <a:t>34</a:t>
            </a:fld>
            <a:endParaRPr lang="en-US" dirty="0"/>
          </a:p>
        </p:txBody>
      </p:sp>
    </p:spTree>
    <p:extLst>
      <p:ext uri="{BB962C8B-B14F-4D97-AF65-F5344CB8AC3E}">
        <p14:creationId xmlns:p14="http://schemas.microsoft.com/office/powerpoint/2010/main" val="2167642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5CDE-D1C7-BB1C-B586-A38CF28EC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EF3DD-2063-8FA7-2FC3-4A2C12E92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8E6FF-8199-CBC4-915C-801C46EFA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E0C51-36DB-12DF-39E1-9B73078FD393}"/>
              </a:ext>
            </a:extLst>
          </p:cNvPr>
          <p:cNvSpPr>
            <a:spLocks noGrp="1"/>
          </p:cNvSpPr>
          <p:nvPr>
            <p:ph type="sldNum" sz="quarter" idx="5"/>
          </p:nvPr>
        </p:nvSpPr>
        <p:spPr/>
        <p:txBody>
          <a:bodyPr/>
          <a:lstStyle/>
          <a:p>
            <a:fld id="{36E1BE30-486B-6847-AF23-E24ED9229BAF}" type="slidenum">
              <a:rPr lang="en-US" smtClean="0"/>
              <a:t>35</a:t>
            </a:fld>
            <a:endParaRPr lang="en-US" dirty="0"/>
          </a:p>
        </p:txBody>
      </p:sp>
    </p:spTree>
    <p:extLst>
      <p:ext uri="{BB962C8B-B14F-4D97-AF65-F5344CB8AC3E}">
        <p14:creationId xmlns:p14="http://schemas.microsoft.com/office/powerpoint/2010/main" val="322334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24A1-8747-998E-9E5E-E977EB74D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61F81-7171-6AE9-2FD9-F9F4D90B8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9054D-0D80-7D16-C16F-E3B06221D5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C239B-63DF-FC52-57C0-E6F7FA12BFD1}"/>
              </a:ext>
            </a:extLst>
          </p:cNvPr>
          <p:cNvSpPr>
            <a:spLocks noGrp="1"/>
          </p:cNvSpPr>
          <p:nvPr>
            <p:ph type="sldNum" sz="quarter" idx="5"/>
          </p:nvPr>
        </p:nvSpPr>
        <p:spPr/>
        <p:txBody>
          <a:bodyPr/>
          <a:lstStyle/>
          <a:p>
            <a:fld id="{36E1BE30-486B-6847-AF23-E24ED9229BAF}" type="slidenum">
              <a:rPr lang="en-US" smtClean="0"/>
              <a:t>5</a:t>
            </a:fld>
            <a:endParaRPr lang="en-US" dirty="0"/>
          </a:p>
        </p:txBody>
      </p:sp>
    </p:spTree>
    <p:extLst>
      <p:ext uri="{BB962C8B-B14F-4D97-AF65-F5344CB8AC3E}">
        <p14:creationId xmlns:p14="http://schemas.microsoft.com/office/powerpoint/2010/main" val="16791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6730-72D5-7D83-B296-477A25DC8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E0F32-FF72-DF06-EE23-EDA2C996E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21AE9-3F5F-E248-F2D3-A370CAABB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5905A-E717-DC57-570C-D2DFD1BBE108}"/>
              </a:ext>
            </a:extLst>
          </p:cNvPr>
          <p:cNvSpPr>
            <a:spLocks noGrp="1"/>
          </p:cNvSpPr>
          <p:nvPr>
            <p:ph type="sldNum" sz="quarter" idx="5"/>
          </p:nvPr>
        </p:nvSpPr>
        <p:spPr/>
        <p:txBody>
          <a:bodyPr/>
          <a:lstStyle/>
          <a:p>
            <a:fld id="{36E1BE30-486B-6847-AF23-E24ED9229BAF}" type="slidenum">
              <a:rPr lang="en-US" smtClean="0"/>
              <a:t>6</a:t>
            </a:fld>
            <a:endParaRPr lang="en-US" dirty="0"/>
          </a:p>
        </p:txBody>
      </p:sp>
    </p:spTree>
    <p:extLst>
      <p:ext uri="{BB962C8B-B14F-4D97-AF65-F5344CB8AC3E}">
        <p14:creationId xmlns:p14="http://schemas.microsoft.com/office/powerpoint/2010/main" val="347293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10A4-A8C6-E2E1-F25E-FE8FEC473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BA9F3-3A47-FD0D-8A52-8282CFA05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8BB70-A2E2-CD06-50A2-09BB37213B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F9893-23C5-5B86-B592-D3E0F1E40D08}"/>
              </a:ext>
            </a:extLst>
          </p:cNvPr>
          <p:cNvSpPr>
            <a:spLocks noGrp="1"/>
          </p:cNvSpPr>
          <p:nvPr>
            <p:ph type="sldNum" sz="quarter" idx="5"/>
          </p:nvPr>
        </p:nvSpPr>
        <p:spPr/>
        <p:txBody>
          <a:bodyPr/>
          <a:lstStyle/>
          <a:p>
            <a:fld id="{36E1BE30-486B-6847-AF23-E24ED9229BAF}" type="slidenum">
              <a:rPr lang="en-US" smtClean="0"/>
              <a:t>7</a:t>
            </a:fld>
            <a:endParaRPr lang="en-US" dirty="0"/>
          </a:p>
        </p:txBody>
      </p:sp>
    </p:spTree>
    <p:extLst>
      <p:ext uri="{BB962C8B-B14F-4D97-AF65-F5344CB8AC3E}">
        <p14:creationId xmlns:p14="http://schemas.microsoft.com/office/powerpoint/2010/main" val="119957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A7986-7BFD-D957-EF5C-C69C79532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1FFC1-6C9C-49B5-C1B7-3A980743D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9D038-799C-DC06-D2B4-C7E3D510EB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072211-9BDD-0089-3AB9-FC7FC652DC73}"/>
              </a:ext>
            </a:extLst>
          </p:cNvPr>
          <p:cNvSpPr>
            <a:spLocks noGrp="1"/>
          </p:cNvSpPr>
          <p:nvPr>
            <p:ph type="sldNum" sz="quarter" idx="5"/>
          </p:nvPr>
        </p:nvSpPr>
        <p:spPr/>
        <p:txBody>
          <a:bodyPr/>
          <a:lstStyle/>
          <a:p>
            <a:fld id="{36E1BE30-486B-6847-AF23-E24ED9229BAF}" type="slidenum">
              <a:rPr lang="en-US" smtClean="0"/>
              <a:t>8</a:t>
            </a:fld>
            <a:endParaRPr lang="en-US" dirty="0"/>
          </a:p>
        </p:txBody>
      </p:sp>
    </p:spTree>
    <p:extLst>
      <p:ext uri="{BB962C8B-B14F-4D97-AF65-F5344CB8AC3E}">
        <p14:creationId xmlns:p14="http://schemas.microsoft.com/office/powerpoint/2010/main" val="209640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92FF-8712-0A0F-39A1-773FF90D2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B5706-C735-BFCA-DC10-750E5EF3A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DD47D-BDA2-BE4C-A64C-56393974B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4AACD-8894-3043-1A9B-9A618DAE4C0B}"/>
              </a:ext>
            </a:extLst>
          </p:cNvPr>
          <p:cNvSpPr>
            <a:spLocks noGrp="1"/>
          </p:cNvSpPr>
          <p:nvPr>
            <p:ph type="sldNum" sz="quarter" idx="5"/>
          </p:nvPr>
        </p:nvSpPr>
        <p:spPr/>
        <p:txBody>
          <a:bodyPr/>
          <a:lstStyle/>
          <a:p>
            <a:fld id="{36E1BE30-486B-6847-AF23-E24ED9229BAF}" type="slidenum">
              <a:rPr lang="en-US" smtClean="0"/>
              <a:t>9</a:t>
            </a:fld>
            <a:endParaRPr lang="en-US" dirty="0"/>
          </a:p>
        </p:txBody>
      </p:sp>
    </p:spTree>
    <p:extLst>
      <p:ext uri="{BB962C8B-B14F-4D97-AF65-F5344CB8AC3E}">
        <p14:creationId xmlns:p14="http://schemas.microsoft.com/office/powerpoint/2010/main" val="193799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32E9A-BF5D-F90B-EF01-51A3F9811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D81F6-4473-C19D-1456-BB4013FDD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13AC1-387E-E482-F624-576867794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2B3C3D-55F2-41C7-062C-A6886F0EFD96}"/>
              </a:ext>
            </a:extLst>
          </p:cNvPr>
          <p:cNvSpPr>
            <a:spLocks noGrp="1"/>
          </p:cNvSpPr>
          <p:nvPr>
            <p:ph type="sldNum" sz="quarter" idx="5"/>
          </p:nvPr>
        </p:nvSpPr>
        <p:spPr/>
        <p:txBody>
          <a:bodyPr/>
          <a:lstStyle/>
          <a:p>
            <a:fld id="{36E1BE30-486B-6847-AF23-E24ED9229BAF}" type="slidenum">
              <a:rPr lang="en-US" smtClean="0"/>
              <a:t>10</a:t>
            </a:fld>
            <a:endParaRPr lang="en-US" dirty="0"/>
          </a:p>
        </p:txBody>
      </p:sp>
    </p:spTree>
    <p:extLst>
      <p:ext uri="{BB962C8B-B14F-4D97-AF65-F5344CB8AC3E}">
        <p14:creationId xmlns:p14="http://schemas.microsoft.com/office/powerpoint/2010/main" val="2019882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0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CAED7-4B35-8462-F37C-8C895255E039}"/>
              </a:ext>
            </a:extLst>
          </p:cNvPr>
          <p:cNvSpPr/>
          <p:nvPr userDrawn="1"/>
        </p:nvSpPr>
        <p:spPr>
          <a:xfrm>
            <a:off x="0" y="-10450"/>
            <a:ext cx="12192000" cy="6878899"/>
          </a:xfrm>
          <a:prstGeom prst="rect">
            <a:avLst/>
          </a:prstGeom>
          <a:solidFill>
            <a:srgbClr val="1E27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DB0CEE-B824-4C42-83CA-323431640DBB}"/>
              </a:ext>
            </a:extLst>
          </p:cNvPr>
          <p:cNvSpPr/>
          <p:nvPr userDrawn="1"/>
        </p:nvSpPr>
        <p:spPr>
          <a:xfrm>
            <a:off x="709411" y="6315903"/>
            <a:ext cx="2771913" cy="176972"/>
          </a:xfrm>
          <a:prstGeom prst="rect">
            <a:avLst/>
          </a:prstGeom>
        </p:spPr>
        <p:txBody>
          <a:bodyPr wrap="none">
            <a:spAutoFit/>
          </a:bodyPr>
          <a:lstStyle/>
          <a:p>
            <a:pPr>
              <a:defRPr/>
            </a:pPr>
            <a:r>
              <a:rPr lang="en-US" altLang="en-US" sz="550" b="0" i="0" dirty="0">
                <a:solidFill>
                  <a:schemeClr val="bg1"/>
                </a:solidFill>
                <a:latin typeface="Arial" panose="020B0604020202020204" pitchFamily="34" charset="0"/>
                <a:cs typeface="Arial" panose="020B0604020202020204" pitchFamily="34" charset="0"/>
              </a:rPr>
              <a:t>Honeywell Confidential - © 2025 by Honeywell International Inc. All rights reserved. </a:t>
            </a:r>
          </a:p>
        </p:txBody>
      </p:sp>
      <p:sp>
        <p:nvSpPr>
          <p:cNvPr id="22" name="Title Placeholder 1">
            <a:extLst>
              <a:ext uri="{FF2B5EF4-FFF2-40B4-BE49-F238E27FC236}">
                <a16:creationId xmlns:a16="http://schemas.microsoft.com/office/drawing/2014/main" id="{0C997BED-A24D-8B41-8D4A-F41CB09B105C}"/>
              </a:ext>
            </a:extLst>
          </p:cNvPr>
          <p:cNvSpPr>
            <a:spLocks noGrp="1"/>
          </p:cNvSpPr>
          <p:nvPr>
            <p:ph type="title" hasCustomPrompt="1"/>
          </p:nvPr>
        </p:nvSpPr>
        <p:spPr>
          <a:xfrm>
            <a:off x="695556" y="2302979"/>
            <a:ext cx="5941912" cy="1325563"/>
          </a:xfrm>
          <a:prstGeom prst="rect">
            <a:avLst/>
          </a:prstGeom>
        </p:spPr>
        <p:txBody>
          <a:bodyPr vert="horz" lIns="91440" tIns="45720" rIns="91440" bIns="45720" rtlCol="0" anchor="b">
            <a:noAutofit/>
          </a:bodyPr>
          <a:lstStyle>
            <a:lvl1pPr>
              <a:lnSpc>
                <a:spcPct val="70000"/>
              </a:lnSpc>
              <a:defRPr sz="3000">
                <a:solidFill>
                  <a:schemeClr val="bg1"/>
                </a:solidFill>
              </a:defRPr>
            </a:lvl1pPr>
          </a:lstStyle>
          <a:p>
            <a:r>
              <a:rPr lang="en-US"/>
              <a:t>CLICK TO EDIT MASTER TITLE STYLE</a:t>
            </a:r>
          </a:p>
        </p:txBody>
      </p:sp>
      <p:sp>
        <p:nvSpPr>
          <p:cNvPr id="23" name="Text Placeholder 19">
            <a:extLst>
              <a:ext uri="{FF2B5EF4-FFF2-40B4-BE49-F238E27FC236}">
                <a16:creationId xmlns:a16="http://schemas.microsoft.com/office/drawing/2014/main" id="{F44D1FE3-1AFD-3F4D-9A31-4F108ACA33A8}"/>
              </a:ext>
            </a:extLst>
          </p:cNvPr>
          <p:cNvSpPr>
            <a:spLocks noGrp="1"/>
          </p:cNvSpPr>
          <p:nvPr>
            <p:ph type="body" sz="quarter" idx="11" hasCustomPrompt="1"/>
          </p:nvPr>
        </p:nvSpPr>
        <p:spPr>
          <a:xfrm>
            <a:off x="695556" y="4041869"/>
            <a:ext cx="6317974" cy="357226"/>
          </a:xfrm>
        </p:spPr>
        <p:txBody>
          <a:bodyPr>
            <a:noAutofit/>
          </a:bodyPr>
          <a:lstStyle>
            <a:lvl1pPr marL="0" indent="0">
              <a:buFontTx/>
              <a:buNone/>
              <a:defRPr sz="1600" b="1" i="0">
                <a:solidFill>
                  <a:schemeClr val="bg1"/>
                </a:solidFill>
                <a:latin typeface="Arial Black" panose="020B0604020202020204" pitchFamily="34" charset="0"/>
                <a:cs typeface="Arial Black"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PROJECT DETAILS OR NAME OF PRESENTER </a:t>
            </a:r>
          </a:p>
        </p:txBody>
      </p:sp>
      <p:sp>
        <p:nvSpPr>
          <p:cNvPr id="24" name="Text Placeholder 19">
            <a:extLst>
              <a:ext uri="{FF2B5EF4-FFF2-40B4-BE49-F238E27FC236}">
                <a16:creationId xmlns:a16="http://schemas.microsoft.com/office/drawing/2014/main" id="{94DDB9C3-1D25-A441-A17D-4D42A57E0597}"/>
              </a:ext>
            </a:extLst>
          </p:cNvPr>
          <p:cNvSpPr>
            <a:spLocks noGrp="1"/>
          </p:cNvSpPr>
          <p:nvPr>
            <p:ph type="body" sz="quarter" idx="12" hasCustomPrompt="1"/>
          </p:nvPr>
        </p:nvSpPr>
        <p:spPr>
          <a:xfrm>
            <a:off x="695556" y="4399095"/>
            <a:ext cx="6317974" cy="313932"/>
          </a:xfrm>
        </p:spPr>
        <p:txBody>
          <a:bodyPr>
            <a:noAutofit/>
          </a:bodyPr>
          <a:lstStyle>
            <a:lvl1pPr marL="0" indent="0">
              <a:buFontTx/>
              <a:buNone/>
              <a:defRPr sz="1600" b="0" i="0">
                <a:solidFill>
                  <a:schemeClr val="bg2">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DATE 00, 2022</a:t>
            </a:r>
          </a:p>
        </p:txBody>
      </p:sp>
      <p:cxnSp>
        <p:nvCxnSpPr>
          <p:cNvPr id="4" name="Straight Connector 3">
            <a:extLst>
              <a:ext uri="{FF2B5EF4-FFF2-40B4-BE49-F238E27FC236}">
                <a16:creationId xmlns:a16="http://schemas.microsoft.com/office/drawing/2014/main" id="{0499BCC4-8C12-9B46-9D93-BBBEE0BF3EC1}"/>
              </a:ext>
            </a:extLst>
          </p:cNvPr>
          <p:cNvCxnSpPr>
            <a:cxnSpLocks/>
          </p:cNvCxnSpPr>
          <p:nvPr userDrawn="1"/>
        </p:nvCxnSpPr>
        <p:spPr>
          <a:xfrm>
            <a:off x="695556" y="3809128"/>
            <a:ext cx="465804" cy="0"/>
          </a:xfrm>
          <a:prstGeom prst="line">
            <a:avLst/>
          </a:prstGeom>
          <a:noFill/>
          <a:ln w="28575" cap="flat" cmpd="sng" algn="ctr">
            <a:solidFill>
              <a:schemeClr val="accent1"/>
            </a:solidFill>
            <a:prstDash val="solid"/>
          </a:ln>
          <a:effectLst/>
        </p:spPr>
      </p:cxnSp>
      <p:pic>
        <p:nvPicPr>
          <p:cNvPr id="2" name="Graphic 1">
            <a:extLst>
              <a:ext uri="{FF2B5EF4-FFF2-40B4-BE49-F238E27FC236}">
                <a16:creationId xmlns:a16="http://schemas.microsoft.com/office/drawing/2014/main" id="{F0B7579A-362C-EA34-A8C2-3216D94061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144" y="6299415"/>
            <a:ext cx="962818" cy="181175"/>
          </a:xfrm>
          <a:prstGeom prst="rect">
            <a:avLst/>
          </a:prstGeom>
        </p:spPr>
      </p:pic>
    </p:spTree>
    <p:extLst>
      <p:ext uri="{BB962C8B-B14F-4D97-AF65-F5344CB8AC3E}">
        <p14:creationId xmlns:p14="http://schemas.microsoft.com/office/powerpoint/2010/main" val="153001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04">
    <p:bg>
      <p:bgPr>
        <a:solidFill>
          <a:srgbClr val="1E273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745826-25C7-5308-028A-5C057A968718}"/>
              </a:ext>
            </a:extLst>
          </p:cNvPr>
          <p:cNvPicPr>
            <a:picLocks noChangeAspect="1"/>
          </p:cNvPicPr>
          <p:nvPr userDrawn="1"/>
        </p:nvPicPr>
        <p:blipFill>
          <a:blip r:embed="rId2"/>
          <a:stretch>
            <a:fillRect/>
          </a:stretch>
        </p:blipFill>
        <p:spPr>
          <a:xfrm flipH="1">
            <a:off x="1805" y="0"/>
            <a:ext cx="12188389" cy="6858000"/>
          </a:xfrm>
          <a:prstGeom prst="rect">
            <a:avLst/>
          </a:prstGeom>
        </p:spPr>
      </p:pic>
      <p:sp>
        <p:nvSpPr>
          <p:cNvPr id="3" name="Rectangle 2">
            <a:extLst>
              <a:ext uri="{FF2B5EF4-FFF2-40B4-BE49-F238E27FC236}">
                <a16:creationId xmlns:a16="http://schemas.microsoft.com/office/drawing/2014/main" id="{FE4CAED7-4B35-8462-F37C-8C895255E039}"/>
              </a:ext>
            </a:extLst>
          </p:cNvPr>
          <p:cNvSpPr/>
          <p:nvPr userDrawn="1"/>
        </p:nvSpPr>
        <p:spPr>
          <a:xfrm>
            <a:off x="0" y="0"/>
            <a:ext cx="12192000" cy="6857999"/>
          </a:xfrm>
          <a:prstGeom prst="rect">
            <a:avLst/>
          </a:prstGeom>
          <a:solidFill>
            <a:srgbClr val="1E27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DB0CEE-B824-4C42-83CA-323431640DBB}"/>
              </a:ext>
            </a:extLst>
          </p:cNvPr>
          <p:cNvSpPr/>
          <p:nvPr userDrawn="1"/>
        </p:nvSpPr>
        <p:spPr>
          <a:xfrm>
            <a:off x="709411" y="6315903"/>
            <a:ext cx="2771913" cy="176972"/>
          </a:xfrm>
          <a:prstGeom prst="rect">
            <a:avLst/>
          </a:prstGeom>
        </p:spPr>
        <p:txBody>
          <a:bodyPr wrap="none">
            <a:spAutoFit/>
          </a:bodyPr>
          <a:lstStyle/>
          <a:p>
            <a:pPr>
              <a:defRPr/>
            </a:pPr>
            <a:r>
              <a:rPr lang="en-US" altLang="en-US" sz="550" b="0" i="0" dirty="0">
                <a:solidFill>
                  <a:schemeClr val="bg1"/>
                </a:solidFill>
                <a:latin typeface="Arial" panose="020B0604020202020204" pitchFamily="34" charset="0"/>
                <a:cs typeface="Arial" panose="020B0604020202020204" pitchFamily="34" charset="0"/>
              </a:rPr>
              <a:t>Honeywell Confidential - © 2025 by Honeywell International Inc. All rights reserved. </a:t>
            </a:r>
          </a:p>
        </p:txBody>
      </p:sp>
      <p:sp>
        <p:nvSpPr>
          <p:cNvPr id="22" name="Title Placeholder 1">
            <a:extLst>
              <a:ext uri="{FF2B5EF4-FFF2-40B4-BE49-F238E27FC236}">
                <a16:creationId xmlns:a16="http://schemas.microsoft.com/office/drawing/2014/main" id="{0C997BED-A24D-8B41-8D4A-F41CB09B105C}"/>
              </a:ext>
            </a:extLst>
          </p:cNvPr>
          <p:cNvSpPr>
            <a:spLocks noGrp="1"/>
          </p:cNvSpPr>
          <p:nvPr>
            <p:ph type="title" hasCustomPrompt="1"/>
          </p:nvPr>
        </p:nvSpPr>
        <p:spPr>
          <a:xfrm>
            <a:off x="695556" y="2302979"/>
            <a:ext cx="5941912" cy="1325563"/>
          </a:xfrm>
          <a:prstGeom prst="rect">
            <a:avLst/>
          </a:prstGeom>
        </p:spPr>
        <p:txBody>
          <a:bodyPr vert="horz" lIns="91440" tIns="45720" rIns="91440" bIns="45720" rtlCol="0" anchor="b">
            <a:noAutofit/>
          </a:bodyPr>
          <a:lstStyle>
            <a:lvl1pPr>
              <a:lnSpc>
                <a:spcPct val="70000"/>
              </a:lnSpc>
              <a:defRPr sz="3000">
                <a:solidFill>
                  <a:schemeClr val="bg1"/>
                </a:solidFill>
              </a:defRPr>
            </a:lvl1pPr>
          </a:lstStyle>
          <a:p>
            <a:r>
              <a:rPr lang="en-US"/>
              <a:t>CLICK TO EDIT MASTER TITLE STYLE</a:t>
            </a:r>
          </a:p>
        </p:txBody>
      </p:sp>
      <p:sp>
        <p:nvSpPr>
          <p:cNvPr id="23" name="Text Placeholder 19">
            <a:extLst>
              <a:ext uri="{FF2B5EF4-FFF2-40B4-BE49-F238E27FC236}">
                <a16:creationId xmlns:a16="http://schemas.microsoft.com/office/drawing/2014/main" id="{F44D1FE3-1AFD-3F4D-9A31-4F108ACA33A8}"/>
              </a:ext>
            </a:extLst>
          </p:cNvPr>
          <p:cNvSpPr>
            <a:spLocks noGrp="1"/>
          </p:cNvSpPr>
          <p:nvPr>
            <p:ph type="body" sz="quarter" idx="11" hasCustomPrompt="1"/>
          </p:nvPr>
        </p:nvSpPr>
        <p:spPr>
          <a:xfrm>
            <a:off x="695556" y="4041869"/>
            <a:ext cx="6317974" cy="357226"/>
          </a:xfrm>
        </p:spPr>
        <p:txBody>
          <a:bodyPr>
            <a:noAutofit/>
          </a:bodyPr>
          <a:lstStyle>
            <a:lvl1pPr marL="0" indent="0">
              <a:buFontTx/>
              <a:buNone/>
              <a:defRPr sz="1600" b="1" i="0">
                <a:solidFill>
                  <a:schemeClr val="bg1"/>
                </a:solidFill>
                <a:latin typeface="Arial Black" panose="020B0604020202020204" pitchFamily="34" charset="0"/>
                <a:cs typeface="Arial Black"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PROJECT DETAILS OR NAME OF PRESENTER </a:t>
            </a:r>
          </a:p>
        </p:txBody>
      </p:sp>
      <p:sp>
        <p:nvSpPr>
          <p:cNvPr id="24" name="Text Placeholder 19">
            <a:extLst>
              <a:ext uri="{FF2B5EF4-FFF2-40B4-BE49-F238E27FC236}">
                <a16:creationId xmlns:a16="http://schemas.microsoft.com/office/drawing/2014/main" id="{94DDB9C3-1D25-A441-A17D-4D42A57E0597}"/>
              </a:ext>
            </a:extLst>
          </p:cNvPr>
          <p:cNvSpPr>
            <a:spLocks noGrp="1"/>
          </p:cNvSpPr>
          <p:nvPr>
            <p:ph type="body" sz="quarter" idx="12" hasCustomPrompt="1"/>
          </p:nvPr>
        </p:nvSpPr>
        <p:spPr>
          <a:xfrm>
            <a:off x="695556" y="4399095"/>
            <a:ext cx="6317974" cy="313932"/>
          </a:xfrm>
        </p:spPr>
        <p:txBody>
          <a:bodyPr>
            <a:noAutofit/>
          </a:bodyPr>
          <a:lstStyle>
            <a:lvl1pPr marL="0" indent="0">
              <a:buFontTx/>
              <a:buNone/>
              <a:defRPr sz="1600" b="0" i="0">
                <a:solidFill>
                  <a:schemeClr val="bg2">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DATE 00, 2022</a:t>
            </a:r>
          </a:p>
        </p:txBody>
      </p:sp>
      <p:cxnSp>
        <p:nvCxnSpPr>
          <p:cNvPr id="4" name="Straight Connector 3">
            <a:extLst>
              <a:ext uri="{FF2B5EF4-FFF2-40B4-BE49-F238E27FC236}">
                <a16:creationId xmlns:a16="http://schemas.microsoft.com/office/drawing/2014/main" id="{0499BCC4-8C12-9B46-9D93-BBBEE0BF3EC1}"/>
              </a:ext>
            </a:extLst>
          </p:cNvPr>
          <p:cNvCxnSpPr>
            <a:cxnSpLocks/>
          </p:cNvCxnSpPr>
          <p:nvPr userDrawn="1"/>
        </p:nvCxnSpPr>
        <p:spPr>
          <a:xfrm>
            <a:off x="695556" y="3809128"/>
            <a:ext cx="465804" cy="0"/>
          </a:xfrm>
          <a:prstGeom prst="line">
            <a:avLst/>
          </a:prstGeom>
          <a:noFill/>
          <a:ln w="28575" cap="flat" cmpd="sng" algn="ctr">
            <a:solidFill>
              <a:schemeClr val="accent1"/>
            </a:solidFill>
            <a:prstDash val="solid"/>
          </a:ln>
          <a:effectLst/>
        </p:spPr>
      </p:cxnSp>
      <p:pic>
        <p:nvPicPr>
          <p:cNvPr id="2" name="Graphic 1">
            <a:extLst>
              <a:ext uri="{FF2B5EF4-FFF2-40B4-BE49-F238E27FC236}">
                <a16:creationId xmlns:a16="http://schemas.microsoft.com/office/drawing/2014/main" id="{973FFB4A-39FD-1570-22B5-45C66BA6A9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144" y="6299415"/>
            <a:ext cx="962818" cy="181175"/>
          </a:xfrm>
          <a:prstGeom prst="rect">
            <a:avLst/>
          </a:prstGeom>
        </p:spPr>
      </p:pic>
    </p:spTree>
    <p:extLst>
      <p:ext uri="{BB962C8B-B14F-4D97-AF65-F5344CB8AC3E}">
        <p14:creationId xmlns:p14="http://schemas.microsoft.com/office/powerpoint/2010/main" val="321569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Whit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DDAFC97-AB7D-3D44-BAB6-1AC6110E5F4A}"/>
              </a:ext>
            </a:extLst>
          </p:cNvPr>
          <p:cNvSpPr>
            <a:spLocks noGrp="1"/>
          </p:cNvSpPr>
          <p:nvPr>
            <p:ph type="sldNum" sz="quarter" idx="4"/>
          </p:nvPr>
        </p:nvSpPr>
        <p:spPr>
          <a:xfrm>
            <a:off x="11673039" y="45719"/>
            <a:ext cx="425227" cy="283771"/>
          </a:xfrm>
          <a:prstGeom prst="rect">
            <a:avLst/>
          </a:prstGeom>
        </p:spPr>
        <p:txBody>
          <a:bodyPr vert="horz" lIns="91440" tIns="45720" rIns="91440" bIns="45720" rtlCol="0" anchor="ctr"/>
          <a:lstStyle>
            <a:lvl1pPr algn="r">
              <a:defRPr sz="1000" b="0" i="0">
                <a:solidFill>
                  <a:schemeClr val="bg2">
                    <a:lumMod val="75000"/>
                  </a:schemeClr>
                </a:solidFill>
                <a:latin typeface="Arial" panose="020B0604020202020204" pitchFamily="34" charset="0"/>
                <a:cs typeface="Arial" panose="020B0604020202020204" pitchFamily="34" charset="0"/>
              </a:defRPr>
            </a:lvl1pPr>
          </a:lstStyle>
          <a:p>
            <a:fld id="{BA66E354-A1E5-D643-A18C-204373C670DA}" type="slidenum">
              <a:rPr lang="en-US" smtClean="0"/>
              <a:pPr/>
              <a:t>‹#›</a:t>
            </a:fld>
            <a:endParaRPr lang="en-US" dirty="0"/>
          </a:p>
        </p:txBody>
      </p:sp>
    </p:spTree>
    <p:extLst>
      <p:ext uri="{BB962C8B-B14F-4D97-AF65-F5344CB8AC3E}">
        <p14:creationId xmlns:p14="http://schemas.microsoft.com/office/powerpoint/2010/main" val="313191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0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23FA606-6064-3440-AC0D-95640451273A}"/>
              </a:ext>
            </a:extLst>
          </p:cNvPr>
          <p:cNvSpPr>
            <a:spLocks noGrp="1"/>
          </p:cNvSpPr>
          <p:nvPr>
            <p:ph type="title" hasCustomPrompt="1"/>
          </p:nvPr>
        </p:nvSpPr>
        <p:spPr>
          <a:xfrm>
            <a:off x="681701" y="582724"/>
            <a:ext cx="10515600" cy="491222"/>
          </a:xfrm>
          <a:prstGeom prst="rect">
            <a:avLst/>
          </a:prstGeom>
        </p:spPr>
        <p:txBody>
          <a:bodyPr vert="horz" lIns="91440" tIns="45720" rIns="91440" bIns="45720" rtlCol="0" anchor="t">
            <a:noAutofit/>
          </a:bodyPr>
          <a:lstStyle>
            <a:lvl1pPr>
              <a:lnSpc>
                <a:spcPct val="70000"/>
              </a:lnSpc>
              <a:defRPr>
                <a:solidFill>
                  <a:schemeClr val="tx1"/>
                </a:solidFill>
              </a:defRPr>
            </a:lvl1pPr>
          </a:lstStyle>
          <a:p>
            <a:r>
              <a:rPr lang="en-US"/>
              <a:t>AGENDA</a:t>
            </a:r>
          </a:p>
        </p:txBody>
      </p:sp>
      <p:sp>
        <p:nvSpPr>
          <p:cNvPr id="12" name="Slide Number Placeholder 5">
            <a:extLst>
              <a:ext uri="{FF2B5EF4-FFF2-40B4-BE49-F238E27FC236}">
                <a16:creationId xmlns:a16="http://schemas.microsoft.com/office/drawing/2014/main" id="{A248B5AF-9586-1846-8E03-FCFD34A9BFA9}"/>
              </a:ext>
            </a:extLst>
          </p:cNvPr>
          <p:cNvSpPr>
            <a:spLocks noGrp="1"/>
          </p:cNvSpPr>
          <p:nvPr>
            <p:ph type="sldNum" sz="quarter" idx="4"/>
          </p:nvPr>
        </p:nvSpPr>
        <p:spPr>
          <a:xfrm>
            <a:off x="11673039" y="45719"/>
            <a:ext cx="425227" cy="283771"/>
          </a:xfrm>
          <a:prstGeom prst="rect">
            <a:avLst/>
          </a:prstGeom>
        </p:spPr>
        <p:txBody>
          <a:bodyPr vert="horz" lIns="91440" tIns="45720" rIns="91440" bIns="45720" rtlCol="0" anchor="ctr"/>
          <a:lstStyle>
            <a:lvl1pPr algn="r">
              <a:defRPr sz="1000" b="0" i="0">
                <a:solidFill>
                  <a:schemeClr val="bg2">
                    <a:lumMod val="75000"/>
                  </a:schemeClr>
                </a:solidFill>
                <a:latin typeface="Arial" panose="020B0604020202020204" pitchFamily="34" charset="0"/>
                <a:cs typeface="Arial" panose="020B0604020202020204" pitchFamily="34" charset="0"/>
              </a:defRPr>
            </a:lvl1pPr>
          </a:lstStyle>
          <a:p>
            <a:fld id="{BA66E354-A1E5-D643-A18C-204373C670DA}" type="slidenum">
              <a:rPr lang="en-US" smtClean="0"/>
              <a:pPr/>
              <a:t>‹#›</a:t>
            </a:fld>
            <a:endParaRPr lang="en-US" dirty="0"/>
          </a:p>
        </p:txBody>
      </p:sp>
      <p:sp>
        <p:nvSpPr>
          <p:cNvPr id="5" name="Text Placeholder 2">
            <a:extLst>
              <a:ext uri="{FF2B5EF4-FFF2-40B4-BE49-F238E27FC236}">
                <a16:creationId xmlns:a16="http://schemas.microsoft.com/office/drawing/2014/main" id="{BF41599E-70B7-42F8-2009-B8C4D1D46FDB}"/>
              </a:ext>
            </a:extLst>
          </p:cNvPr>
          <p:cNvSpPr>
            <a:spLocks noGrp="1"/>
          </p:cNvSpPr>
          <p:nvPr>
            <p:ph type="body" sz="quarter" idx="10" hasCustomPrompt="1"/>
          </p:nvPr>
        </p:nvSpPr>
        <p:spPr>
          <a:xfrm>
            <a:off x="709613" y="1666875"/>
            <a:ext cx="755650" cy="491222"/>
          </a:xfrm>
        </p:spPr>
        <p:txBody>
          <a:bodyPr tIns="91440" bIns="91440" anchor="ctr" anchorCtr="0"/>
          <a:lstStyle>
            <a:lvl1pPr marL="0" indent="0" algn="r">
              <a:buNone/>
              <a:defRPr sz="3200">
                <a:solidFill>
                  <a:schemeClr val="accent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01</a:t>
            </a:r>
          </a:p>
        </p:txBody>
      </p:sp>
      <p:sp>
        <p:nvSpPr>
          <p:cNvPr id="10" name="Text Placeholder 5">
            <a:extLst>
              <a:ext uri="{FF2B5EF4-FFF2-40B4-BE49-F238E27FC236}">
                <a16:creationId xmlns:a16="http://schemas.microsoft.com/office/drawing/2014/main" id="{F71C1D08-CE2E-86B7-8651-0558D8CB2E33}"/>
              </a:ext>
            </a:extLst>
          </p:cNvPr>
          <p:cNvSpPr>
            <a:spLocks noGrp="1"/>
          </p:cNvSpPr>
          <p:nvPr>
            <p:ph type="body" sz="quarter" idx="11" hasCustomPrompt="1"/>
          </p:nvPr>
        </p:nvSpPr>
        <p:spPr>
          <a:xfrm>
            <a:off x="1613647" y="1666875"/>
            <a:ext cx="9583653" cy="491222"/>
          </a:xfrm>
        </p:spPr>
        <p:txBody>
          <a:bodyPr tIns="91440" bIns="91440" anchor="ctr" anchorCtr="0"/>
          <a:lstStyle>
            <a:lvl1pPr marL="0" indent="0">
              <a:buNone/>
              <a:defRPr sz="2000" b="0">
                <a:solidFill>
                  <a:schemeClr val="tx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11" name="Text Placeholder 2">
            <a:extLst>
              <a:ext uri="{FF2B5EF4-FFF2-40B4-BE49-F238E27FC236}">
                <a16:creationId xmlns:a16="http://schemas.microsoft.com/office/drawing/2014/main" id="{62B4614E-B2B2-A5D5-303D-87383E77C991}"/>
              </a:ext>
            </a:extLst>
          </p:cNvPr>
          <p:cNvSpPr>
            <a:spLocks noGrp="1"/>
          </p:cNvSpPr>
          <p:nvPr>
            <p:ph type="body" sz="quarter" idx="12" hasCustomPrompt="1"/>
          </p:nvPr>
        </p:nvSpPr>
        <p:spPr>
          <a:xfrm>
            <a:off x="709613" y="2351047"/>
            <a:ext cx="755650" cy="491222"/>
          </a:xfrm>
        </p:spPr>
        <p:txBody>
          <a:bodyPr tIns="91440" bIns="91440" anchor="ctr" anchorCtr="0"/>
          <a:lstStyle>
            <a:lvl1pPr marL="0" indent="0" algn="r">
              <a:buNone/>
              <a:defRPr sz="3200">
                <a:solidFill>
                  <a:schemeClr val="accent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02</a:t>
            </a:r>
          </a:p>
        </p:txBody>
      </p:sp>
      <p:sp>
        <p:nvSpPr>
          <p:cNvPr id="13" name="Text Placeholder 5">
            <a:extLst>
              <a:ext uri="{FF2B5EF4-FFF2-40B4-BE49-F238E27FC236}">
                <a16:creationId xmlns:a16="http://schemas.microsoft.com/office/drawing/2014/main" id="{FFC07796-35E5-D11B-8BA9-C6BEAA80BD01}"/>
              </a:ext>
            </a:extLst>
          </p:cNvPr>
          <p:cNvSpPr>
            <a:spLocks noGrp="1"/>
          </p:cNvSpPr>
          <p:nvPr>
            <p:ph type="body" sz="quarter" idx="13" hasCustomPrompt="1"/>
          </p:nvPr>
        </p:nvSpPr>
        <p:spPr>
          <a:xfrm>
            <a:off x="1613647" y="2351047"/>
            <a:ext cx="9583653" cy="491222"/>
          </a:xfrm>
        </p:spPr>
        <p:txBody>
          <a:bodyPr tIns="91440" bIns="91440" anchor="ctr" anchorCtr="0"/>
          <a:lstStyle>
            <a:lvl1pPr marL="0" indent="0">
              <a:buNone/>
              <a:defRPr sz="2000" b="0">
                <a:solidFill>
                  <a:schemeClr val="tx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14" name="Text Placeholder 2">
            <a:extLst>
              <a:ext uri="{FF2B5EF4-FFF2-40B4-BE49-F238E27FC236}">
                <a16:creationId xmlns:a16="http://schemas.microsoft.com/office/drawing/2014/main" id="{73DEDBA5-C6F8-F262-8561-85398A6DEB58}"/>
              </a:ext>
            </a:extLst>
          </p:cNvPr>
          <p:cNvSpPr>
            <a:spLocks noGrp="1"/>
          </p:cNvSpPr>
          <p:nvPr>
            <p:ph type="body" sz="quarter" idx="14" hasCustomPrompt="1"/>
          </p:nvPr>
        </p:nvSpPr>
        <p:spPr>
          <a:xfrm>
            <a:off x="709613" y="3035219"/>
            <a:ext cx="755650" cy="491222"/>
          </a:xfrm>
        </p:spPr>
        <p:txBody>
          <a:bodyPr tIns="91440" bIns="91440" anchor="ctr" anchorCtr="0"/>
          <a:lstStyle>
            <a:lvl1pPr marL="0" indent="0" algn="r">
              <a:spcBef>
                <a:spcPts val="0"/>
              </a:spcBef>
              <a:buNone/>
              <a:defRPr sz="3200">
                <a:solidFill>
                  <a:schemeClr val="accent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03</a:t>
            </a:r>
          </a:p>
        </p:txBody>
      </p:sp>
      <p:sp>
        <p:nvSpPr>
          <p:cNvPr id="15" name="Text Placeholder 5">
            <a:extLst>
              <a:ext uri="{FF2B5EF4-FFF2-40B4-BE49-F238E27FC236}">
                <a16:creationId xmlns:a16="http://schemas.microsoft.com/office/drawing/2014/main" id="{BD6F4247-0D29-A59F-A6DD-22373A6A1DDB}"/>
              </a:ext>
            </a:extLst>
          </p:cNvPr>
          <p:cNvSpPr>
            <a:spLocks noGrp="1"/>
          </p:cNvSpPr>
          <p:nvPr>
            <p:ph type="body" sz="quarter" idx="15" hasCustomPrompt="1"/>
          </p:nvPr>
        </p:nvSpPr>
        <p:spPr>
          <a:xfrm>
            <a:off x="1613647" y="3035219"/>
            <a:ext cx="9583653" cy="491222"/>
          </a:xfrm>
        </p:spPr>
        <p:txBody>
          <a:bodyPr tIns="91440" bIns="91440" anchor="ctr" anchorCtr="0"/>
          <a:lstStyle>
            <a:lvl1pPr marL="0" indent="0">
              <a:buNone/>
              <a:defRPr sz="2000" b="0">
                <a:solidFill>
                  <a:schemeClr val="tx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16" name="Text Placeholder 2">
            <a:extLst>
              <a:ext uri="{FF2B5EF4-FFF2-40B4-BE49-F238E27FC236}">
                <a16:creationId xmlns:a16="http://schemas.microsoft.com/office/drawing/2014/main" id="{5814EA2F-6214-7AFD-873B-D03C86AA137C}"/>
              </a:ext>
            </a:extLst>
          </p:cNvPr>
          <p:cNvSpPr>
            <a:spLocks noGrp="1"/>
          </p:cNvSpPr>
          <p:nvPr>
            <p:ph type="body" sz="quarter" idx="16" hasCustomPrompt="1"/>
          </p:nvPr>
        </p:nvSpPr>
        <p:spPr>
          <a:xfrm>
            <a:off x="709613" y="3718927"/>
            <a:ext cx="755650" cy="491222"/>
          </a:xfrm>
        </p:spPr>
        <p:txBody>
          <a:bodyPr tIns="91440" bIns="91440" anchor="ctr" anchorCtr="0"/>
          <a:lstStyle>
            <a:lvl1pPr marL="0" indent="0" algn="r">
              <a:buNone/>
              <a:defRPr sz="3200">
                <a:solidFill>
                  <a:schemeClr val="accent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04</a:t>
            </a:r>
          </a:p>
        </p:txBody>
      </p:sp>
      <p:sp>
        <p:nvSpPr>
          <p:cNvPr id="17" name="Text Placeholder 5">
            <a:extLst>
              <a:ext uri="{FF2B5EF4-FFF2-40B4-BE49-F238E27FC236}">
                <a16:creationId xmlns:a16="http://schemas.microsoft.com/office/drawing/2014/main" id="{54BFF3F9-303E-5561-BF70-9503BCA8327B}"/>
              </a:ext>
            </a:extLst>
          </p:cNvPr>
          <p:cNvSpPr>
            <a:spLocks noGrp="1"/>
          </p:cNvSpPr>
          <p:nvPr>
            <p:ph type="body" sz="quarter" idx="17" hasCustomPrompt="1"/>
          </p:nvPr>
        </p:nvSpPr>
        <p:spPr>
          <a:xfrm>
            <a:off x="1613647" y="3719391"/>
            <a:ext cx="9583653" cy="491222"/>
          </a:xfrm>
        </p:spPr>
        <p:txBody>
          <a:bodyPr tIns="91440" bIns="91440" anchor="ctr" anchorCtr="0"/>
          <a:lstStyle>
            <a:lvl1pPr marL="0" indent="0">
              <a:buNone/>
              <a:defRPr sz="2000" b="0">
                <a:solidFill>
                  <a:schemeClr val="tx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18" name="Text Placeholder 2">
            <a:extLst>
              <a:ext uri="{FF2B5EF4-FFF2-40B4-BE49-F238E27FC236}">
                <a16:creationId xmlns:a16="http://schemas.microsoft.com/office/drawing/2014/main" id="{C71EC223-0310-83A0-5D12-D616A8D0B1C2}"/>
              </a:ext>
            </a:extLst>
          </p:cNvPr>
          <p:cNvSpPr>
            <a:spLocks noGrp="1"/>
          </p:cNvSpPr>
          <p:nvPr>
            <p:ph type="body" sz="quarter" idx="18" hasCustomPrompt="1"/>
          </p:nvPr>
        </p:nvSpPr>
        <p:spPr>
          <a:xfrm>
            <a:off x="709613" y="4403562"/>
            <a:ext cx="755650" cy="491222"/>
          </a:xfrm>
        </p:spPr>
        <p:txBody>
          <a:bodyPr tIns="91440" bIns="91440" anchor="ctr" anchorCtr="0"/>
          <a:lstStyle>
            <a:lvl1pPr marL="0" indent="0" algn="r">
              <a:buNone/>
              <a:defRPr sz="3200">
                <a:solidFill>
                  <a:schemeClr val="accent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05</a:t>
            </a:r>
          </a:p>
        </p:txBody>
      </p:sp>
      <p:sp>
        <p:nvSpPr>
          <p:cNvPr id="19" name="Text Placeholder 5">
            <a:extLst>
              <a:ext uri="{FF2B5EF4-FFF2-40B4-BE49-F238E27FC236}">
                <a16:creationId xmlns:a16="http://schemas.microsoft.com/office/drawing/2014/main" id="{75678FC4-D177-2E79-B8F7-FD1CDD5E1E5B}"/>
              </a:ext>
            </a:extLst>
          </p:cNvPr>
          <p:cNvSpPr>
            <a:spLocks noGrp="1"/>
          </p:cNvSpPr>
          <p:nvPr>
            <p:ph type="body" sz="quarter" idx="19" hasCustomPrompt="1"/>
          </p:nvPr>
        </p:nvSpPr>
        <p:spPr>
          <a:xfrm>
            <a:off x="1613647" y="4403562"/>
            <a:ext cx="9583653" cy="491222"/>
          </a:xfrm>
        </p:spPr>
        <p:txBody>
          <a:bodyPr tIns="91440" bIns="91440" anchor="ctr" anchorCtr="0"/>
          <a:lstStyle>
            <a:lvl1pPr marL="0" indent="0">
              <a:buNone/>
              <a:defRPr sz="2000" b="0">
                <a:solidFill>
                  <a:schemeClr val="tx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Tree>
    <p:extLst>
      <p:ext uri="{BB962C8B-B14F-4D97-AF65-F5344CB8AC3E}">
        <p14:creationId xmlns:p14="http://schemas.microsoft.com/office/powerpoint/2010/main" val="51421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601DA-B6CE-A0BA-A530-CA450AED6EC8}"/>
              </a:ext>
            </a:extLst>
          </p:cNvPr>
          <p:cNvSpPr/>
          <p:nvPr userDrawn="1"/>
        </p:nvSpPr>
        <p:spPr>
          <a:xfrm>
            <a:off x="0" y="0"/>
            <a:ext cx="12192000" cy="6894357"/>
          </a:xfrm>
          <a:prstGeom prst="rect">
            <a:avLst/>
          </a:prstGeom>
          <a:solidFill>
            <a:srgbClr val="181F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0E668E5-EBB1-70D9-D83F-51E88DE3D0B7}"/>
              </a:ext>
            </a:extLst>
          </p:cNvPr>
          <p:cNvSpPr>
            <a:spLocks noGrp="1"/>
          </p:cNvSpPr>
          <p:nvPr>
            <p:ph type="sldNum" sz="quarter" idx="10"/>
          </p:nvPr>
        </p:nvSpPr>
        <p:spPr/>
        <p:txBody>
          <a:bodyPr/>
          <a:lstStyle/>
          <a:p>
            <a:fld id="{BA66E354-A1E5-D643-A18C-204373C670DA}" type="slidenum">
              <a:rPr lang="en-US" smtClean="0"/>
              <a:pPr/>
              <a:t>‹#›</a:t>
            </a:fld>
            <a:endParaRPr lang="en-US" dirty="0"/>
          </a:p>
        </p:txBody>
      </p:sp>
      <p:sp>
        <p:nvSpPr>
          <p:cNvPr id="5" name="Rectangle 4">
            <a:extLst>
              <a:ext uri="{FF2B5EF4-FFF2-40B4-BE49-F238E27FC236}">
                <a16:creationId xmlns:a16="http://schemas.microsoft.com/office/drawing/2014/main" id="{0A4946F4-2B7B-784D-689C-546DF16FCE62}"/>
              </a:ext>
            </a:extLst>
          </p:cNvPr>
          <p:cNvSpPr/>
          <p:nvPr userDrawn="1"/>
        </p:nvSpPr>
        <p:spPr>
          <a:xfrm>
            <a:off x="709411" y="6315903"/>
            <a:ext cx="2771913" cy="176972"/>
          </a:xfrm>
          <a:prstGeom prst="rect">
            <a:avLst/>
          </a:prstGeom>
        </p:spPr>
        <p:txBody>
          <a:bodyPr wrap="none">
            <a:spAutoFit/>
          </a:bodyPr>
          <a:lstStyle/>
          <a:p>
            <a:pPr>
              <a:defRPr/>
            </a:pPr>
            <a:r>
              <a:rPr lang="en-US" altLang="en-US" sz="550" b="0" i="0" dirty="0">
                <a:solidFill>
                  <a:schemeClr val="bg1"/>
                </a:solidFill>
                <a:latin typeface="Arial" panose="020B0604020202020204" pitchFamily="34" charset="0"/>
                <a:cs typeface="Arial" panose="020B0604020202020204" pitchFamily="34" charset="0"/>
              </a:rPr>
              <a:t>Honeywell Confidential - © 2024 by Honeywell International Inc. All rights reserved. </a:t>
            </a:r>
          </a:p>
        </p:txBody>
      </p:sp>
      <p:pic>
        <p:nvPicPr>
          <p:cNvPr id="6" name="Picture 5">
            <a:extLst>
              <a:ext uri="{FF2B5EF4-FFF2-40B4-BE49-F238E27FC236}">
                <a16:creationId xmlns:a16="http://schemas.microsoft.com/office/drawing/2014/main" id="{1C8EB1E5-0AC6-61FB-4990-DBE5C27F1F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18968" y="6303408"/>
            <a:ext cx="933949" cy="171224"/>
          </a:xfrm>
          <a:prstGeom prst="rect">
            <a:avLst/>
          </a:prstGeom>
        </p:spPr>
      </p:pic>
      <p:sp>
        <p:nvSpPr>
          <p:cNvPr id="7" name="Title Placeholder 1">
            <a:extLst>
              <a:ext uri="{FF2B5EF4-FFF2-40B4-BE49-F238E27FC236}">
                <a16:creationId xmlns:a16="http://schemas.microsoft.com/office/drawing/2014/main" id="{BFDB98FE-6F8B-07C6-F0CD-D492D514A48F}"/>
              </a:ext>
            </a:extLst>
          </p:cNvPr>
          <p:cNvSpPr>
            <a:spLocks noGrp="1"/>
          </p:cNvSpPr>
          <p:nvPr>
            <p:ph type="title" hasCustomPrompt="1"/>
          </p:nvPr>
        </p:nvSpPr>
        <p:spPr>
          <a:xfrm>
            <a:off x="681701" y="582724"/>
            <a:ext cx="10515600" cy="491222"/>
          </a:xfrm>
          <a:prstGeom prst="rect">
            <a:avLst/>
          </a:prstGeom>
        </p:spPr>
        <p:txBody>
          <a:bodyPr vert="horz" lIns="91440" tIns="45720" rIns="91440" bIns="45720" rtlCol="0" anchor="t">
            <a:noAutofit/>
          </a:bodyPr>
          <a:lstStyle>
            <a:lvl1pPr>
              <a:lnSpc>
                <a:spcPct val="70000"/>
              </a:lnSpc>
              <a:defRPr>
                <a:solidFill>
                  <a:schemeClr val="bg1"/>
                </a:solidFill>
              </a:defRPr>
            </a:lvl1pPr>
          </a:lstStyle>
          <a:p>
            <a:r>
              <a:rPr lang="en-US"/>
              <a:t>AGENDA</a:t>
            </a:r>
          </a:p>
        </p:txBody>
      </p:sp>
      <p:sp>
        <p:nvSpPr>
          <p:cNvPr id="28" name="Text Placeholder 2">
            <a:extLst>
              <a:ext uri="{FF2B5EF4-FFF2-40B4-BE49-F238E27FC236}">
                <a16:creationId xmlns:a16="http://schemas.microsoft.com/office/drawing/2014/main" id="{66334368-A156-2698-DD76-B910C2F56EE7}"/>
              </a:ext>
            </a:extLst>
          </p:cNvPr>
          <p:cNvSpPr>
            <a:spLocks noGrp="1"/>
          </p:cNvSpPr>
          <p:nvPr>
            <p:ph type="body" sz="quarter" idx="11" hasCustomPrompt="1"/>
          </p:nvPr>
        </p:nvSpPr>
        <p:spPr>
          <a:xfrm>
            <a:off x="709613" y="1666875"/>
            <a:ext cx="755650" cy="491222"/>
          </a:xfrm>
        </p:spPr>
        <p:txBody>
          <a:bodyPr tIns="91440" bIns="91440" anchor="ctr" anchorCtr="0"/>
          <a:lstStyle>
            <a:lvl1pPr marL="0" indent="0" algn="r">
              <a:buNone/>
              <a:defRPr sz="3200">
                <a:solidFill>
                  <a:schemeClr val="bg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01</a:t>
            </a:r>
          </a:p>
        </p:txBody>
      </p:sp>
      <p:sp>
        <p:nvSpPr>
          <p:cNvPr id="29" name="Text Placeholder 5">
            <a:extLst>
              <a:ext uri="{FF2B5EF4-FFF2-40B4-BE49-F238E27FC236}">
                <a16:creationId xmlns:a16="http://schemas.microsoft.com/office/drawing/2014/main" id="{9D004FCF-72FE-9455-E21E-3E06DE43FF24}"/>
              </a:ext>
            </a:extLst>
          </p:cNvPr>
          <p:cNvSpPr>
            <a:spLocks noGrp="1"/>
          </p:cNvSpPr>
          <p:nvPr>
            <p:ph type="body" sz="quarter" idx="12" hasCustomPrompt="1"/>
          </p:nvPr>
        </p:nvSpPr>
        <p:spPr>
          <a:xfrm>
            <a:off x="1613647" y="1666875"/>
            <a:ext cx="9583653" cy="491222"/>
          </a:xfrm>
        </p:spPr>
        <p:txBody>
          <a:bodyPr tIns="91440" bIns="91440" anchor="ctr" anchorCtr="0"/>
          <a:lstStyle>
            <a:lvl1pPr marL="0" indent="0">
              <a:buNone/>
              <a:defRPr sz="2000" b="0">
                <a:solidFill>
                  <a:schemeClr val="bg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30" name="Text Placeholder 2">
            <a:extLst>
              <a:ext uri="{FF2B5EF4-FFF2-40B4-BE49-F238E27FC236}">
                <a16:creationId xmlns:a16="http://schemas.microsoft.com/office/drawing/2014/main" id="{CA06D9D8-82CE-1F20-FBEC-E6230C9F5414}"/>
              </a:ext>
            </a:extLst>
          </p:cNvPr>
          <p:cNvSpPr>
            <a:spLocks noGrp="1"/>
          </p:cNvSpPr>
          <p:nvPr>
            <p:ph type="body" sz="quarter" idx="13" hasCustomPrompt="1"/>
          </p:nvPr>
        </p:nvSpPr>
        <p:spPr>
          <a:xfrm>
            <a:off x="709613" y="2351047"/>
            <a:ext cx="755650" cy="491222"/>
          </a:xfrm>
        </p:spPr>
        <p:txBody>
          <a:bodyPr tIns="91440" bIns="91440" anchor="ctr" anchorCtr="0"/>
          <a:lstStyle>
            <a:lvl1pPr marL="0" indent="0" algn="r">
              <a:buNone/>
              <a:defRPr sz="3200">
                <a:solidFill>
                  <a:schemeClr val="bg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02</a:t>
            </a:r>
          </a:p>
        </p:txBody>
      </p:sp>
      <p:sp>
        <p:nvSpPr>
          <p:cNvPr id="31" name="Text Placeholder 5">
            <a:extLst>
              <a:ext uri="{FF2B5EF4-FFF2-40B4-BE49-F238E27FC236}">
                <a16:creationId xmlns:a16="http://schemas.microsoft.com/office/drawing/2014/main" id="{96B45727-E7E0-344D-7ED4-C0964A9CB761}"/>
              </a:ext>
            </a:extLst>
          </p:cNvPr>
          <p:cNvSpPr>
            <a:spLocks noGrp="1"/>
          </p:cNvSpPr>
          <p:nvPr>
            <p:ph type="body" sz="quarter" idx="14" hasCustomPrompt="1"/>
          </p:nvPr>
        </p:nvSpPr>
        <p:spPr>
          <a:xfrm>
            <a:off x="1613647" y="2351047"/>
            <a:ext cx="9583653" cy="491222"/>
          </a:xfrm>
        </p:spPr>
        <p:txBody>
          <a:bodyPr tIns="91440" bIns="91440" anchor="ctr" anchorCtr="0"/>
          <a:lstStyle>
            <a:lvl1pPr marL="0" indent="0">
              <a:buNone/>
              <a:defRPr sz="2000" b="0">
                <a:solidFill>
                  <a:schemeClr val="bg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32" name="Text Placeholder 2">
            <a:extLst>
              <a:ext uri="{FF2B5EF4-FFF2-40B4-BE49-F238E27FC236}">
                <a16:creationId xmlns:a16="http://schemas.microsoft.com/office/drawing/2014/main" id="{F34A577B-A407-D84B-B012-B70A1551B216}"/>
              </a:ext>
            </a:extLst>
          </p:cNvPr>
          <p:cNvSpPr>
            <a:spLocks noGrp="1"/>
          </p:cNvSpPr>
          <p:nvPr>
            <p:ph type="body" sz="quarter" idx="15" hasCustomPrompt="1"/>
          </p:nvPr>
        </p:nvSpPr>
        <p:spPr>
          <a:xfrm>
            <a:off x="709613" y="3035219"/>
            <a:ext cx="755650" cy="491222"/>
          </a:xfrm>
        </p:spPr>
        <p:txBody>
          <a:bodyPr tIns="91440" bIns="91440" anchor="ctr" anchorCtr="0"/>
          <a:lstStyle>
            <a:lvl1pPr marL="0" indent="0" algn="r">
              <a:spcBef>
                <a:spcPts val="0"/>
              </a:spcBef>
              <a:buNone/>
              <a:defRPr sz="3200">
                <a:solidFill>
                  <a:schemeClr val="bg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03</a:t>
            </a:r>
          </a:p>
        </p:txBody>
      </p:sp>
      <p:sp>
        <p:nvSpPr>
          <p:cNvPr id="33" name="Text Placeholder 5">
            <a:extLst>
              <a:ext uri="{FF2B5EF4-FFF2-40B4-BE49-F238E27FC236}">
                <a16:creationId xmlns:a16="http://schemas.microsoft.com/office/drawing/2014/main" id="{3B3B558B-C28D-1FB4-660C-14EA53060B5D}"/>
              </a:ext>
            </a:extLst>
          </p:cNvPr>
          <p:cNvSpPr>
            <a:spLocks noGrp="1"/>
          </p:cNvSpPr>
          <p:nvPr>
            <p:ph type="body" sz="quarter" idx="16" hasCustomPrompt="1"/>
          </p:nvPr>
        </p:nvSpPr>
        <p:spPr>
          <a:xfrm>
            <a:off x="1613647" y="3035219"/>
            <a:ext cx="9583653" cy="491222"/>
          </a:xfrm>
        </p:spPr>
        <p:txBody>
          <a:bodyPr tIns="91440" bIns="91440" anchor="ctr" anchorCtr="0"/>
          <a:lstStyle>
            <a:lvl1pPr marL="0" indent="0">
              <a:buNone/>
              <a:defRPr sz="2000" b="0">
                <a:solidFill>
                  <a:schemeClr val="bg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34" name="Text Placeholder 2">
            <a:extLst>
              <a:ext uri="{FF2B5EF4-FFF2-40B4-BE49-F238E27FC236}">
                <a16:creationId xmlns:a16="http://schemas.microsoft.com/office/drawing/2014/main" id="{004B8AE0-5160-29D7-7503-17A730B8DC5C}"/>
              </a:ext>
            </a:extLst>
          </p:cNvPr>
          <p:cNvSpPr>
            <a:spLocks noGrp="1"/>
          </p:cNvSpPr>
          <p:nvPr>
            <p:ph type="body" sz="quarter" idx="17" hasCustomPrompt="1"/>
          </p:nvPr>
        </p:nvSpPr>
        <p:spPr>
          <a:xfrm>
            <a:off x="709613" y="3718927"/>
            <a:ext cx="755650" cy="491222"/>
          </a:xfrm>
        </p:spPr>
        <p:txBody>
          <a:bodyPr tIns="91440" bIns="91440" anchor="ctr" anchorCtr="0"/>
          <a:lstStyle>
            <a:lvl1pPr marL="0" indent="0" algn="r">
              <a:buNone/>
              <a:defRPr sz="3200">
                <a:solidFill>
                  <a:schemeClr val="bg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04</a:t>
            </a:r>
          </a:p>
        </p:txBody>
      </p:sp>
      <p:sp>
        <p:nvSpPr>
          <p:cNvPr id="35" name="Text Placeholder 5">
            <a:extLst>
              <a:ext uri="{FF2B5EF4-FFF2-40B4-BE49-F238E27FC236}">
                <a16:creationId xmlns:a16="http://schemas.microsoft.com/office/drawing/2014/main" id="{1650EEC1-C34A-A012-92BC-55A4AFD94638}"/>
              </a:ext>
            </a:extLst>
          </p:cNvPr>
          <p:cNvSpPr>
            <a:spLocks noGrp="1"/>
          </p:cNvSpPr>
          <p:nvPr>
            <p:ph type="body" sz="quarter" idx="18" hasCustomPrompt="1"/>
          </p:nvPr>
        </p:nvSpPr>
        <p:spPr>
          <a:xfrm>
            <a:off x="1613647" y="3719391"/>
            <a:ext cx="9583653" cy="491222"/>
          </a:xfrm>
        </p:spPr>
        <p:txBody>
          <a:bodyPr tIns="91440" bIns="91440" anchor="ctr" anchorCtr="0"/>
          <a:lstStyle>
            <a:lvl1pPr marL="0" indent="0">
              <a:buNone/>
              <a:defRPr sz="2000" b="0">
                <a:solidFill>
                  <a:schemeClr val="bg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
        <p:nvSpPr>
          <p:cNvPr id="36" name="Text Placeholder 2">
            <a:extLst>
              <a:ext uri="{FF2B5EF4-FFF2-40B4-BE49-F238E27FC236}">
                <a16:creationId xmlns:a16="http://schemas.microsoft.com/office/drawing/2014/main" id="{1751D7ED-DA62-9BAD-11A9-C1BE997D1E7D}"/>
              </a:ext>
            </a:extLst>
          </p:cNvPr>
          <p:cNvSpPr>
            <a:spLocks noGrp="1"/>
          </p:cNvSpPr>
          <p:nvPr>
            <p:ph type="body" sz="quarter" idx="19" hasCustomPrompt="1"/>
          </p:nvPr>
        </p:nvSpPr>
        <p:spPr>
          <a:xfrm>
            <a:off x="709613" y="4403562"/>
            <a:ext cx="755650" cy="491222"/>
          </a:xfrm>
        </p:spPr>
        <p:txBody>
          <a:bodyPr tIns="91440" bIns="91440" anchor="ctr" anchorCtr="0"/>
          <a:lstStyle>
            <a:lvl1pPr marL="0" indent="0" algn="r">
              <a:buNone/>
              <a:defRPr sz="3200">
                <a:solidFill>
                  <a:schemeClr val="bg1"/>
                </a:solidFill>
                <a:latin typeface="+mj-lt"/>
              </a:defRPr>
            </a:lvl1pPr>
            <a:lvl2pPr marL="457200" indent="0">
              <a:buNone/>
              <a:defRPr sz="3000">
                <a:solidFill>
                  <a:schemeClr val="bg1"/>
                </a:solidFill>
                <a:latin typeface="+mj-lt"/>
              </a:defRPr>
            </a:lvl2pPr>
            <a:lvl3pPr marL="914400" indent="0">
              <a:buNone/>
              <a:defRPr sz="3000">
                <a:solidFill>
                  <a:schemeClr val="bg1"/>
                </a:solidFill>
                <a:latin typeface="+mj-lt"/>
              </a:defRPr>
            </a:lvl3pPr>
            <a:lvl4pPr marL="1371600" indent="0">
              <a:buNone/>
              <a:defRPr sz="3000">
                <a:solidFill>
                  <a:schemeClr val="bg1"/>
                </a:solidFill>
                <a:latin typeface="+mj-lt"/>
              </a:defRPr>
            </a:lvl4pPr>
            <a:lvl5pPr marL="1828800" indent="0">
              <a:buNone/>
              <a:defRPr sz="3000">
                <a:solidFill>
                  <a:schemeClr val="bg1"/>
                </a:solidFill>
                <a:latin typeface="+mj-lt"/>
              </a:defRPr>
            </a:lvl5pPr>
          </a:lstStyle>
          <a:p>
            <a:pPr lvl="0"/>
            <a:r>
              <a:rPr lang="en-US"/>
              <a:t>05</a:t>
            </a:r>
          </a:p>
        </p:txBody>
      </p:sp>
      <p:sp>
        <p:nvSpPr>
          <p:cNvPr id="37" name="Text Placeholder 5">
            <a:extLst>
              <a:ext uri="{FF2B5EF4-FFF2-40B4-BE49-F238E27FC236}">
                <a16:creationId xmlns:a16="http://schemas.microsoft.com/office/drawing/2014/main" id="{1C8CDE06-3F88-4D49-1F28-D696ED001773}"/>
              </a:ext>
            </a:extLst>
          </p:cNvPr>
          <p:cNvSpPr>
            <a:spLocks noGrp="1"/>
          </p:cNvSpPr>
          <p:nvPr>
            <p:ph type="body" sz="quarter" idx="20" hasCustomPrompt="1"/>
          </p:nvPr>
        </p:nvSpPr>
        <p:spPr>
          <a:xfrm>
            <a:off x="1613647" y="4403562"/>
            <a:ext cx="9583653" cy="491222"/>
          </a:xfrm>
        </p:spPr>
        <p:txBody>
          <a:bodyPr tIns="91440" bIns="91440" anchor="ctr" anchorCtr="0"/>
          <a:lstStyle>
            <a:lvl1pPr marL="0" indent="0">
              <a:buNone/>
              <a:defRPr sz="2000" b="0">
                <a:solidFill>
                  <a:schemeClr val="bg1"/>
                </a:solidFill>
                <a:latin typeface="+mn-lt"/>
              </a:defRPr>
            </a:lvl1pPr>
            <a:lvl2pPr marL="457200" indent="0">
              <a:buNone/>
              <a:defRPr sz="3000" b="0">
                <a:solidFill>
                  <a:schemeClr val="bg1"/>
                </a:solidFill>
                <a:latin typeface="+mn-lt"/>
              </a:defRPr>
            </a:lvl2pPr>
            <a:lvl3pPr marL="914400" indent="0">
              <a:buNone/>
              <a:defRPr sz="3000" b="0">
                <a:solidFill>
                  <a:schemeClr val="bg1"/>
                </a:solidFill>
                <a:latin typeface="+mn-lt"/>
              </a:defRPr>
            </a:lvl3pPr>
            <a:lvl4pPr marL="1371600" indent="0">
              <a:buNone/>
              <a:defRPr sz="3000" b="0">
                <a:solidFill>
                  <a:schemeClr val="bg1"/>
                </a:solidFill>
                <a:latin typeface="+mn-lt"/>
              </a:defRPr>
            </a:lvl4pPr>
            <a:lvl5pPr marL="1828800" indent="0">
              <a:buNone/>
              <a:defRPr sz="3000" b="0">
                <a:solidFill>
                  <a:schemeClr val="bg1"/>
                </a:solidFill>
                <a:latin typeface="+mn-lt"/>
              </a:defRPr>
            </a:lvl5pPr>
          </a:lstStyle>
          <a:p>
            <a:pPr lvl="0"/>
            <a:r>
              <a:rPr lang="en-US"/>
              <a:t>Click to edit text</a:t>
            </a:r>
          </a:p>
        </p:txBody>
      </p:sp>
    </p:spTree>
    <p:extLst>
      <p:ext uri="{BB962C8B-B14F-4D97-AF65-F5344CB8AC3E}">
        <p14:creationId xmlns:p14="http://schemas.microsoft.com/office/powerpoint/2010/main" val="200163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0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312E3-9997-774E-86BF-DFE4821388F9}"/>
              </a:ext>
            </a:extLst>
          </p:cNvPr>
          <p:cNvSpPr>
            <a:spLocks noGrp="1"/>
          </p:cNvSpPr>
          <p:nvPr>
            <p:ph type="body" sz="quarter" idx="27" hasCustomPrompt="1"/>
          </p:nvPr>
        </p:nvSpPr>
        <p:spPr>
          <a:xfrm>
            <a:off x="684213" y="2251424"/>
            <a:ext cx="5827712" cy="2954338"/>
          </a:xfrm>
        </p:spPr>
        <p:txBody>
          <a:bodyPr/>
          <a:lstStyle>
            <a:lvl1pPr>
              <a:lnSpc>
                <a:spcPct val="100000"/>
              </a:lnSpc>
              <a:buClr>
                <a:srgbClr val="38A32A"/>
              </a:buClr>
              <a:defRPr/>
            </a:lvl1pPr>
            <a:lvl2pPr>
              <a:lnSpc>
                <a:spcPct val="100000"/>
              </a:lnSpc>
              <a:buClr>
                <a:srgbClr val="38A32A"/>
              </a:buClr>
              <a:defRPr/>
            </a:lvl2pPr>
            <a:lvl3pPr>
              <a:lnSpc>
                <a:spcPct val="100000"/>
              </a:lnSpc>
              <a:buClr>
                <a:schemeClr val="accent1"/>
              </a:buClr>
              <a:defRPr/>
            </a:lvl3pPr>
            <a:lvl4pPr>
              <a:lnSpc>
                <a:spcPct val="100000"/>
              </a:lnSpc>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Placeholder 1">
            <a:extLst>
              <a:ext uri="{FF2B5EF4-FFF2-40B4-BE49-F238E27FC236}">
                <a16:creationId xmlns:a16="http://schemas.microsoft.com/office/drawing/2014/main" id="{70937653-9E9E-3546-8E0E-B2F8D8F7936C}"/>
              </a:ext>
            </a:extLst>
          </p:cNvPr>
          <p:cNvSpPr>
            <a:spLocks noGrp="1"/>
          </p:cNvSpPr>
          <p:nvPr>
            <p:ph type="title" hasCustomPrompt="1"/>
          </p:nvPr>
        </p:nvSpPr>
        <p:spPr>
          <a:xfrm>
            <a:off x="684945" y="590941"/>
            <a:ext cx="10822109" cy="436017"/>
          </a:xfrm>
          <a:prstGeom prst="rect">
            <a:avLst/>
          </a:prstGeom>
        </p:spPr>
        <p:txBody>
          <a:bodyPr vert="horz" lIns="91440" tIns="45720" rIns="91440" bIns="45720" rtlCol="0" anchor="t">
            <a:spAutoFit/>
          </a:bodyPr>
          <a:lstStyle>
            <a:lvl1pPr>
              <a:lnSpc>
                <a:spcPct val="70000"/>
              </a:lnSpc>
              <a:defRPr/>
            </a:lvl1pPr>
          </a:lstStyle>
          <a:p>
            <a:r>
              <a:rPr lang="en-US"/>
              <a:t>CLICK TO EDIT MASTER TITLE STYLE</a:t>
            </a:r>
          </a:p>
        </p:txBody>
      </p:sp>
      <p:sp>
        <p:nvSpPr>
          <p:cNvPr id="6" name="Text Placeholder 5">
            <a:extLst>
              <a:ext uri="{FF2B5EF4-FFF2-40B4-BE49-F238E27FC236}">
                <a16:creationId xmlns:a16="http://schemas.microsoft.com/office/drawing/2014/main" id="{0A4D5379-4395-764D-A97F-16A48B372B6D}"/>
              </a:ext>
            </a:extLst>
          </p:cNvPr>
          <p:cNvSpPr>
            <a:spLocks noGrp="1"/>
          </p:cNvSpPr>
          <p:nvPr>
            <p:ph type="body" sz="quarter" idx="26" hasCustomPrompt="1"/>
          </p:nvPr>
        </p:nvSpPr>
        <p:spPr>
          <a:xfrm>
            <a:off x="684213" y="1026958"/>
            <a:ext cx="10822841" cy="257250"/>
          </a:xfrm>
        </p:spPr>
        <p:txBody>
          <a:bodyPr>
            <a:spAutoFit/>
          </a:bodyPr>
          <a:lstStyle>
            <a:lvl1pPr marL="0" indent="0">
              <a:lnSpc>
                <a:spcPct val="70000"/>
              </a:lnSpc>
              <a:buNone/>
              <a:defRPr sz="1500" b="0" i="0">
                <a:solidFill>
                  <a:schemeClr val="bg2">
                    <a:lumMod val="25000"/>
                  </a:schemeClr>
                </a:solidFill>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Sub Header Text Optional, Arial Regular 15pt</a:t>
            </a:r>
            <a:endParaRPr lang="en-US"/>
          </a:p>
        </p:txBody>
      </p:sp>
      <p:sp>
        <p:nvSpPr>
          <p:cNvPr id="9" name="Slide Number Placeholder 5">
            <a:extLst>
              <a:ext uri="{FF2B5EF4-FFF2-40B4-BE49-F238E27FC236}">
                <a16:creationId xmlns:a16="http://schemas.microsoft.com/office/drawing/2014/main" id="{ECAA8943-D858-924F-88CD-86946140F65D}"/>
              </a:ext>
            </a:extLst>
          </p:cNvPr>
          <p:cNvSpPr>
            <a:spLocks noGrp="1"/>
          </p:cNvSpPr>
          <p:nvPr>
            <p:ph type="sldNum" sz="quarter" idx="4"/>
          </p:nvPr>
        </p:nvSpPr>
        <p:spPr>
          <a:xfrm>
            <a:off x="11673039" y="45719"/>
            <a:ext cx="425227" cy="283771"/>
          </a:xfrm>
          <a:prstGeom prst="rect">
            <a:avLst/>
          </a:prstGeom>
        </p:spPr>
        <p:txBody>
          <a:bodyPr vert="horz" lIns="91440" tIns="45720" rIns="91440" bIns="45720" rtlCol="0" anchor="ctr"/>
          <a:lstStyle>
            <a:lvl1pPr algn="r">
              <a:defRPr sz="1000" b="0" i="0">
                <a:solidFill>
                  <a:schemeClr val="bg2">
                    <a:lumMod val="75000"/>
                  </a:schemeClr>
                </a:solidFill>
                <a:latin typeface="Arial" panose="020B0604020202020204" pitchFamily="34" charset="0"/>
                <a:cs typeface="Arial" panose="020B0604020202020204" pitchFamily="34" charset="0"/>
              </a:defRPr>
            </a:lvl1pPr>
          </a:lstStyle>
          <a:p>
            <a:fld id="{BA66E354-A1E5-D643-A18C-204373C670DA}" type="slidenum">
              <a:rPr lang="en-US" smtClean="0"/>
              <a:pPr/>
              <a:t>‹#›</a:t>
            </a:fld>
            <a:endParaRPr lang="en-US" dirty="0"/>
          </a:p>
        </p:txBody>
      </p:sp>
    </p:spTree>
    <p:extLst>
      <p:ext uri="{BB962C8B-B14F-4D97-AF65-F5344CB8AC3E}">
        <p14:creationId xmlns:p14="http://schemas.microsoft.com/office/powerpoint/2010/main" val="264480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o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937653-9E9E-3546-8E0E-B2F8D8F7936C}"/>
              </a:ext>
            </a:extLst>
          </p:cNvPr>
          <p:cNvSpPr>
            <a:spLocks noGrp="1"/>
          </p:cNvSpPr>
          <p:nvPr>
            <p:ph type="title" hasCustomPrompt="1"/>
          </p:nvPr>
        </p:nvSpPr>
        <p:spPr>
          <a:xfrm>
            <a:off x="684945" y="590941"/>
            <a:ext cx="10822109" cy="436017"/>
          </a:xfrm>
          <a:prstGeom prst="rect">
            <a:avLst/>
          </a:prstGeom>
        </p:spPr>
        <p:txBody>
          <a:bodyPr vert="horz" lIns="91440" tIns="45720" rIns="91440" bIns="45720" rtlCol="0" anchor="t">
            <a:spAutoFit/>
          </a:bodyPr>
          <a:lstStyle>
            <a:lvl1pPr>
              <a:lnSpc>
                <a:spcPct val="70000"/>
              </a:lnSpc>
              <a:defRPr/>
            </a:lvl1pPr>
          </a:lstStyle>
          <a:p>
            <a:r>
              <a:rPr lang="en-US"/>
              <a:t>CLICK TO EDIT MASTER TITLE STYLE</a:t>
            </a:r>
          </a:p>
        </p:txBody>
      </p:sp>
      <p:sp>
        <p:nvSpPr>
          <p:cNvPr id="6" name="Text Placeholder 5">
            <a:extLst>
              <a:ext uri="{FF2B5EF4-FFF2-40B4-BE49-F238E27FC236}">
                <a16:creationId xmlns:a16="http://schemas.microsoft.com/office/drawing/2014/main" id="{0A4D5379-4395-764D-A97F-16A48B372B6D}"/>
              </a:ext>
            </a:extLst>
          </p:cNvPr>
          <p:cNvSpPr>
            <a:spLocks noGrp="1"/>
          </p:cNvSpPr>
          <p:nvPr>
            <p:ph type="body" sz="quarter" idx="26" hasCustomPrompt="1"/>
          </p:nvPr>
        </p:nvSpPr>
        <p:spPr>
          <a:xfrm>
            <a:off x="684213" y="1026958"/>
            <a:ext cx="10822841" cy="257250"/>
          </a:xfrm>
        </p:spPr>
        <p:txBody>
          <a:bodyPr>
            <a:spAutoFit/>
          </a:bodyPr>
          <a:lstStyle>
            <a:lvl1pPr marL="0" indent="0">
              <a:lnSpc>
                <a:spcPct val="70000"/>
              </a:lnSpc>
              <a:buNone/>
              <a:defRPr sz="1500" b="0" i="0">
                <a:solidFill>
                  <a:schemeClr val="bg2">
                    <a:lumMod val="25000"/>
                  </a:schemeClr>
                </a:solidFill>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Sub Header Text Optional, Arial Regular 15pt</a:t>
            </a:r>
            <a:endParaRPr lang="en-US"/>
          </a:p>
        </p:txBody>
      </p:sp>
      <p:sp>
        <p:nvSpPr>
          <p:cNvPr id="9" name="Slide Number Placeholder 5">
            <a:extLst>
              <a:ext uri="{FF2B5EF4-FFF2-40B4-BE49-F238E27FC236}">
                <a16:creationId xmlns:a16="http://schemas.microsoft.com/office/drawing/2014/main" id="{ECAA8943-D858-924F-88CD-86946140F65D}"/>
              </a:ext>
            </a:extLst>
          </p:cNvPr>
          <p:cNvSpPr>
            <a:spLocks noGrp="1"/>
          </p:cNvSpPr>
          <p:nvPr>
            <p:ph type="sldNum" sz="quarter" idx="4"/>
          </p:nvPr>
        </p:nvSpPr>
        <p:spPr>
          <a:xfrm>
            <a:off x="11673039" y="45719"/>
            <a:ext cx="425227" cy="283771"/>
          </a:xfrm>
          <a:prstGeom prst="rect">
            <a:avLst/>
          </a:prstGeom>
        </p:spPr>
        <p:txBody>
          <a:bodyPr vert="horz" lIns="91440" tIns="45720" rIns="91440" bIns="45720" rtlCol="0" anchor="ctr"/>
          <a:lstStyle>
            <a:lvl1pPr algn="r">
              <a:defRPr sz="1000" b="0" i="0">
                <a:solidFill>
                  <a:schemeClr val="bg2">
                    <a:lumMod val="75000"/>
                  </a:schemeClr>
                </a:solidFill>
                <a:latin typeface="Arial" panose="020B0604020202020204" pitchFamily="34" charset="0"/>
                <a:cs typeface="Arial" panose="020B0604020202020204" pitchFamily="34" charset="0"/>
              </a:defRPr>
            </a:lvl1pPr>
          </a:lstStyle>
          <a:p>
            <a:fld id="{BA66E354-A1E5-D643-A18C-204373C670DA}" type="slidenum">
              <a:rPr lang="en-US" smtClean="0"/>
              <a:pPr/>
              <a:t>‹#›</a:t>
            </a:fld>
            <a:endParaRPr lang="en-US" dirty="0"/>
          </a:p>
        </p:txBody>
      </p:sp>
    </p:spTree>
    <p:extLst>
      <p:ext uri="{BB962C8B-B14F-4D97-AF65-F5344CB8AC3E}">
        <p14:creationId xmlns:p14="http://schemas.microsoft.com/office/powerpoint/2010/main" val="33242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77872-48BD-AA48-B8AC-072E0D9029E0}"/>
              </a:ext>
            </a:extLst>
          </p:cNvPr>
          <p:cNvSpPr>
            <a:spLocks noGrp="1"/>
          </p:cNvSpPr>
          <p:nvPr>
            <p:ph type="title"/>
          </p:nvPr>
        </p:nvSpPr>
        <p:spPr>
          <a:xfrm>
            <a:off x="658841" y="549707"/>
            <a:ext cx="10515600" cy="741883"/>
          </a:xfrm>
          <a:prstGeom prst="rect">
            <a:avLst/>
          </a:prstGeom>
        </p:spPr>
        <p:txBody>
          <a:bodyPr vert="horz" lIns="91440" tIns="45720" rIns="91440" bIns="45720" rtlCol="0" anchor="t">
            <a:noAutofit/>
          </a:bodyPr>
          <a:lstStyle/>
          <a:p>
            <a:r>
              <a:rPr lang="en-US"/>
              <a:t>CLICK TO EDIT MASTER SLIDE</a:t>
            </a:r>
          </a:p>
        </p:txBody>
      </p:sp>
      <p:sp>
        <p:nvSpPr>
          <p:cNvPr id="3" name="Text Placeholder 2">
            <a:extLst>
              <a:ext uri="{FF2B5EF4-FFF2-40B4-BE49-F238E27FC236}">
                <a16:creationId xmlns:a16="http://schemas.microsoft.com/office/drawing/2014/main" id="{777A98CB-1447-5149-B00B-54DDB84A08D5}"/>
              </a:ext>
            </a:extLst>
          </p:cNvPr>
          <p:cNvSpPr>
            <a:spLocks noGrp="1"/>
          </p:cNvSpPr>
          <p:nvPr>
            <p:ph type="body" idx="1"/>
          </p:nvPr>
        </p:nvSpPr>
        <p:spPr>
          <a:xfrm>
            <a:off x="682335" y="1825625"/>
            <a:ext cx="10515600" cy="2334251"/>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EC08A0EE-D0FD-0048-B2D6-EB73A3A5DB5D}"/>
              </a:ext>
            </a:extLst>
          </p:cNvPr>
          <p:cNvSpPr/>
          <p:nvPr userDrawn="1"/>
        </p:nvSpPr>
        <p:spPr>
          <a:xfrm>
            <a:off x="709411" y="6315903"/>
            <a:ext cx="2771913" cy="176972"/>
          </a:xfrm>
          <a:prstGeom prst="rect">
            <a:avLst/>
          </a:prstGeom>
        </p:spPr>
        <p:txBody>
          <a:bodyPr wrap="none">
            <a:spAutoFit/>
          </a:bodyPr>
          <a:lstStyle/>
          <a:p>
            <a:pPr>
              <a:defRPr/>
            </a:pPr>
            <a:r>
              <a:rPr lang="en-US" altLang="en-US" sz="550" b="0" i="0" dirty="0">
                <a:solidFill>
                  <a:schemeClr val="bg2">
                    <a:lumMod val="25000"/>
                  </a:schemeClr>
                </a:solidFill>
                <a:latin typeface="Arial" panose="020B0604020202020204" pitchFamily="34" charset="0"/>
                <a:cs typeface="Arial" panose="020B0604020202020204" pitchFamily="34" charset="0"/>
              </a:rPr>
              <a:t>Honeywell Confidential - © 2025 by Honeywell International Inc. All rights reserved. </a:t>
            </a:r>
          </a:p>
        </p:txBody>
      </p:sp>
      <p:sp>
        <p:nvSpPr>
          <p:cNvPr id="7" name="Slide Number Placeholder 5">
            <a:extLst>
              <a:ext uri="{FF2B5EF4-FFF2-40B4-BE49-F238E27FC236}">
                <a16:creationId xmlns:a16="http://schemas.microsoft.com/office/drawing/2014/main" id="{071E50D4-4984-EE44-B528-04C058B52064}"/>
              </a:ext>
            </a:extLst>
          </p:cNvPr>
          <p:cNvSpPr>
            <a:spLocks noGrp="1"/>
          </p:cNvSpPr>
          <p:nvPr>
            <p:ph type="sldNum" sz="quarter" idx="4"/>
          </p:nvPr>
        </p:nvSpPr>
        <p:spPr>
          <a:xfrm>
            <a:off x="11673039" y="45719"/>
            <a:ext cx="425227" cy="283771"/>
          </a:xfrm>
          <a:prstGeom prst="rect">
            <a:avLst/>
          </a:prstGeom>
        </p:spPr>
        <p:txBody>
          <a:bodyPr vert="horz" lIns="91440" tIns="45720" rIns="91440" bIns="45720" rtlCol="0" anchor="ctr"/>
          <a:lstStyle>
            <a:lvl1pPr algn="r">
              <a:defRPr sz="1000" b="0" i="0">
                <a:solidFill>
                  <a:schemeClr val="bg2">
                    <a:lumMod val="75000"/>
                  </a:schemeClr>
                </a:solidFill>
                <a:latin typeface="Arial" panose="020B0604020202020204" pitchFamily="34" charset="0"/>
                <a:cs typeface="Arial" panose="020B0604020202020204" pitchFamily="34" charset="0"/>
              </a:defRPr>
            </a:lvl1pPr>
          </a:lstStyle>
          <a:p>
            <a:fld id="{BA66E354-A1E5-D643-A18C-204373C670DA}" type="slidenum">
              <a:rPr lang="en-US" smtClean="0"/>
              <a:pPr/>
              <a:t>‹#›</a:t>
            </a:fld>
            <a:endParaRPr lang="en-US" dirty="0"/>
          </a:p>
        </p:txBody>
      </p:sp>
      <p:pic>
        <p:nvPicPr>
          <p:cNvPr id="6" name="Graphic 5">
            <a:extLst>
              <a:ext uri="{FF2B5EF4-FFF2-40B4-BE49-F238E27FC236}">
                <a16:creationId xmlns:a16="http://schemas.microsoft.com/office/drawing/2014/main" id="{8F3966D0-757F-D848-7AED-E7B391D1147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144" y="6299415"/>
            <a:ext cx="962818" cy="181175"/>
          </a:xfrm>
          <a:prstGeom prst="rect">
            <a:avLst/>
          </a:prstGeom>
        </p:spPr>
      </p:pic>
    </p:spTree>
    <p:extLst>
      <p:ext uri="{BB962C8B-B14F-4D97-AF65-F5344CB8AC3E}">
        <p14:creationId xmlns:p14="http://schemas.microsoft.com/office/powerpoint/2010/main" val="2891918649"/>
      </p:ext>
    </p:extLst>
  </p:cSld>
  <p:clrMap bg1="lt1" tx1="dk1" bg2="lt2" tx2="dk2" accent1="accent1" accent2="accent2" accent3="accent3" accent4="accent4" accent5="accent5" accent6="accent6" hlink="hlink" folHlink="folHlink"/>
  <p:sldLayoutIdLst>
    <p:sldLayoutId id="2147483707" r:id="rId1"/>
    <p:sldLayoutId id="2147483726" r:id="rId2"/>
    <p:sldLayoutId id="2147483655" r:id="rId3"/>
    <p:sldLayoutId id="2147483721" r:id="rId4"/>
    <p:sldLayoutId id="2147483725" r:id="rId5"/>
    <p:sldLayoutId id="2147483674" r:id="rId6"/>
    <p:sldLayoutId id="2147483706" r:id="rId7"/>
  </p:sldLayoutIdLst>
  <p:hf hdr="0" dt="0"/>
  <p:txStyles>
    <p:titleStyle>
      <a:lvl1pPr marL="0" indent="0" algn="l" defTabSz="914400" rtl="0" eaLnBrk="1" latinLnBrk="0" hangingPunct="1">
        <a:lnSpc>
          <a:spcPct val="90000"/>
        </a:lnSpc>
        <a:spcBef>
          <a:spcPct val="0"/>
        </a:spcBef>
        <a:buNone/>
        <a:tabLst>
          <a:tab pos="396875" algn="l"/>
        </a:tabLst>
        <a:defRPr sz="3000" b="1" i="0" kern="1200" spc="-150">
          <a:solidFill>
            <a:schemeClr val="tx1"/>
          </a:solidFill>
          <a:latin typeface="Arial Black" panose="020B0604020202020204" pitchFamily="34" charset="0"/>
          <a:ea typeface="+mj-ea"/>
          <a:cs typeface="+mj-cs"/>
        </a:defRPr>
      </a:lvl1pPr>
    </p:titleStyle>
    <p:body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uthn.honeywell.com/idp/8D3xNLbxEE/resumeSAML20/idp/startSSO.p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ecats.honeywell.com/ecats/login.js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uthn.honeywell.com/idp/8D3xNLbxEE/resumeSAML20/idp/startSSO.p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ecats.honeywell.com/ecats/login.j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uthn.honeywell.com/idp/8D3xNLbxEE/resumeSAML20/idp/startSSO.p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ecats.honeywell.com/ecats/login.js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D0AC-D182-6DFC-356F-2B63D08AFE9F}"/>
              </a:ext>
            </a:extLst>
          </p:cNvPr>
          <p:cNvSpPr>
            <a:spLocks noGrp="1"/>
          </p:cNvSpPr>
          <p:nvPr>
            <p:ph type="title"/>
          </p:nvPr>
        </p:nvSpPr>
        <p:spPr>
          <a:xfrm>
            <a:off x="695556" y="1819747"/>
            <a:ext cx="8181744" cy="1808795"/>
          </a:xfrm>
        </p:spPr>
        <p:txBody>
          <a:bodyPr/>
          <a:lstStyle/>
          <a:p>
            <a:pPr>
              <a:spcBef>
                <a:spcPts val="0"/>
              </a:spcBef>
              <a:buClr>
                <a:srgbClr val="38A32A"/>
              </a:buClr>
            </a:pPr>
            <a:r>
              <a:rPr lang="en-GB" sz="4800" dirty="0" err="1">
                <a:latin typeface="+mj-lt"/>
                <a:ea typeface="+mn-ea"/>
                <a:cs typeface="Arial" panose="020B0604020202020204" pitchFamily="34" charset="0"/>
              </a:rPr>
              <a:t>eCATS</a:t>
            </a:r>
            <a:r>
              <a:rPr lang="en-GB" sz="4800" dirty="0">
                <a:latin typeface="+mj-lt"/>
                <a:ea typeface="+mn-ea"/>
                <a:cs typeface="Arial" panose="020B0604020202020204" pitchFamily="34" charset="0"/>
              </a:rPr>
              <a:t> -</a:t>
            </a:r>
            <a:br>
              <a:rPr lang="en-GB" sz="4800" dirty="0">
                <a:latin typeface="+mj-lt"/>
                <a:ea typeface="+mn-ea"/>
                <a:cs typeface="Arial" panose="020B0604020202020204" pitchFamily="34" charset="0"/>
              </a:rPr>
            </a:br>
            <a:r>
              <a:rPr lang="en-GB" sz="4800" dirty="0">
                <a:latin typeface="+mj-lt"/>
                <a:ea typeface="+mn-ea"/>
                <a:cs typeface="Arial" panose="020B0604020202020204" pitchFamily="34" charset="0"/>
              </a:rPr>
              <a:t>SUPPLIER EXTERNAL</a:t>
            </a:r>
            <a:br>
              <a:rPr lang="en-GB" sz="4800" dirty="0">
                <a:latin typeface="+mj-lt"/>
                <a:ea typeface="+mn-ea"/>
                <a:cs typeface="Arial" panose="020B0604020202020204" pitchFamily="34" charset="0"/>
              </a:rPr>
            </a:br>
            <a:r>
              <a:rPr lang="en-GB" sz="4800" dirty="0">
                <a:latin typeface="+mj-lt"/>
                <a:ea typeface="+mn-ea"/>
                <a:cs typeface="Arial" panose="020B0604020202020204" pitchFamily="34" charset="0"/>
              </a:rPr>
              <a:t>USER GUIDE</a:t>
            </a:r>
            <a:endParaRPr lang="en-US" sz="4800" dirty="0">
              <a:latin typeface="+mj-lt"/>
              <a:ea typeface="+mn-ea"/>
              <a:cs typeface="Arial" panose="020B0604020202020204" pitchFamily="34" charset="0"/>
            </a:endParaRPr>
          </a:p>
        </p:txBody>
      </p:sp>
    </p:spTree>
    <p:extLst>
      <p:ext uri="{BB962C8B-B14F-4D97-AF65-F5344CB8AC3E}">
        <p14:creationId xmlns:p14="http://schemas.microsoft.com/office/powerpoint/2010/main" val="32178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B3F5-2E5B-0E65-FC3F-384B8C446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12AF9-66FE-36A7-6C20-DF7C57114266}"/>
              </a:ext>
            </a:extLst>
          </p:cNvPr>
          <p:cNvSpPr>
            <a:spLocks noGrp="1"/>
          </p:cNvSpPr>
          <p:nvPr>
            <p:ph type="title"/>
          </p:nvPr>
        </p:nvSpPr>
        <p:spPr>
          <a:xfrm>
            <a:off x="684946" y="590941"/>
            <a:ext cx="10992166" cy="759182"/>
          </a:xfrm>
        </p:spPr>
        <p:txBody>
          <a:bodyPr/>
          <a:lstStyle/>
          <a:p>
            <a:r>
              <a:rPr lang="en-US" dirty="0">
                <a:solidFill>
                  <a:schemeClr val="accent1"/>
                </a:solidFill>
              </a:rPr>
              <a:t>SUPPLIER DISCLOSURE</a:t>
            </a:r>
            <a:br>
              <a:rPr lang="en-US" dirty="0">
                <a:solidFill>
                  <a:schemeClr val="accent1"/>
                </a:solidFill>
              </a:rPr>
            </a:br>
            <a:r>
              <a:rPr lang="en-GB" dirty="0">
                <a:solidFill>
                  <a:schemeClr val="tx1">
                    <a:lumMod val="95000"/>
                    <a:lumOff val="5000"/>
                  </a:schemeClr>
                </a:solidFill>
              </a:rPr>
              <a:t>TO HONEYWELL</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208DB2DE-3694-B012-390B-7A06B525795C}"/>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COMMUNICATION TO HONEYWELL ON NEW NON CONFORMANCE</a:t>
            </a:r>
          </a:p>
        </p:txBody>
      </p:sp>
      <p:grpSp>
        <p:nvGrpSpPr>
          <p:cNvPr id="5" name="Group 4">
            <a:extLst>
              <a:ext uri="{FF2B5EF4-FFF2-40B4-BE49-F238E27FC236}">
                <a16:creationId xmlns:a16="http://schemas.microsoft.com/office/drawing/2014/main" id="{A595D358-0C72-86C6-D825-2E9F6E15E466}"/>
              </a:ext>
            </a:extLst>
          </p:cNvPr>
          <p:cNvGrpSpPr/>
          <p:nvPr/>
        </p:nvGrpSpPr>
        <p:grpSpPr>
          <a:xfrm>
            <a:off x="5584723" y="4679718"/>
            <a:ext cx="4294484" cy="759182"/>
            <a:chOff x="5771536" y="3951226"/>
            <a:chExt cx="4294484" cy="759182"/>
          </a:xfrm>
        </p:grpSpPr>
        <p:sp>
          <p:nvSpPr>
            <p:cNvPr id="7" name="Rectangle 6">
              <a:extLst>
                <a:ext uri="{FF2B5EF4-FFF2-40B4-BE49-F238E27FC236}">
                  <a16:creationId xmlns:a16="http://schemas.microsoft.com/office/drawing/2014/main" id="{A7B019DA-21BB-60A1-C358-413CFCDE09AE}"/>
                </a:ext>
              </a:extLst>
            </p:cNvPr>
            <p:cNvSpPr/>
            <p:nvPr/>
          </p:nvSpPr>
          <p:spPr>
            <a:xfrm>
              <a:off x="5771536" y="3951226"/>
              <a:ext cx="4294484" cy="7591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8805DE9-839F-BD07-DCA3-228B7B866DC8}"/>
                </a:ext>
              </a:extLst>
            </p:cNvPr>
            <p:cNvSpPr/>
            <p:nvPr/>
          </p:nvSpPr>
          <p:spPr>
            <a:xfrm>
              <a:off x="5896346" y="4079622"/>
              <a:ext cx="4169674" cy="5023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Honeywell QA will then review for containment and issue a CAR to the supplier.</a:t>
              </a:r>
            </a:p>
          </p:txBody>
        </p:sp>
      </p:grpSp>
      <p:pic>
        <p:nvPicPr>
          <p:cNvPr id="12" name="Picture 11" descr="A screenshot of a computer&#10;&#10;AI-generated content may be incorrect.">
            <a:extLst>
              <a:ext uri="{FF2B5EF4-FFF2-40B4-BE49-F238E27FC236}">
                <a16:creationId xmlns:a16="http://schemas.microsoft.com/office/drawing/2014/main" id="{367087B6-0F6D-85A3-016B-10A64C2B70B8}"/>
              </a:ext>
            </a:extLst>
          </p:cNvPr>
          <p:cNvPicPr>
            <a:picLocks noChangeAspect="1"/>
          </p:cNvPicPr>
          <p:nvPr/>
        </p:nvPicPr>
        <p:blipFill>
          <a:blip r:embed="rId3"/>
          <a:stretch>
            <a:fillRect/>
          </a:stretch>
        </p:blipFill>
        <p:spPr>
          <a:xfrm>
            <a:off x="684946" y="1471462"/>
            <a:ext cx="4597190" cy="3967438"/>
          </a:xfrm>
          <a:prstGeom prst="rect">
            <a:avLst/>
          </a:prstGeom>
        </p:spPr>
      </p:pic>
      <p:pic>
        <p:nvPicPr>
          <p:cNvPr id="14" name="Picture 13" descr="A close-up of a checklist&#10;&#10;AI-generated content may be incorrect.">
            <a:extLst>
              <a:ext uri="{FF2B5EF4-FFF2-40B4-BE49-F238E27FC236}">
                <a16:creationId xmlns:a16="http://schemas.microsoft.com/office/drawing/2014/main" id="{F1B96A3E-6178-4AAA-1B99-61BC26F76ED4}"/>
              </a:ext>
            </a:extLst>
          </p:cNvPr>
          <p:cNvPicPr>
            <a:picLocks noChangeAspect="1"/>
          </p:cNvPicPr>
          <p:nvPr/>
        </p:nvPicPr>
        <p:blipFill>
          <a:blip r:embed="rId4"/>
          <a:stretch>
            <a:fillRect/>
          </a:stretch>
        </p:blipFill>
        <p:spPr>
          <a:xfrm>
            <a:off x="5450483" y="1535054"/>
            <a:ext cx="5061399" cy="2080797"/>
          </a:xfrm>
          <a:prstGeom prst="rect">
            <a:avLst/>
          </a:prstGeom>
        </p:spPr>
      </p:pic>
    </p:spTree>
    <p:extLst>
      <p:ext uri="{BB962C8B-B14F-4D97-AF65-F5344CB8AC3E}">
        <p14:creationId xmlns:p14="http://schemas.microsoft.com/office/powerpoint/2010/main" val="370473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F6397-F89F-0A32-4A74-D1BFE8B1F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3460B-2B29-AC02-1238-042EB5EF4A32}"/>
              </a:ext>
            </a:extLst>
          </p:cNvPr>
          <p:cNvSpPr>
            <a:spLocks noGrp="1"/>
          </p:cNvSpPr>
          <p:nvPr>
            <p:ph type="title"/>
          </p:nvPr>
        </p:nvSpPr>
        <p:spPr>
          <a:xfrm>
            <a:off x="684946" y="590941"/>
            <a:ext cx="10992166" cy="759182"/>
          </a:xfrm>
        </p:spPr>
        <p:txBody>
          <a:bodyPr/>
          <a:lstStyle/>
          <a:p>
            <a:r>
              <a:rPr lang="en-US" dirty="0">
                <a:solidFill>
                  <a:schemeClr val="accent1"/>
                </a:solidFill>
              </a:rPr>
              <a:t>CAR COMPLETION</a:t>
            </a:r>
            <a:br>
              <a:rPr lang="en-US" dirty="0">
                <a:solidFill>
                  <a:schemeClr val="accent1"/>
                </a:solidFill>
              </a:rPr>
            </a:br>
            <a:r>
              <a:rPr lang="en-GB" dirty="0">
                <a:solidFill>
                  <a:schemeClr val="tx1">
                    <a:lumMod val="95000"/>
                    <a:lumOff val="5000"/>
                  </a:schemeClr>
                </a:solidFill>
              </a:rPr>
              <a:t>PROCESS FLOW MAP</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2CD3CF23-C991-D0A5-2E3A-32CAFAEB916A}"/>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OWNER RESPONSIBILITIES IN ORANGE. ACTIONS ARE TO BE COMPLETED BEFORE DUE DATES</a:t>
            </a:r>
          </a:p>
        </p:txBody>
      </p:sp>
      <p:grpSp>
        <p:nvGrpSpPr>
          <p:cNvPr id="10" name="Group 9">
            <a:extLst>
              <a:ext uri="{FF2B5EF4-FFF2-40B4-BE49-F238E27FC236}">
                <a16:creationId xmlns:a16="http://schemas.microsoft.com/office/drawing/2014/main" id="{C2765B6F-4E7A-7CDB-A70A-BA9F977FC555}"/>
              </a:ext>
            </a:extLst>
          </p:cNvPr>
          <p:cNvGrpSpPr/>
          <p:nvPr/>
        </p:nvGrpSpPr>
        <p:grpSpPr>
          <a:xfrm>
            <a:off x="797233" y="1350123"/>
            <a:ext cx="951207" cy="306347"/>
            <a:chOff x="822633" y="1651997"/>
            <a:chExt cx="951207" cy="306347"/>
          </a:xfrm>
        </p:grpSpPr>
        <p:sp>
          <p:nvSpPr>
            <p:cNvPr id="7" name="Rectangle 6">
              <a:extLst>
                <a:ext uri="{FF2B5EF4-FFF2-40B4-BE49-F238E27FC236}">
                  <a16:creationId xmlns:a16="http://schemas.microsoft.com/office/drawing/2014/main" id="{5D26196B-C292-8513-4E20-F2E76E226100}"/>
                </a:ext>
              </a:extLst>
            </p:cNvPr>
            <p:cNvSpPr/>
            <p:nvPr/>
          </p:nvSpPr>
          <p:spPr>
            <a:xfrm>
              <a:off x="822633" y="1651997"/>
              <a:ext cx="951207" cy="3063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9DB4EE4-DBC7-75D0-5B99-29485E17313B}"/>
                </a:ext>
              </a:extLst>
            </p:cNvPr>
            <p:cNvSpPr/>
            <p:nvPr/>
          </p:nvSpPr>
          <p:spPr>
            <a:xfrm>
              <a:off x="822633" y="1661080"/>
              <a:ext cx="951207" cy="2972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Initiate CAR</a:t>
              </a:r>
            </a:p>
          </p:txBody>
        </p:sp>
      </p:grpSp>
      <p:grpSp>
        <p:nvGrpSpPr>
          <p:cNvPr id="11" name="Group 10">
            <a:extLst>
              <a:ext uri="{FF2B5EF4-FFF2-40B4-BE49-F238E27FC236}">
                <a16:creationId xmlns:a16="http://schemas.microsoft.com/office/drawing/2014/main" id="{7B6919D1-8390-4D09-707E-E2365569354A}"/>
              </a:ext>
            </a:extLst>
          </p:cNvPr>
          <p:cNvGrpSpPr/>
          <p:nvPr/>
        </p:nvGrpSpPr>
        <p:grpSpPr>
          <a:xfrm>
            <a:off x="1930708" y="1341615"/>
            <a:ext cx="2079317" cy="572168"/>
            <a:chOff x="822633" y="1643489"/>
            <a:chExt cx="2079317" cy="572168"/>
          </a:xfrm>
        </p:grpSpPr>
        <p:sp>
          <p:nvSpPr>
            <p:cNvPr id="15" name="Rectangle 14">
              <a:extLst>
                <a:ext uri="{FF2B5EF4-FFF2-40B4-BE49-F238E27FC236}">
                  <a16:creationId xmlns:a16="http://schemas.microsoft.com/office/drawing/2014/main" id="{519FBEE7-3474-D76A-613B-5C7A744D9A7D}"/>
                </a:ext>
              </a:extLst>
            </p:cNvPr>
            <p:cNvSpPr/>
            <p:nvPr/>
          </p:nvSpPr>
          <p:spPr>
            <a:xfrm>
              <a:off x="822633" y="1651997"/>
              <a:ext cx="2079317" cy="56366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6" name="Rectangle: Rounded Corners 15">
              <a:extLst>
                <a:ext uri="{FF2B5EF4-FFF2-40B4-BE49-F238E27FC236}">
                  <a16:creationId xmlns:a16="http://schemas.microsoft.com/office/drawing/2014/main" id="{96E533C3-365B-BFE8-B446-6233520D8A6C}"/>
                </a:ext>
              </a:extLst>
            </p:cNvPr>
            <p:cNvSpPr/>
            <p:nvPr/>
          </p:nvSpPr>
          <p:spPr>
            <a:xfrm>
              <a:off x="890293" y="1643489"/>
              <a:ext cx="2011657" cy="47081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Containment D0 and D3 within 2 days</a:t>
              </a:r>
            </a:p>
          </p:txBody>
        </p:sp>
      </p:grpSp>
      <p:grpSp>
        <p:nvGrpSpPr>
          <p:cNvPr id="17" name="Group 16">
            <a:extLst>
              <a:ext uri="{FF2B5EF4-FFF2-40B4-BE49-F238E27FC236}">
                <a16:creationId xmlns:a16="http://schemas.microsoft.com/office/drawing/2014/main" id="{DD1D8738-BD0A-ECD3-2B39-53771FB5A92C}"/>
              </a:ext>
            </a:extLst>
          </p:cNvPr>
          <p:cNvGrpSpPr/>
          <p:nvPr/>
        </p:nvGrpSpPr>
        <p:grpSpPr>
          <a:xfrm>
            <a:off x="4182767" y="1350123"/>
            <a:ext cx="2170410" cy="357096"/>
            <a:chOff x="822632" y="1651997"/>
            <a:chExt cx="2170410" cy="357096"/>
          </a:xfrm>
        </p:grpSpPr>
        <p:sp>
          <p:nvSpPr>
            <p:cNvPr id="19" name="Rectangle 18">
              <a:extLst>
                <a:ext uri="{FF2B5EF4-FFF2-40B4-BE49-F238E27FC236}">
                  <a16:creationId xmlns:a16="http://schemas.microsoft.com/office/drawing/2014/main" id="{D432C946-56A2-86F5-C0AB-C202BBBC0A73}"/>
                </a:ext>
              </a:extLst>
            </p:cNvPr>
            <p:cNvSpPr/>
            <p:nvPr/>
          </p:nvSpPr>
          <p:spPr>
            <a:xfrm>
              <a:off x="822633" y="1651997"/>
              <a:ext cx="2170409" cy="3570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1579BA7-99B3-3C80-2CE8-0C11DFA10DC6}"/>
                </a:ext>
              </a:extLst>
            </p:cNvPr>
            <p:cNvSpPr/>
            <p:nvPr/>
          </p:nvSpPr>
          <p:spPr>
            <a:xfrm>
              <a:off x="822632" y="1666680"/>
              <a:ext cx="210274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Holding for Hardware</a:t>
              </a:r>
            </a:p>
          </p:txBody>
        </p:sp>
      </p:grpSp>
      <p:grpSp>
        <p:nvGrpSpPr>
          <p:cNvPr id="24" name="Group 23">
            <a:extLst>
              <a:ext uri="{FF2B5EF4-FFF2-40B4-BE49-F238E27FC236}">
                <a16:creationId xmlns:a16="http://schemas.microsoft.com/office/drawing/2014/main" id="{A5B32EC9-7EC7-5E9F-98D6-688E06AF3109}"/>
              </a:ext>
            </a:extLst>
          </p:cNvPr>
          <p:cNvGrpSpPr/>
          <p:nvPr/>
        </p:nvGrpSpPr>
        <p:grpSpPr>
          <a:xfrm>
            <a:off x="4182768" y="1751321"/>
            <a:ext cx="2179934" cy="579233"/>
            <a:chOff x="822633" y="1651997"/>
            <a:chExt cx="2179934" cy="579233"/>
          </a:xfrm>
        </p:grpSpPr>
        <p:sp>
          <p:nvSpPr>
            <p:cNvPr id="25" name="Rectangle 24">
              <a:extLst>
                <a:ext uri="{FF2B5EF4-FFF2-40B4-BE49-F238E27FC236}">
                  <a16:creationId xmlns:a16="http://schemas.microsoft.com/office/drawing/2014/main" id="{4868A1D8-A295-C826-8C86-0A81AC8DA466}"/>
                </a:ext>
              </a:extLst>
            </p:cNvPr>
            <p:cNvSpPr/>
            <p:nvPr/>
          </p:nvSpPr>
          <p:spPr>
            <a:xfrm>
              <a:off x="822633" y="1651997"/>
              <a:ext cx="2170409" cy="5792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02C924C-8574-35C6-D513-37AFBEA15B75}"/>
                </a:ext>
              </a:extLst>
            </p:cNvPr>
            <p:cNvSpPr/>
            <p:nvPr/>
          </p:nvSpPr>
          <p:spPr>
            <a:xfrm>
              <a:off x="832158" y="1668529"/>
              <a:ext cx="2170409" cy="50358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Response aging on pause. Timing metrics will resume when supplier receives the part.</a:t>
              </a:r>
            </a:p>
          </p:txBody>
        </p:sp>
      </p:grpSp>
      <p:grpSp>
        <p:nvGrpSpPr>
          <p:cNvPr id="27" name="Group 26">
            <a:extLst>
              <a:ext uri="{FF2B5EF4-FFF2-40B4-BE49-F238E27FC236}">
                <a16:creationId xmlns:a16="http://schemas.microsoft.com/office/drawing/2014/main" id="{4BC04A74-9466-BB58-C176-997262D9BA48}"/>
              </a:ext>
            </a:extLst>
          </p:cNvPr>
          <p:cNvGrpSpPr/>
          <p:nvPr/>
        </p:nvGrpSpPr>
        <p:grpSpPr>
          <a:xfrm>
            <a:off x="4182767" y="2389776"/>
            <a:ext cx="2170409" cy="342413"/>
            <a:chOff x="822633" y="1651997"/>
            <a:chExt cx="2170409" cy="342413"/>
          </a:xfrm>
        </p:grpSpPr>
        <p:sp>
          <p:nvSpPr>
            <p:cNvPr id="28" name="Rectangle 27">
              <a:extLst>
                <a:ext uri="{FF2B5EF4-FFF2-40B4-BE49-F238E27FC236}">
                  <a16:creationId xmlns:a16="http://schemas.microsoft.com/office/drawing/2014/main" id="{E7D314BF-39AD-320E-0F88-A39D93E59D9E}"/>
                </a:ext>
              </a:extLst>
            </p:cNvPr>
            <p:cNvSpPr/>
            <p:nvPr/>
          </p:nvSpPr>
          <p:spPr>
            <a:xfrm>
              <a:off x="822633" y="1651997"/>
              <a:ext cx="2170409" cy="3424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0F5224B5-3FBD-C270-8953-BA0728DA4CB5}"/>
                </a:ext>
              </a:extLst>
            </p:cNvPr>
            <p:cNvSpPr/>
            <p:nvPr/>
          </p:nvSpPr>
          <p:spPr>
            <a:xfrm>
              <a:off x="832159" y="1661044"/>
              <a:ext cx="2102749" cy="237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Owner (Supplier)</a:t>
              </a:r>
            </a:p>
          </p:txBody>
        </p:sp>
      </p:grpSp>
      <p:grpSp>
        <p:nvGrpSpPr>
          <p:cNvPr id="30" name="Group 29">
            <a:extLst>
              <a:ext uri="{FF2B5EF4-FFF2-40B4-BE49-F238E27FC236}">
                <a16:creationId xmlns:a16="http://schemas.microsoft.com/office/drawing/2014/main" id="{1E775A0E-0782-CD7E-CCE0-AFAADCF9C106}"/>
              </a:ext>
            </a:extLst>
          </p:cNvPr>
          <p:cNvGrpSpPr/>
          <p:nvPr/>
        </p:nvGrpSpPr>
        <p:grpSpPr>
          <a:xfrm>
            <a:off x="6525920" y="1354993"/>
            <a:ext cx="2343152" cy="806884"/>
            <a:chOff x="822633" y="1651997"/>
            <a:chExt cx="2343152" cy="806884"/>
          </a:xfrm>
        </p:grpSpPr>
        <p:sp>
          <p:nvSpPr>
            <p:cNvPr id="31" name="Rectangle 30">
              <a:extLst>
                <a:ext uri="{FF2B5EF4-FFF2-40B4-BE49-F238E27FC236}">
                  <a16:creationId xmlns:a16="http://schemas.microsoft.com/office/drawing/2014/main" id="{9D29C2B8-03A7-3C10-0AC5-31D963BF34E8}"/>
                </a:ext>
              </a:extLst>
            </p:cNvPr>
            <p:cNvSpPr/>
            <p:nvPr/>
          </p:nvSpPr>
          <p:spPr>
            <a:xfrm>
              <a:off x="822633" y="1651997"/>
              <a:ext cx="2343152" cy="80688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32" name="Rectangle: Rounded Corners 31">
              <a:extLst>
                <a:ext uri="{FF2B5EF4-FFF2-40B4-BE49-F238E27FC236}">
                  <a16:creationId xmlns:a16="http://schemas.microsoft.com/office/drawing/2014/main" id="{4D096AF2-199B-7761-8A3F-0EA9E6315FA1}"/>
                </a:ext>
              </a:extLst>
            </p:cNvPr>
            <p:cNvSpPr/>
            <p:nvPr/>
          </p:nvSpPr>
          <p:spPr>
            <a:xfrm>
              <a:off x="890293" y="1670834"/>
              <a:ext cx="2085600" cy="78804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4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Owner Response (including D0 and D3 containment) to be completed by supplier within 21 days.</a:t>
              </a:r>
            </a:p>
          </p:txBody>
        </p:sp>
      </p:grpSp>
      <p:grpSp>
        <p:nvGrpSpPr>
          <p:cNvPr id="33" name="Group 32">
            <a:extLst>
              <a:ext uri="{FF2B5EF4-FFF2-40B4-BE49-F238E27FC236}">
                <a16:creationId xmlns:a16="http://schemas.microsoft.com/office/drawing/2014/main" id="{3CD82FE2-98F1-C6B8-AA6C-251952AF9A2F}"/>
              </a:ext>
            </a:extLst>
          </p:cNvPr>
          <p:cNvGrpSpPr/>
          <p:nvPr/>
        </p:nvGrpSpPr>
        <p:grpSpPr>
          <a:xfrm>
            <a:off x="9506703" y="1354826"/>
            <a:ext cx="2170409" cy="457599"/>
            <a:chOff x="822633" y="1651997"/>
            <a:chExt cx="2170409" cy="457599"/>
          </a:xfrm>
        </p:grpSpPr>
        <p:sp>
          <p:nvSpPr>
            <p:cNvPr id="34" name="Rectangle 33">
              <a:extLst>
                <a:ext uri="{FF2B5EF4-FFF2-40B4-BE49-F238E27FC236}">
                  <a16:creationId xmlns:a16="http://schemas.microsoft.com/office/drawing/2014/main" id="{986D7946-7114-4A03-D428-607982C89644}"/>
                </a:ext>
              </a:extLst>
            </p:cNvPr>
            <p:cNvSpPr/>
            <p:nvPr/>
          </p:nvSpPr>
          <p:spPr>
            <a:xfrm>
              <a:off x="822633" y="1651997"/>
              <a:ext cx="2170409" cy="4575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A08318E0-D30B-94D4-0EE9-EB5F8AC2620E}"/>
                </a:ext>
              </a:extLst>
            </p:cNvPr>
            <p:cNvSpPr/>
            <p:nvPr/>
          </p:nvSpPr>
          <p:spPr>
            <a:xfrm>
              <a:off x="890294" y="1735245"/>
              <a:ext cx="1732734" cy="3743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2 Part Approval after Owner Response</a:t>
              </a:r>
            </a:p>
          </p:txBody>
        </p:sp>
      </p:grpSp>
      <p:grpSp>
        <p:nvGrpSpPr>
          <p:cNvPr id="39" name="Group 38">
            <a:extLst>
              <a:ext uri="{FF2B5EF4-FFF2-40B4-BE49-F238E27FC236}">
                <a16:creationId xmlns:a16="http://schemas.microsoft.com/office/drawing/2014/main" id="{1FEFA347-ABB5-EED5-2382-AC073775D2B0}"/>
              </a:ext>
            </a:extLst>
          </p:cNvPr>
          <p:cNvGrpSpPr/>
          <p:nvPr/>
        </p:nvGrpSpPr>
        <p:grpSpPr>
          <a:xfrm>
            <a:off x="9506703" y="1966976"/>
            <a:ext cx="2170409" cy="351475"/>
            <a:chOff x="822633" y="1651997"/>
            <a:chExt cx="2170409" cy="351475"/>
          </a:xfrm>
        </p:grpSpPr>
        <p:sp>
          <p:nvSpPr>
            <p:cNvPr id="40" name="Rectangle 39">
              <a:extLst>
                <a:ext uri="{FF2B5EF4-FFF2-40B4-BE49-F238E27FC236}">
                  <a16:creationId xmlns:a16="http://schemas.microsoft.com/office/drawing/2014/main" id="{6E7D84DD-AE62-5CB3-45DB-AED2EB35D0A1}"/>
                </a:ext>
              </a:extLst>
            </p:cNvPr>
            <p:cNvSpPr/>
            <p:nvPr/>
          </p:nvSpPr>
          <p:spPr>
            <a:xfrm>
              <a:off x="822633" y="1651997"/>
              <a:ext cx="2170409" cy="3514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97473F19-3456-7827-3C51-303A55384A18}"/>
                </a:ext>
              </a:extLst>
            </p:cNvPr>
            <p:cNvSpPr/>
            <p:nvPr/>
          </p:nvSpPr>
          <p:spPr>
            <a:xfrm>
              <a:off x="890293" y="1656156"/>
              <a:ext cx="2102749" cy="32820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SPOC/Lead (Honeywell)</a:t>
              </a:r>
            </a:p>
          </p:txBody>
        </p:sp>
      </p:grpSp>
      <p:grpSp>
        <p:nvGrpSpPr>
          <p:cNvPr id="42" name="Group 41">
            <a:extLst>
              <a:ext uri="{FF2B5EF4-FFF2-40B4-BE49-F238E27FC236}">
                <a16:creationId xmlns:a16="http://schemas.microsoft.com/office/drawing/2014/main" id="{572FDEB1-8293-12A4-5B7E-4A8001679677}"/>
              </a:ext>
            </a:extLst>
          </p:cNvPr>
          <p:cNvGrpSpPr/>
          <p:nvPr/>
        </p:nvGrpSpPr>
        <p:grpSpPr>
          <a:xfrm>
            <a:off x="1863047" y="3301716"/>
            <a:ext cx="2146978" cy="422484"/>
            <a:chOff x="822633" y="1651997"/>
            <a:chExt cx="2146978" cy="422484"/>
          </a:xfrm>
        </p:grpSpPr>
        <p:sp>
          <p:nvSpPr>
            <p:cNvPr id="43" name="Rectangle 42">
              <a:extLst>
                <a:ext uri="{FF2B5EF4-FFF2-40B4-BE49-F238E27FC236}">
                  <a16:creationId xmlns:a16="http://schemas.microsoft.com/office/drawing/2014/main" id="{23BA089A-16D7-ECFC-D317-04F44A9B5B02}"/>
                </a:ext>
              </a:extLst>
            </p:cNvPr>
            <p:cNvSpPr/>
            <p:nvPr/>
          </p:nvSpPr>
          <p:spPr>
            <a:xfrm>
              <a:off x="822633" y="1651997"/>
              <a:ext cx="2146978" cy="4088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44" name="Rectangle: Rounded Corners 43">
              <a:extLst>
                <a:ext uri="{FF2B5EF4-FFF2-40B4-BE49-F238E27FC236}">
                  <a16:creationId xmlns:a16="http://schemas.microsoft.com/office/drawing/2014/main" id="{DDB69D33-F7BD-2B78-C14A-E991C5FED7A2}"/>
                </a:ext>
              </a:extLst>
            </p:cNvPr>
            <p:cNvSpPr/>
            <p:nvPr/>
          </p:nvSpPr>
          <p:spPr>
            <a:xfrm>
              <a:off x="890293" y="1665624"/>
              <a:ext cx="2079318" cy="40885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Owner Implementation to be completed by supplier</a:t>
              </a:r>
            </a:p>
          </p:txBody>
        </p:sp>
      </p:grpSp>
      <p:grpSp>
        <p:nvGrpSpPr>
          <p:cNvPr id="45" name="Group 44">
            <a:extLst>
              <a:ext uri="{FF2B5EF4-FFF2-40B4-BE49-F238E27FC236}">
                <a16:creationId xmlns:a16="http://schemas.microsoft.com/office/drawing/2014/main" id="{E61AD8BA-CCF3-30B8-6156-E3F34FD531EA}"/>
              </a:ext>
            </a:extLst>
          </p:cNvPr>
          <p:cNvGrpSpPr/>
          <p:nvPr/>
        </p:nvGrpSpPr>
        <p:grpSpPr>
          <a:xfrm>
            <a:off x="3579474" y="2818350"/>
            <a:ext cx="5033053" cy="349451"/>
            <a:chOff x="822633" y="1651996"/>
            <a:chExt cx="5033053" cy="349451"/>
          </a:xfrm>
        </p:grpSpPr>
        <p:sp>
          <p:nvSpPr>
            <p:cNvPr id="46" name="Rectangle 45">
              <a:extLst>
                <a:ext uri="{FF2B5EF4-FFF2-40B4-BE49-F238E27FC236}">
                  <a16:creationId xmlns:a16="http://schemas.microsoft.com/office/drawing/2014/main" id="{30315E66-5CD5-7E7B-8141-122E906E0939}"/>
                </a:ext>
              </a:extLst>
            </p:cNvPr>
            <p:cNvSpPr/>
            <p:nvPr/>
          </p:nvSpPr>
          <p:spPr>
            <a:xfrm>
              <a:off x="822633" y="1651997"/>
              <a:ext cx="5033053" cy="349450"/>
            </a:xfrm>
            <a:prstGeom prst="rect">
              <a:avLst/>
            </a:prstGeom>
            <a:solidFill>
              <a:srgbClr val="EF3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DB9C2E92-8BEA-A94B-0CBF-6246D4BA0174}"/>
                </a:ext>
              </a:extLst>
            </p:cNvPr>
            <p:cNvSpPr/>
            <p:nvPr/>
          </p:nvSpPr>
          <p:spPr>
            <a:xfrm>
              <a:off x="890293" y="1651996"/>
              <a:ext cx="4965393" cy="28134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Owner Response Phase (30 days from initiation of CAR)</a:t>
              </a:r>
            </a:p>
          </p:txBody>
        </p:sp>
      </p:grpSp>
      <p:grpSp>
        <p:nvGrpSpPr>
          <p:cNvPr id="48" name="Group 47">
            <a:extLst>
              <a:ext uri="{FF2B5EF4-FFF2-40B4-BE49-F238E27FC236}">
                <a16:creationId xmlns:a16="http://schemas.microsoft.com/office/drawing/2014/main" id="{143DFAAD-FC45-077C-DB1C-9186E79E11BD}"/>
              </a:ext>
            </a:extLst>
          </p:cNvPr>
          <p:cNvGrpSpPr/>
          <p:nvPr/>
        </p:nvGrpSpPr>
        <p:grpSpPr>
          <a:xfrm>
            <a:off x="6525920" y="3275706"/>
            <a:ext cx="2343152" cy="666048"/>
            <a:chOff x="822633" y="1651997"/>
            <a:chExt cx="2343152" cy="666048"/>
          </a:xfrm>
        </p:grpSpPr>
        <p:sp>
          <p:nvSpPr>
            <p:cNvPr id="49" name="Rectangle 48">
              <a:extLst>
                <a:ext uri="{FF2B5EF4-FFF2-40B4-BE49-F238E27FC236}">
                  <a16:creationId xmlns:a16="http://schemas.microsoft.com/office/drawing/2014/main" id="{E50280EA-C048-447B-C7E0-E5328D6D5CA0}"/>
                </a:ext>
              </a:extLst>
            </p:cNvPr>
            <p:cNvSpPr/>
            <p:nvPr/>
          </p:nvSpPr>
          <p:spPr>
            <a:xfrm>
              <a:off x="822633" y="1651997"/>
              <a:ext cx="2343152" cy="6660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C2A57BBC-9D5C-7DBC-3796-A8C09753AC09}"/>
                </a:ext>
              </a:extLst>
            </p:cNvPr>
            <p:cNvSpPr/>
            <p:nvPr/>
          </p:nvSpPr>
          <p:spPr>
            <a:xfrm>
              <a:off x="832159" y="1735245"/>
              <a:ext cx="2275492" cy="49955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Follow-up Review to be completed after supplier objective evidence has been attached</a:t>
              </a:r>
            </a:p>
          </p:txBody>
        </p:sp>
      </p:grpSp>
      <p:grpSp>
        <p:nvGrpSpPr>
          <p:cNvPr id="51" name="Group 50">
            <a:extLst>
              <a:ext uri="{FF2B5EF4-FFF2-40B4-BE49-F238E27FC236}">
                <a16:creationId xmlns:a16="http://schemas.microsoft.com/office/drawing/2014/main" id="{15E0DED6-AD7A-743B-F410-73ABC6C2C474}"/>
              </a:ext>
            </a:extLst>
          </p:cNvPr>
          <p:cNvGrpSpPr/>
          <p:nvPr/>
        </p:nvGrpSpPr>
        <p:grpSpPr>
          <a:xfrm>
            <a:off x="1839616" y="3981391"/>
            <a:ext cx="2170409" cy="342413"/>
            <a:chOff x="822633" y="1651997"/>
            <a:chExt cx="2170409" cy="342413"/>
          </a:xfrm>
        </p:grpSpPr>
        <p:sp>
          <p:nvSpPr>
            <p:cNvPr id="52" name="Rectangle 51">
              <a:extLst>
                <a:ext uri="{FF2B5EF4-FFF2-40B4-BE49-F238E27FC236}">
                  <a16:creationId xmlns:a16="http://schemas.microsoft.com/office/drawing/2014/main" id="{699F5D35-43FE-C572-1330-2A0869D7479C}"/>
                </a:ext>
              </a:extLst>
            </p:cNvPr>
            <p:cNvSpPr/>
            <p:nvPr/>
          </p:nvSpPr>
          <p:spPr>
            <a:xfrm>
              <a:off x="822633" y="1651997"/>
              <a:ext cx="2170409" cy="3424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8DB1E400-29FE-4851-2DC2-867A4A737265}"/>
                </a:ext>
              </a:extLst>
            </p:cNvPr>
            <p:cNvSpPr/>
            <p:nvPr/>
          </p:nvSpPr>
          <p:spPr>
            <a:xfrm>
              <a:off x="832159" y="1661044"/>
              <a:ext cx="2102749" cy="237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Owner (Supplier)</a:t>
              </a:r>
            </a:p>
          </p:txBody>
        </p:sp>
      </p:grpSp>
      <p:grpSp>
        <p:nvGrpSpPr>
          <p:cNvPr id="54" name="Group 53">
            <a:extLst>
              <a:ext uri="{FF2B5EF4-FFF2-40B4-BE49-F238E27FC236}">
                <a16:creationId xmlns:a16="http://schemas.microsoft.com/office/drawing/2014/main" id="{0DB3E3D4-BA9E-A175-81A4-0F3583F9A5DA}"/>
              </a:ext>
            </a:extLst>
          </p:cNvPr>
          <p:cNvGrpSpPr/>
          <p:nvPr/>
        </p:nvGrpSpPr>
        <p:grpSpPr>
          <a:xfrm>
            <a:off x="6525920" y="3989102"/>
            <a:ext cx="2343152" cy="342413"/>
            <a:chOff x="822633" y="1651997"/>
            <a:chExt cx="2343152" cy="342413"/>
          </a:xfrm>
        </p:grpSpPr>
        <p:sp>
          <p:nvSpPr>
            <p:cNvPr id="55" name="Rectangle 54">
              <a:extLst>
                <a:ext uri="{FF2B5EF4-FFF2-40B4-BE49-F238E27FC236}">
                  <a16:creationId xmlns:a16="http://schemas.microsoft.com/office/drawing/2014/main" id="{37517E87-20C5-D391-EB50-35D773AB75BA}"/>
                </a:ext>
              </a:extLst>
            </p:cNvPr>
            <p:cNvSpPr/>
            <p:nvPr/>
          </p:nvSpPr>
          <p:spPr>
            <a:xfrm>
              <a:off x="822633" y="1651997"/>
              <a:ext cx="2343152" cy="3424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E8EE677C-50BE-D5F3-39D3-D8AFFBE5F688}"/>
                </a:ext>
              </a:extLst>
            </p:cNvPr>
            <p:cNvSpPr/>
            <p:nvPr/>
          </p:nvSpPr>
          <p:spPr>
            <a:xfrm>
              <a:off x="832159" y="1661044"/>
              <a:ext cx="2102749" cy="237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Follow-up reviewer (Honeywell)</a:t>
              </a:r>
            </a:p>
          </p:txBody>
        </p:sp>
      </p:grpSp>
      <p:grpSp>
        <p:nvGrpSpPr>
          <p:cNvPr id="57" name="Group 56">
            <a:extLst>
              <a:ext uri="{FF2B5EF4-FFF2-40B4-BE49-F238E27FC236}">
                <a16:creationId xmlns:a16="http://schemas.microsoft.com/office/drawing/2014/main" id="{099C5137-9D74-A25D-7408-97C283D8BCAA}"/>
              </a:ext>
            </a:extLst>
          </p:cNvPr>
          <p:cNvGrpSpPr/>
          <p:nvPr/>
        </p:nvGrpSpPr>
        <p:grpSpPr>
          <a:xfrm>
            <a:off x="3225246" y="4463191"/>
            <a:ext cx="5741509" cy="349451"/>
            <a:chOff x="822633" y="1651996"/>
            <a:chExt cx="5741509" cy="349451"/>
          </a:xfrm>
        </p:grpSpPr>
        <p:sp>
          <p:nvSpPr>
            <p:cNvPr id="58" name="Rectangle 57">
              <a:extLst>
                <a:ext uri="{FF2B5EF4-FFF2-40B4-BE49-F238E27FC236}">
                  <a16:creationId xmlns:a16="http://schemas.microsoft.com/office/drawing/2014/main" id="{3D64BF66-8774-7FE0-7DE2-496844BEDB79}"/>
                </a:ext>
              </a:extLst>
            </p:cNvPr>
            <p:cNvSpPr/>
            <p:nvPr/>
          </p:nvSpPr>
          <p:spPr>
            <a:xfrm>
              <a:off x="822633" y="1651997"/>
              <a:ext cx="5741509" cy="349450"/>
            </a:xfrm>
            <a:prstGeom prst="rect">
              <a:avLst/>
            </a:prstGeom>
            <a:solidFill>
              <a:srgbClr val="EF3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Rounded Corners 58">
              <a:extLst>
                <a:ext uri="{FF2B5EF4-FFF2-40B4-BE49-F238E27FC236}">
                  <a16:creationId xmlns:a16="http://schemas.microsoft.com/office/drawing/2014/main" id="{1311A8E8-CB32-3B02-7BCA-49CBFC773B70}"/>
                </a:ext>
              </a:extLst>
            </p:cNvPr>
            <p:cNvSpPr/>
            <p:nvPr/>
          </p:nvSpPr>
          <p:spPr>
            <a:xfrm>
              <a:off x="890293" y="1651996"/>
              <a:ext cx="5673849" cy="28134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Owner Implementation includes all Specific, Corrective and Preventive actions are finished</a:t>
              </a:r>
            </a:p>
          </p:txBody>
        </p:sp>
      </p:grpSp>
      <p:grpSp>
        <p:nvGrpSpPr>
          <p:cNvPr id="60" name="Group 59">
            <a:extLst>
              <a:ext uri="{FF2B5EF4-FFF2-40B4-BE49-F238E27FC236}">
                <a16:creationId xmlns:a16="http://schemas.microsoft.com/office/drawing/2014/main" id="{EC0BDA81-1916-7A6E-798A-C92BC831D8FF}"/>
              </a:ext>
            </a:extLst>
          </p:cNvPr>
          <p:cNvGrpSpPr/>
          <p:nvPr/>
        </p:nvGrpSpPr>
        <p:grpSpPr>
          <a:xfrm>
            <a:off x="4182767" y="5038532"/>
            <a:ext cx="2170409" cy="342413"/>
            <a:chOff x="822633" y="1651997"/>
            <a:chExt cx="2170409" cy="342413"/>
          </a:xfrm>
        </p:grpSpPr>
        <p:sp>
          <p:nvSpPr>
            <p:cNvPr id="61" name="Rectangle 60">
              <a:extLst>
                <a:ext uri="{FF2B5EF4-FFF2-40B4-BE49-F238E27FC236}">
                  <a16:creationId xmlns:a16="http://schemas.microsoft.com/office/drawing/2014/main" id="{D7EAFF5B-60C6-A08A-C4BD-DB15BEC5904F}"/>
                </a:ext>
              </a:extLst>
            </p:cNvPr>
            <p:cNvSpPr/>
            <p:nvPr/>
          </p:nvSpPr>
          <p:spPr>
            <a:xfrm>
              <a:off x="822633" y="1651997"/>
              <a:ext cx="2170409" cy="3424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CF52460C-4B1B-230C-52F7-184004F8D887}"/>
                </a:ext>
              </a:extLst>
            </p:cNvPr>
            <p:cNvSpPr/>
            <p:nvPr/>
          </p:nvSpPr>
          <p:spPr>
            <a:xfrm>
              <a:off x="832159" y="1661044"/>
              <a:ext cx="2102749" cy="237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Effectiveness Review</a:t>
              </a:r>
            </a:p>
          </p:txBody>
        </p:sp>
      </p:grpSp>
      <p:grpSp>
        <p:nvGrpSpPr>
          <p:cNvPr id="63" name="Group 62">
            <a:extLst>
              <a:ext uri="{FF2B5EF4-FFF2-40B4-BE49-F238E27FC236}">
                <a16:creationId xmlns:a16="http://schemas.microsoft.com/office/drawing/2014/main" id="{10AF9080-CF44-6ACB-1215-946C133FB99A}"/>
              </a:ext>
            </a:extLst>
          </p:cNvPr>
          <p:cNvGrpSpPr/>
          <p:nvPr/>
        </p:nvGrpSpPr>
        <p:grpSpPr>
          <a:xfrm>
            <a:off x="6525920" y="5055564"/>
            <a:ext cx="2421435" cy="342413"/>
            <a:chOff x="822633" y="1651997"/>
            <a:chExt cx="2421435" cy="342413"/>
          </a:xfrm>
        </p:grpSpPr>
        <p:sp>
          <p:nvSpPr>
            <p:cNvPr id="64" name="Rectangle 63">
              <a:extLst>
                <a:ext uri="{FF2B5EF4-FFF2-40B4-BE49-F238E27FC236}">
                  <a16:creationId xmlns:a16="http://schemas.microsoft.com/office/drawing/2014/main" id="{8ACD9C07-0CC7-1383-7E5C-86F6BD87FFC8}"/>
                </a:ext>
              </a:extLst>
            </p:cNvPr>
            <p:cNvSpPr/>
            <p:nvPr/>
          </p:nvSpPr>
          <p:spPr>
            <a:xfrm>
              <a:off x="822633" y="1651997"/>
              <a:ext cx="2411909" cy="3424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2F4124E5-B156-FDE9-5783-B4E7CC64CD7A}"/>
                </a:ext>
              </a:extLst>
            </p:cNvPr>
            <p:cNvSpPr/>
            <p:nvPr/>
          </p:nvSpPr>
          <p:spPr>
            <a:xfrm>
              <a:off x="832159" y="1661044"/>
              <a:ext cx="2411909" cy="237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Effectiveness Reviewer (Honeywell)</a:t>
              </a:r>
            </a:p>
          </p:txBody>
        </p:sp>
      </p:grpSp>
      <p:grpSp>
        <p:nvGrpSpPr>
          <p:cNvPr id="66" name="Group 65">
            <a:extLst>
              <a:ext uri="{FF2B5EF4-FFF2-40B4-BE49-F238E27FC236}">
                <a16:creationId xmlns:a16="http://schemas.microsoft.com/office/drawing/2014/main" id="{049F2B87-62CA-666F-A044-97410482DA1B}"/>
              </a:ext>
            </a:extLst>
          </p:cNvPr>
          <p:cNvGrpSpPr/>
          <p:nvPr/>
        </p:nvGrpSpPr>
        <p:grpSpPr>
          <a:xfrm>
            <a:off x="-1" y="4875819"/>
            <a:ext cx="2523514" cy="622976"/>
            <a:chOff x="469529" y="1651998"/>
            <a:chExt cx="2523514" cy="622976"/>
          </a:xfrm>
        </p:grpSpPr>
        <p:sp>
          <p:nvSpPr>
            <p:cNvPr id="67" name="Rectangle 66">
              <a:extLst>
                <a:ext uri="{FF2B5EF4-FFF2-40B4-BE49-F238E27FC236}">
                  <a16:creationId xmlns:a16="http://schemas.microsoft.com/office/drawing/2014/main" id="{CBBD0B15-61A1-9A62-ED34-E0F08A378C1C}"/>
                </a:ext>
              </a:extLst>
            </p:cNvPr>
            <p:cNvSpPr/>
            <p:nvPr/>
          </p:nvSpPr>
          <p:spPr>
            <a:xfrm>
              <a:off x="469529" y="1651998"/>
              <a:ext cx="2523513" cy="622976"/>
            </a:xfrm>
            <a:prstGeom prst="rect">
              <a:avLst/>
            </a:prstGeom>
            <a:solidFill>
              <a:srgbClr val="EF31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55945EF9-E8D0-B8A3-4A59-75CFCCFFAD6C}"/>
                </a:ext>
              </a:extLst>
            </p:cNvPr>
            <p:cNvSpPr/>
            <p:nvPr/>
          </p:nvSpPr>
          <p:spPr>
            <a:xfrm>
              <a:off x="1154477" y="1710305"/>
              <a:ext cx="1838566" cy="49608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Gray = Honeywell</a:t>
              </a:r>
            </a:p>
            <a:p>
              <a:pPr marR="0" lvl="0" defTabSz="914400" rtl="0" eaLnBrk="1" fontAlgn="auto" latinLnBrk="0" hangingPunct="1">
                <a:lnSpc>
                  <a:spcPts val="18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rPr>
                <a:t>Yellow = Supplier</a:t>
              </a:r>
            </a:p>
          </p:txBody>
        </p:sp>
      </p:grpSp>
      <p:cxnSp>
        <p:nvCxnSpPr>
          <p:cNvPr id="69" name="Straight Connector 68">
            <a:extLst>
              <a:ext uri="{FF2B5EF4-FFF2-40B4-BE49-F238E27FC236}">
                <a16:creationId xmlns:a16="http://schemas.microsoft.com/office/drawing/2014/main" id="{DA90FA5B-79B6-EF8A-54FE-86C6986F60FF}"/>
              </a:ext>
            </a:extLst>
          </p:cNvPr>
          <p:cNvCxnSpPr>
            <a:cxnSpLocks/>
          </p:cNvCxnSpPr>
          <p:nvPr/>
        </p:nvCxnSpPr>
        <p:spPr>
          <a:xfrm flipH="1">
            <a:off x="8947355" y="1534018"/>
            <a:ext cx="417809"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D0757E3-040F-8C9A-72E1-71A8E6C577BB}"/>
              </a:ext>
            </a:extLst>
          </p:cNvPr>
          <p:cNvCxnSpPr>
            <a:cxnSpLocks/>
          </p:cNvCxnSpPr>
          <p:nvPr/>
        </p:nvCxnSpPr>
        <p:spPr>
          <a:xfrm flipH="1">
            <a:off x="4182767" y="3505386"/>
            <a:ext cx="2179935"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9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8DE04-A5FD-09F5-E359-E19642CEE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273BB-42A9-092D-FECD-DEA74E07E92D}"/>
              </a:ext>
            </a:extLst>
          </p:cNvPr>
          <p:cNvSpPr>
            <a:spLocks noGrp="1"/>
          </p:cNvSpPr>
          <p:nvPr>
            <p:ph type="title"/>
          </p:nvPr>
        </p:nvSpPr>
        <p:spPr>
          <a:xfrm>
            <a:off x="684946" y="590941"/>
            <a:ext cx="10992166" cy="759182"/>
          </a:xfrm>
        </p:spPr>
        <p:txBody>
          <a:bodyPr/>
          <a:lstStyle/>
          <a:p>
            <a:r>
              <a:rPr lang="en-US" dirty="0">
                <a:solidFill>
                  <a:schemeClr val="accent1"/>
                </a:solidFill>
              </a:rPr>
              <a:t>D2 -</a:t>
            </a:r>
            <a:br>
              <a:rPr lang="en-US" dirty="0">
                <a:solidFill>
                  <a:schemeClr val="accent1"/>
                </a:solidFill>
              </a:rPr>
            </a:br>
            <a:r>
              <a:rPr lang="en-US" dirty="0"/>
              <a:t>UNDERSTANDING THE PROBLEM</a:t>
            </a:r>
          </a:p>
        </p:txBody>
      </p:sp>
      <p:sp>
        <p:nvSpPr>
          <p:cNvPr id="3" name="Text Placeholder 4">
            <a:extLst>
              <a:ext uri="{FF2B5EF4-FFF2-40B4-BE49-F238E27FC236}">
                <a16:creationId xmlns:a16="http://schemas.microsoft.com/office/drawing/2014/main" id="{4CA25140-93DE-0514-9BBD-4920AEEA8E62}"/>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ASK SQE OR HONEYWELL FOR ADDITIONAL DETAILS TO DEFINE THE EVENT</a:t>
            </a:r>
          </a:p>
        </p:txBody>
      </p:sp>
      <p:cxnSp>
        <p:nvCxnSpPr>
          <p:cNvPr id="9" name="Straight Connector 8">
            <a:extLst>
              <a:ext uri="{FF2B5EF4-FFF2-40B4-BE49-F238E27FC236}">
                <a16:creationId xmlns:a16="http://schemas.microsoft.com/office/drawing/2014/main" id="{21117B64-F9DA-415B-373D-8B48E2936F8B}"/>
              </a:ext>
            </a:extLst>
          </p:cNvPr>
          <p:cNvCxnSpPr>
            <a:cxnSpLocks/>
          </p:cNvCxnSpPr>
          <p:nvPr/>
        </p:nvCxnSpPr>
        <p:spPr>
          <a:xfrm>
            <a:off x="833131" y="2248719"/>
            <a:ext cx="0" cy="20578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A86BBC2E-1159-A142-3C3C-D5D83A0F4B49}"/>
              </a:ext>
            </a:extLst>
          </p:cNvPr>
          <p:cNvSpPr/>
          <p:nvPr/>
        </p:nvSpPr>
        <p:spPr>
          <a:xfrm>
            <a:off x="1056991" y="2337565"/>
            <a:ext cx="5589615" cy="188784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What to look for in the Event Definition.</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Careful definition of the problem is worth the effort</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Use data to define more than just the nonconformance:</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Where was it discovered?</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When was it discovered?</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What does the customer see? Can it be measured?</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Exactly what is affected? Can the population be bound?</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Pictures, drawings, and facts.</a:t>
            </a:r>
          </a:p>
        </p:txBody>
      </p:sp>
    </p:spTree>
    <p:extLst>
      <p:ext uri="{BB962C8B-B14F-4D97-AF65-F5344CB8AC3E}">
        <p14:creationId xmlns:p14="http://schemas.microsoft.com/office/powerpoint/2010/main" val="41429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65A1-D97D-1450-EB50-7FAE76F1A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48DDF-AB8F-405B-D8CC-3D9987116FDB}"/>
              </a:ext>
            </a:extLst>
          </p:cNvPr>
          <p:cNvSpPr>
            <a:spLocks noGrp="1"/>
          </p:cNvSpPr>
          <p:nvPr>
            <p:ph type="title"/>
          </p:nvPr>
        </p:nvSpPr>
        <p:spPr>
          <a:xfrm>
            <a:off x="684946" y="590941"/>
            <a:ext cx="10992166" cy="759182"/>
          </a:xfrm>
        </p:spPr>
        <p:txBody>
          <a:bodyPr/>
          <a:lstStyle/>
          <a:p>
            <a:r>
              <a:rPr lang="en-US" dirty="0">
                <a:solidFill>
                  <a:schemeClr val="accent1"/>
                </a:solidFill>
              </a:rPr>
              <a:t>D2 -</a:t>
            </a:r>
            <a:br>
              <a:rPr lang="en-US" dirty="0">
                <a:solidFill>
                  <a:schemeClr val="accent1"/>
                </a:solidFill>
              </a:rPr>
            </a:br>
            <a:r>
              <a:rPr lang="en-US" dirty="0"/>
              <a:t>DEFINE THE PROBLEM</a:t>
            </a:r>
          </a:p>
        </p:txBody>
      </p:sp>
      <p:cxnSp>
        <p:nvCxnSpPr>
          <p:cNvPr id="9" name="Straight Connector 8">
            <a:extLst>
              <a:ext uri="{FF2B5EF4-FFF2-40B4-BE49-F238E27FC236}">
                <a16:creationId xmlns:a16="http://schemas.microsoft.com/office/drawing/2014/main" id="{8CBC85F0-E6C9-375A-6D04-E1F770888790}"/>
              </a:ext>
            </a:extLst>
          </p:cNvPr>
          <p:cNvCxnSpPr>
            <a:cxnSpLocks/>
          </p:cNvCxnSpPr>
          <p:nvPr/>
        </p:nvCxnSpPr>
        <p:spPr>
          <a:xfrm>
            <a:off x="833131" y="2187713"/>
            <a:ext cx="0" cy="56295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4868310-8E1B-10C3-CACF-5DC81461EA5F}"/>
              </a:ext>
            </a:extLst>
          </p:cNvPr>
          <p:cNvSpPr/>
          <p:nvPr/>
        </p:nvSpPr>
        <p:spPr>
          <a:xfrm>
            <a:off x="1056990" y="2187713"/>
            <a:ext cx="3446183" cy="56295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IDO/External Customer Experience</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Describe what the customer experienced</a:t>
            </a:r>
          </a:p>
        </p:txBody>
      </p:sp>
      <p:sp>
        <p:nvSpPr>
          <p:cNvPr id="4" name="Rectangle: Rounded Corners 3">
            <a:extLst>
              <a:ext uri="{FF2B5EF4-FFF2-40B4-BE49-F238E27FC236}">
                <a16:creationId xmlns:a16="http://schemas.microsoft.com/office/drawing/2014/main" id="{94B7E19F-24DB-EB34-E1A7-7EE0AF394BF1}"/>
              </a:ext>
            </a:extLst>
          </p:cNvPr>
          <p:cNvSpPr/>
          <p:nvPr/>
        </p:nvSpPr>
        <p:spPr>
          <a:xfrm>
            <a:off x="684946" y="1743116"/>
            <a:ext cx="5589615"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In </a:t>
            </a:r>
            <a:r>
              <a:rPr kumimoji="0" lang="en-GB" sz="14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the problem is defined on the Findings/Events page.</a:t>
            </a:r>
          </a:p>
        </p:txBody>
      </p:sp>
      <p:cxnSp>
        <p:nvCxnSpPr>
          <p:cNvPr id="6" name="Straight Connector 5">
            <a:extLst>
              <a:ext uri="{FF2B5EF4-FFF2-40B4-BE49-F238E27FC236}">
                <a16:creationId xmlns:a16="http://schemas.microsoft.com/office/drawing/2014/main" id="{27CD7AEB-A7B9-3191-51FD-E399219C3790}"/>
              </a:ext>
            </a:extLst>
          </p:cNvPr>
          <p:cNvCxnSpPr>
            <a:cxnSpLocks/>
          </p:cNvCxnSpPr>
          <p:nvPr/>
        </p:nvCxnSpPr>
        <p:spPr>
          <a:xfrm>
            <a:off x="833131" y="2939871"/>
            <a:ext cx="0" cy="104987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E16C346-4665-617A-4A64-DAB9F2650A68}"/>
              </a:ext>
            </a:extLst>
          </p:cNvPr>
          <p:cNvSpPr/>
          <p:nvPr/>
        </p:nvSpPr>
        <p:spPr>
          <a:xfrm>
            <a:off x="1056991" y="2939871"/>
            <a:ext cx="4331085" cy="10498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Requirement</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Describe the requirement that was not met. Do not use a generic statement such as “Unit must comply with all applicable parameters and specifications”.</a:t>
            </a:r>
          </a:p>
        </p:txBody>
      </p:sp>
      <p:cxnSp>
        <p:nvCxnSpPr>
          <p:cNvPr id="13" name="Straight Connector 12">
            <a:extLst>
              <a:ext uri="{FF2B5EF4-FFF2-40B4-BE49-F238E27FC236}">
                <a16:creationId xmlns:a16="http://schemas.microsoft.com/office/drawing/2014/main" id="{0DE111FF-A93E-6618-3BCF-86E9913A5B7C}"/>
              </a:ext>
            </a:extLst>
          </p:cNvPr>
          <p:cNvCxnSpPr>
            <a:cxnSpLocks/>
          </p:cNvCxnSpPr>
          <p:nvPr/>
        </p:nvCxnSpPr>
        <p:spPr>
          <a:xfrm>
            <a:off x="833130" y="4195964"/>
            <a:ext cx="0" cy="7451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26ACBDCE-BB8A-7F74-DCF2-26D8AABB9CC2}"/>
              </a:ext>
            </a:extLst>
          </p:cNvPr>
          <p:cNvSpPr/>
          <p:nvPr/>
        </p:nvSpPr>
        <p:spPr>
          <a:xfrm>
            <a:off x="1056991" y="4195964"/>
            <a:ext cx="4045952" cy="74514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Finding/Event Description</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Describe the event or the finding in as detailed terms as possible.</a:t>
            </a:r>
          </a:p>
        </p:txBody>
      </p:sp>
      <p:cxnSp>
        <p:nvCxnSpPr>
          <p:cNvPr id="16" name="Straight Connector 15">
            <a:extLst>
              <a:ext uri="{FF2B5EF4-FFF2-40B4-BE49-F238E27FC236}">
                <a16:creationId xmlns:a16="http://schemas.microsoft.com/office/drawing/2014/main" id="{01F7C105-D2E7-51F2-0E92-198C2A539D1E}"/>
              </a:ext>
            </a:extLst>
          </p:cNvPr>
          <p:cNvCxnSpPr>
            <a:cxnSpLocks/>
          </p:cNvCxnSpPr>
          <p:nvPr/>
        </p:nvCxnSpPr>
        <p:spPr>
          <a:xfrm>
            <a:off x="833130" y="5053466"/>
            <a:ext cx="0" cy="7451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D633E0E-DC3D-1141-D2D1-1505E82C80AB}"/>
              </a:ext>
            </a:extLst>
          </p:cNvPr>
          <p:cNvSpPr/>
          <p:nvPr/>
        </p:nvSpPr>
        <p:spPr>
          <a:xfrm>
            <a:off x="1056991" y="5053466"/>
            <a:ext cx="4045952" cy="74514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Event Code, Event Type, Even Category, and Detected by drop downs are required. Select the most appropriate available option for each.</a:t>
            </a:r>
          </a:p>
        </p:txBody>
      </p:sp>
      <p:pic>
        <p:nvPicPr>
          <p:cNvPr id="19" name="Picture 18" descr="A screenshot of a computer&#10;&#10;AI-generated content may be incorrect.">
            <a:extLst>
              <a:ext uri="{FF2B5EF4-FFF2-40B4-BE49-F238E27FC236}">
                <a16:creationId xmlns:a16="http://schemas.microsoft.com/office/drawing/2014/main" id="{F02843A9-F461-492B-CE37-1658826DEFC5}"/>
              </a:ext>
            </a:extLst>
          </p:cNvPr>
          <p:cNvPicPr>
            <a:picLocks noChangeAspect="1"/>
          </p:cNvPicPr>
          <p:nvPr/>
        </p:nvPicPr>
        <p:blipFill>
          <a:blip r:embed="rId3"/>
          <a:stretch>
            <a:fillRect/>
          </a:stretch>
        </p:blipFill>
        <p:spPr>
          <a:xfrm>
            <a:off x="6519664" y="1805275"/>
            <a:ext cx="4675432" cy="3931179"/>
          </a:xfrm>
          <a:prstGeom prst="rect">
            <a:avLst/>
          </a:prstGeom>
        </p:spPr>
      </p:pic>
      <p:cxnSp>
        <p:nvCxnSpPr>
          <p:cNvPr id="20" name="Straight Connector 19">
            <a:extLst>
              <a:ext uri="{FF2B5EF4-FFF2-40B4-BE49-F238E27FC236}">
                <a16:creationId xmlns:a16="http://schemas.microsoft.com/office/drawing/2014/main" id="{AD2135D2-46DB-C5EB-6E03-0F0779176DA8}"/>
              </a:ext>
            </a:extLst>
          </p:cNvPr>
          <p:cNvCxnSpPr>
            <a:cxnSpLocks/>
          </p:cNvCxnSpPr>
          <p:nvPr/>
        </p:nvCxnSpPr>
        <p:spPr>
          <a:xfrm flipH="1">
            <a:off x="833130" y="2750664"/>
            <a:ext cx="7121167"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6B23E0-B51C-B490-D374-78DA491F97E5}"/>
              </a:ext>
            </a:extLst>
          </p:cNvPr>
          <p:cNvCxnSpPr>
            <a:cxnSpLocks/>
          </p:cNvCxnSpPr>
          <p:nvPr/>
        </p:nvCxnSpPr>
        <p:spPr>
          <a:xfrm flipH="1">
            <a:off x="833130" y="3989741"/>
            <a:ext cx="5262869" cy="0"/>
          </a:xfrm>
          <a:prstGeom prst="line">
            <a:avLst/>
          </a:prstGeom>
          <a:ln w="19050">
            <a:solidFill>
              <a:schemeClr val="accent1"/>
            </a:solidFill>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F0F28A-D93A-A31E-8C0A-B2E70D714E04}"/>
              </a:ext>
            </a:extLst>
          </p:cNvPr>
          <p:cNvCxnSpPr>
            <a:cxnSpLocks/>
          </p:cNvCxnSpPr>
          <p:nvPr/>
        </p:nvCxnSpPr>
        <p:spPr>
          <a:xfrm flipH="1">
            <a:off x="6095999" y="3286734"/>
            <a:ext cx="1858298"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B77463-CF26-1CA8-35CB-D489EAD8160F}"/>
              </a:ext>
            </a:extLst>
          </p:cNvPr>
          <p:cNvCxnSpPr>
            <a:cxnSpLocks/>
          </p:cNvCxnSpPr>
          <p:nvPr/>
        </p:nvCxnSpPr>
        <p:spPr>
          <a:xfrm>
            <a:off x="6095999" y="3286734"/>
            <a:ext cx="0" cy="70300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0CDEF7-EFD9-B739-1919-F95861F09AAA}"/>
              </a:ext>
            </a:extLst>
          </p:cNvPr>
          <p:cNvCxnSpPr>
            <a:cxnSpLocks/>
          </p:cNvCxnSpPr>
          <p:nvPr/>
        </p:nvCxnSpPr>
        <p:spPr>
          <a:xfrm flipH="1">
            <a:off x="837180" y="4938546"/>
            <a:ext cx="5682484" cy="0"/>
          </a:xfrm>
          <a:prstGeom prst="line">
            <a:avLst/>
          </a:prstGeom>
          <a:ln w="19050">
            <a:solidFill>
              <a:schemeClr val="accent1"/>
            </a:solidFill>
            <a:head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6391AB-5633-CF97-F349-00F5B573C8BC}"/>
              </a:ext>
            </a:extLst>
          </p:cNvPr>
          <p:cNvCxnSpPr>
            <a:cxnSpLocks/>
          </p:cNvCxnSpPr>
          <p:nvPr/>
        </p:nvCxnSpPr>
        <p:spPr>
          <a:xfrm flipH="1">
            <a:off x="6519664" y="3891409"/>
            <a:ext cx="1438683"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AFB3DB-73FB-9880-71CD-A5613238268D}"/>
              </a:ext>
            </a:extLst>
          </p:cNvPr>
          <p:cNvCxnSpPr>
            <a:cxnSpLocks/>
          </p:cNvCxnSpPr>
          <p:nvPr/>
        </p:nvCxnSpPr>
        <p:spPr>
          <a:xfrm>
            <a:off x="6519664" y="3891409"/>
            <a:ext cx="0" cy="10471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3E6781-0499-7F39-2E31-9EA9C6D39E39}"/>
              </a:ext>
            </a:extLst>
          </p:cNvPr>
          <p:cNvCxnSpPr>
            <a:cxnSpLocks/>
          </p:cNvCxnSpPr>
          <p:nvPr/>
        </p:nvCxnSpPr>
        <p:spPr>
          <a:xfrm flipH="1">
            <a:off x="837180" y="5810788"/>
            <a:ext cx="5967619" cy="0"/>
          </a:xfrm>
          <a:prstGeom prst="line">
            <a:avLst/>
          </a:prstGeom>
          <a:ln w="19050">
            <a:solidFill>
              <a:schemeClr val="accent1"/>
            </a:solidFill>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5D0AAD-2DE0-CAD5-9307-523A7A071EA7}"/>
              </a:ext>
            </a:extLst>
          </p:cNvPr>
          <p:cNvCxnSpPr>
            <a:cxnSpLocks/>
          </p:cNvCxnSpPr>
          <p:nvPr/>
        </p:nvCxnSpPr>
        <p:spPr>
          <a:xfrm flipH="1">
            <a:off x="6804799" y="4414977"/>
            <a:ext cx="533261"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58CB08-2AB5-E7C7-D795-66B0FC09F8F4}"/>
              </a:ext>
            </a:extLst>
          </p:cNvPr>
          <p:cNvCxnSpPr>
            <a:cxnSpLocks/>
          </p:cNvCxnSpPr>
          <p:nvPr/>
        </p:nvCxnSpPr>
        <p:spPr>
          <a:xfrm>
            <a:off x="6804799" y="4414977"/>
            <a:ext cx="0" cy="13958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1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B4FA-296B-D117-5658-CADFC1F10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04632-1E1C-B3AE-9C8B-77733F2C4F9B}"/>
              </a:ext>
            </a:extLst>
          </p:cNvPr>
          <p:cNvSpPr>
            <a:spLocks noGrp="1"/>
          </p:cNvSpPr>
          <p:nvPr>
            <p:ph type="title"/>
          </p:nvPr>
        </p:nvSpPr>
        <p:spPr>
          <a:xfrm>
            <a:off x="684946" y="590941"/>
            <a:ext cx="10992166" cy="436017"/>
          </a:xfrm>
        </p:spPr>
        <p:txBody>
          <a:bodyPr/>
          <a:lstStyle/>
          <a:p>
            <a:r>
              <a:rPr lang="en-US" dirty="0">
                <a:solidFill>
                  <a:schemeClr val="accent1"/>
                </a:solidFill>
              </a:rPr>
              <a:t>CONTAINMENT</a:t>
            </a:r>
            <a:endParaRPr lang="en-US" dirty="0"/>
          </a:p>
        </p:txBody>
      </p:sp>
      <p:sp>
        <p:nvSpPr>
          <p:cNvPr id="3" name="Text Placeholder 4">
            <a:extLst>
              <a:ext uri="{FF2B5EF4-FFF2-40B4-BE49-F238E27FC236}">
                <a16:creationId xmlns:a16="http://schemas.microsoft.com/office/drawing/2014/main" id="{C51B7EBC-C374-CFF8-F17F-D28A79BB12BA}"/>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CONTAINMENT D0 AND D3 MUST BE ADDRESSED ON ALL CARS</a:t>
            </a:r>
          </a:p>
        </p:txBody>
      </p:sp>
      <p:sp>
        <p:nvSpPr>
          <p:cNvPr id="5" name="Rectangle: Rounded Corners 4">
            <a:extLst>
              <a:ext uri="{FF2B5EF4-FFF2-40B4-BE49-F238E27FC236}">
                <a16:creationId xmlns:a16="http://schemas.microsoft.com/office/drawing/2014/main" id="{5085E8FF-C589-5BED-D9BA-F1081A423214}"/>
              </a:ext>
            </a:extLst>
          </p:cNvPr>
          <p:cNvSpPr/>
          <p:nvPr/>
        </p:nvSpPr>
        <p:spPr>
          <a:xfrm>
            <a:off x="1513621" y="1634310"/>
            <a:ext cx="9164758" cy="5165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The process whereby actions are taken to assure that additional product with similar fault is identified so that corrective actions can be applied and allow additional shipments to the customer prior to CA implementation.</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DF5B3C9-9234-BA0B-C6D0-E6691F430797}"/>
              </a:ext>
            </a:extLst>
          </p:cNvPr>
          <p:cNvSpPr/>
          <p:nvPr/>
        </p:nvSpPr>
        <p:spPr>
          <a:xfrm>
            <a:off x="1513621" y="1362439"/>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CONTAINMENT – PRODUCT</a:t>
            </a:r>
          </a:p>
        </p:txBody>
      </p:sp>
      <p:pic>
        <p:nvPicPr>
          <p:cNvPr id="16" name="Graphic 15" descr="Continuous Improvement outline">
            <a:extLst>
              <a:ext uri="{FF2B5EF4-FFF2-40B4-BE49-F238E27FC236}">
                <a16:creationId xmlns:a16="http://schemas.microsoft.com/office/drawing/2014/main" id="{FEE38B44-BB53-C210-2536-650B566914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4946" y="1362439"/>
            <a:ext cx="687003" cy="687003"/>
          </a:xfrm>
          <a:prstGeom prst="rect">
            <a:avLst/>
          </a:prstGeom>
        </p:spPr>
      </p:pic>
      <p:sp>
        <p:nvSpPr>
          <p:cNvPr id="9" name="Rectangle: Rounded Corners 8">
            <a:extLst>
              <a:ext uri="{FF2B5EF4-FFF2-40B4-BE49-F238E27FC236}">
                <a16:creationId xmlns:a16="http://schemas.microsoft.com/office/drawing/2014/main" id="{58A9F1B2-0697-E8D6-6D9E-A326AD9935E5}"/>
              </a:ext>
            </a:extLst>
          </p:cNvPr>
          <p:cNvSpPr/>
          <p:nvPr/>
        </p:nvSpPr>
        <p:spPr>
          <a:xfrm>
            <a:off x="1513621" y="2706267"/>
            <a:ext cx="9164758" cy="77220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The comprehensive series of containment activities undertaken on other similar product families, similar or common processing steps employed by other product families and any and all common processing equipment or facilities in order to ensure system-wide containment of the non-conformance event.</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2EE637FA-1521-BF29-4E6E-A26D12C4FBCE}"/>
              </a:ext>
            </a:extLst>
          </p:cNvPr>
          <p:cNvSpPr/>
          <p:nvPr/>
        </p:nvSpPr>
        <p:spPr>
          <a:xfrm>
            <a:off x="1513621" y="2434396"/>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CONTAINMENT – PROCESS</a:t>
            </a:r>
          </a:p>
        </p:txBody>
      </p:sp>
      <p:pic>
        <p:nvPicPr>
          <p:cNvPr id="11" name="Graphic 10" descr="Branching diagram outline">
            <a:extLst>
              <a:ext uri="{FF2B5EF4-FFF2-40B4-BE49-F238E27FC236}">
                <a16:creationId xmlns:a16="http://schemas.microsoft.com/office/drawing/2014/main" id="{2763AD1E-42DF-9217-1D75-DCCD43038C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4946" y="2434396"/>
            <a:ext cx="687003" cy="687003"/>
          </a:xfrm>
          <a:prstGeom prst="rect">
            <a:avLst/>
          </a:prstGeom>
        </p:spPr>
      </p:pic>
      <p:sp>
        <p:nvSpPr>
          <p:cNvPr id="12" name="Rectangle: Rounded Corners 11">
            <a:extLst>
              <a:ext uri="{FF2B5EF4-FFF2-40B4-BE49-F238E27FC236}">
                <a16:creationId xmlns:a16="http://schemas.microsoft.com/office/drawing/2014/main" id="{4E3F750A-2EC0-67F2-6D08-27069F95B2BE}"/>
              </a:ext>
            </a:extLst>
          </p:cNvPr>
          <p:cNvSpPr/>
          <p:nvPr/>
        </p:nvSpPr>
        <p:spPr>
          <a:xfrm>
            <a:off x="1513621" y="4113062"/>
            <a:ext cx="9751278" cy="123322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When the CAR includes an active Containment Tab (flashing red), containment actions (D0 and D3) will be documented there</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Containment actions may also be recorded in the Specific Actions or Corrective Actions on the “Respond to CAR” page. If no containment is needed populate comments stating </a:t>
            </a:r>
            <a:r>
              <a:rPr lang="en-GB" sz="1200" b="1" dirty="0">
                <a:solidFill>
                  <a:srgbClr val="EF3125"/>
                </a:solidFill>
                <a:ea typeface="Calibri" panose="020F0502020204030204" pitchFamily="34" charset="0"/>
                <a:cs typeface="Calibri" panose="020F0502020204030204" pitchFamily="34" charset="0"/>
              </a:rPr>
              <a:t>“no containment needed” </a:t>
            </a:r>
            <a:r>
              <a:rPr lang="en-GB" sz="1200" b="1" dirty="0">
                <a:solidFill>
                  <a:srgbClr val="000000"/>
                </a:solidFill>
                <a:ea typeface="Calibri" panose="020F0502020204030204" pitchFamily="34" charset="0"/>
                <a:cs typeface="Calibri" panose="020F0502020204030204" pitchFamily="34" charset="0"/>
              </a:rPr>
              <a:t>with reason why containment is not necessary</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Part not received is not an acceptable reason for no containment - there are containment steps that can be implemented prior to receipt of part and then refined once part arrives</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7314B51-8547-B73D-7516-C1374B7328DC}"/>
              </a:ext>
            </a:extLst>
          </p:cNvPr>
          <p:cNvSpPr/>
          <p:nvPr/>
        </p:nvSpPr>
        <p:spPr>
          <a:xfrm>
            <a:off x="1513621" y="3841190"/>
            <a:ext cx="9751279" cy="27187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Containment actions may be documented in multiple places within the CAR</a:t>
            </a:r>
          </a:p>
        </p:txBody>
      </p:sp>
      <p:pic>
        <p:nvPicPr>
          <p:cNvPr id="14" name="Graphic 13" descr="Badge Tick1 outline">
            <a:extLst>
              <a:ext uri="{FF2B5EF4-FFF2-40B4-BE49-F238E27FC236}">
                <a16:creationId xmlns:a16="http://schemas.microsoft.com/office/drawing/2014/main" id="{45FC1D45-294C-77C4-84D9-BF347E709E7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4946" y="3841190"/>
            <a:ext cx="687003" cy="687003"/>
          </a:xfrm>
          <a:prstGeom prst="rect">
            <a:avLst/>
          </a:prstGeom>
        </p:spPr>
      </p:pic>
    </p:spTree>
    <p:extLst>
      <p:ext uri="{BB962C8B-B14F-4D97-AF65-F5344CB8AC3E}">
        <p14:creationId xmlns:p14="http://schemas.microsoft.com/office/powerpoint/2010/main" val="7085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C7163-A399-F51B-06AB-F2A7E2DAE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BB253-5254-8F4E-B468-6903EEA5ED83}"/>
              </a:ext>
            </a:extLst>
          </p:cNvPr>
          <p:cNvSpPr>
            <a:spLocks noGrp="1"/>
          </p:cNvSpPr>
          <p:nvPr>
            <p:ph type="title"/>
          </p:nvPr>
        </p:nvSpPr>
        <p:spPr>
          <a:xfrm>
            <a:off x="684946" y="590941"/>
            <a:ext cx="10992166" cy="759182"/>
          </a:xfrm>
        </p:spPr>
        <p:txBody>
          <a:bodyPr/>
          <a:lstStyle/>
          <a:p>
            <a:r>
              <a:rPr lang="en-US" dirty="0">
                <a:solidFill>
                  <a:schemeClr val="accent1"/>
                </a:solidFill>
              </a:rPr>
              <a:t>D0 -</a:t>
            </a:r>
            <a:br>
              <a:rPr lang="en-US" dirty="0">
                <a:solidFill>
                  <a:schemeClr val="accent1"/>
                </a:solidFill>
              </a:rPr>
            </a:br>
            <a:r>
              <a:rPr lang="en-US" dirty="0"/>
              <a:t>IMPLEMENT IMMEDIATE CONTAINMENT</a:t>
            </a:r>
          </a:p>
        </p:txBody>
      </p:sp>
      <p:sp>
        <p:nvSpPr>
          <p:cNvPr id="3" name="Text Placeholder 4">
            <a:extLst>
              <a:ext uri="{FF2B5EF4-FFF2-40B4-BE49-F238E27FC236}">
                <a16:creationId xmlns:a16="http://schemas.microsoft.com/office/drawing/2014/main" id="{70963181-81FE-398D-1BB7-9EB7972A06FA}"/>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URGENCY IS THE KEY TO MITIGATING ADDITIONAL CUSTOMER EVENTS</a:t>
            </a:r>
          </a:p>
        </p:txBody>
      </p:sp>
      <p:cxnSp>
        <p:nvCxnSpPr>
          <p:cNvPr id="4" name="Straight Connector 3">
            <a:extLst>
              <a:ext uri="{FF2B5EF4-FFF2-40B4-BE49-F238E27FC236}">
                <a16:creationId xmlns:a16="http://schemas.microsoft.com/office/drawing/2014/main" id="{BD866028-475B-2AB8-A6DC-736399727DEB}"/>
              </a:ext>
            </a:extLst>
          </p:cNvPr>
          <p:cNvCxnSpPr>
            <a:cxnSpLocks/>
          </p:cNvCxnSpPr>
          <p:nvPr/>
        </p:nvCxnSpPr>
        <p:spPr>
          <a:xfrm>
            <a:off x="833131" y="2129509"/>
            <a:ext cx="0" cy="18761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EF1B014-1FF9-4F97-3AD3-95F8E96C0281}"/>
              </a:ext>
            </a:extLst>
          </p:cNvPr>
          <p:cNvSpPr/>
          <p:nvPr/>
        </p:nvSpPr>
        <p:spPr>
          <a:xfrm>
            <a:off x="1056991" y="2218355"/>
            <a:ext cx="6347109" cy="178728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Stop the potential for any further occurrences of the event, defect, injury “Protect the customer”</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Lockout machine, stop shipping, stop the line.</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Contain parts already produced (stores, WIP, shipping, customer stores), account for every part</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Look at the entire pipeline including suppliers</a:t>
            </a:r>
          </a:p>
          <a:p>
            <a:pPr marL="628650" lvl="1" indent="-171450">
              <a:lnSpc>
                <a:spcPts val="1800"/>
              </a:lnSpc>
              <a:buClr>
                <a:schemeClr val="bg1">
                  <a:lumMod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Goal is for containment within 2 Days (AS13100 calls for 48 hours)</a:t>
            </a:r>
          </a:p>
        </p:txBody>
      </p:sp>
      <p:cxnSp>
        <p:nvCxnSpPr>
          <p:cNvPr id="15" name="Straight Connector 14">
            <a:extLst>
              <a:ext uri="{FF2B5EF4-FFF2-40B4-BE49-F238E27FC236}">
                <a16:creationId xmlns:a16="http://schemas.microsoft.com/office/drawing/2014/main" id="{6A3B4C79-A6FC-1C2B-53D0-27258F13C8B0}"/>
              </a:ext>
            </a:extLst>
          </p:cNvPr>
          <p:cNvCxnSpPr>
            <a:cxnSpLocks/>
          </p:cNvCxnSpPr>
          <p:nvPr/>
        </p:nvCxnSpPr>
        <p:spPr>
          <a:xfrm>
            <a:off x="833131" y="4409515"/>
            <a:ext cx="0" cy="43125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7960E63-8E4D-EE52-8226-88B708C05399}"/>
              </a:ext>
            </a:extLst>
          </p:cNvPr>
          <p:cNvSpPr/>
          <p:nvPr/>
        </p:nvSpPr>
        <p:spPr>
          <a:xfrm>
            <a:off x="1056991" y="4498361"/>
            <a:ext cx="634710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Define what parts have the symptom-the issue the customer sees</a:t>
            </a:r>
            <a:endParaRPr kumimoji="0" lang="en-GB" sz="14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1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9DF29-DA19-0B47-9243-214C64579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8AD11-3CB7-2F7D-E231-A9A7609138AA}"/>
              </a:ext>
            </a:extLst>
          </p:cNvPr>
          <p:cNvSpPr>
            <a:spLocks noGrp="1"/>
          </p:cNvSpPr>
          <p:nvPr>
            <p:ph type="title"/>
          </p:nvPr>
        </p:nvSpPr>
        <p:spPr>
          <a:xfrm>
            <a:off x="684946" y="590941"/>
            <a:ext cx="10992166" cy="759182"/>
          </a:xfrm>
        </p:spPr>
        <p:txBody>
          <a:bodyPr/>
          <a:lstStyle/>
          <a:p>
            <a:r>
              <a:rPr lang="en-US" dirty="0">
                <a:solidFill>
                  <a:schemeClr val="accent1"/>
                </a:solidFill>
              </a:rPr>
              <a:t>EMERGENCY</a:t>
            </a:r>
            <a:br>
              <a:rPr lang="en-US" dirty="0">
                <a:solidFill>
                  <a:schemeClr val="accent1"/>
                </a:solidFill>
              </a:rPr>
            </a:br>
            <a:r>
              <a:rPr lang="en-US" dirty="0"/>
              <a:t>CONTAINMENT</a:t>
            </a:r>
          </a:p>
        </p:txBody>
      </p:sp>
      <p:cxnSp>
        <p:nvCxnSpPr>
          <p:cNvPr id="9" name="Straight Connector 8">
            <a:extLst>
              <a:ext uri="{FF2B5EF4-FFF2-40B4-BE49-F238E27FC236}">
                <a16:creationId xmlns:a16="http://schemas.microsoft.com/office/drawing/2014/main" id="{8D121C41-84D5-BDF3-3B3F-5E8272A8F3FF}"/>
              </a:ext>
            </a:extLst>
          </p:cNvPr>
          <p:cNvCxnSpPr>
            <a:cxnSpLocks/>
          </p:cNvCxnSpPr>
          <p:nvPr/>
        </p:nvCxnSpPr>
        <p:spPr>
          <a:xfrm>
            <a:off x="833131" y="1853415"/>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4CF16E5-C866-F990-5D81-38FD4DBF60D4}"/>
              </a:ext>
            </a:extLst>
          </p:cNvPr>
          <p:cNvSpPr/>
          <p:nvPr/>
        </p:nvSpPr>
        <p:spPr>
          <a:xfrm>
            <a:off x="1056990" y="1853415"/>
            <a:ext cx="4488403"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D0 portion of containment is required to be completed as part of the Containment phase of answering the CAR.</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09E7C86E-F6C9-4331-6021-ACF8BB4C33D6}"/>
              </a:ext>
            </a:extLst>
          </p:cNvPr>
          <p:cNvCxnSpPr>
            <a:cxnSpLocks/>
          </p:cNvCxnSpPr>
          <p:nvPr/>
        </p:nvCxnSpPr>
        <p:spPr>
          <a:xfrm>
            <a:off x="833131" y="2911549"/>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EE6D47F-0DCB-4BF3-C260-5F419232E4F7}"/>
              </a:ext>
            </a:extLst>
          </p:cNvPr>
          <p:cNvSpPr/>
          <p:nvPr/>
        </p:nvSpPr>
        <p:spPr>
          <a:xfrm>
            <a:off x="1056990" y="2911549"/>
            <a:ext cx="5039007"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You will need to answer each question with a Yes, No, or N/A as applicable and provide some text explanation in the text fields to the right of each question.</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22BCB55B-FA03-0278-66C8-E017C4A53A02}"/>
              </a:ext>
            </a:extLst>
          </p:cNvPr>
          <p:cNvCxnSpPr>
            <a:cxnSpLocks/>
          </p:cNvCxnSpPr>
          <p:nvPr/>
        </p:nvCxnSpPr>
        <p:spPr>
          <a:xfrm>
            <a:off x="833131" y="3932291"/>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14F365B-2111-846B-4417-DF4A88F0C5E3}"/>
              </a:ext>
            </a:extLst>
          </p:cNvPr>
          <p:cNvSpPr/>
          <p:nvPr/>
        </p:nvSpPr>
        <p:spPr>
          <a:xfrm>
            <a:off x="1056990" y="3932291"/>
            <a:ext cx="5648610"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Immediate Containment Action Comments are not required but give you a space to record any additional comments you may have related to the D0 Containment activities.</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EF2284AC-ABEA-BAFC-BBB6-CBCA637A9589}"/>
              </a:ext>
            </a:extLst>
          </p:cNvPr>
          <p:cNvCxnSpPr>
            <a:cxnSpLocks/>
          </p:cNvCxnSpPr>
          <p:nvPr/>
        </p:nvCxnSpPr>
        <p:spPr>
          <a:xfrm>
            <a:off x="833131" y="5100350"/>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937B6FE-4484-110C-57ED-8E1766CA3EA6}"/>
              </a:ext>
            </a:extLst>
          </p:cNvPr>
          <p:cNvSpPr/>
          <p:nvPr/>
        </p:nvSpPr>
        <p:spPr>
          <a:xfrm>
            <a:off x="1056990" y="5100350"/>
            <a:ext cx="5648610"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An error message pop-up may occur when submitting</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containment for completion which indicates missing</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information somewhere on the containment page.</a:t>
            </a:r>
            <a:endParaRPr kumimoji="0" lang="en-GB" sz="14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pic>
        <p:nvPicPr>
          <p:cNvPr id="22" name="Picture 21" descr="A screenshot of a computer&#10;&#10;AI-generated content may be incorrect.">
            <a:extLst>
              <a:ext uri="{FF2B5EF4-FFF2-40B4-BE49-F238E27FC236}">
                <a16:creationId xmlns:a16="http://schemas.microsoft.com/office/drawing/2014/main" id="{D8EE6386-15BF-1E44-B8EA-4438A39357CC}"/>
              </a:ext>
            </a:extLst>
          </p:cNvPr>
          <p:cNvPicPr>
            <a:picLocks noChangeAspect="1"/>
          </p:cNvPicPr>
          <p:nvPr/>
        </p:nvPicPr>
        <p:blipFill>
          <a:blip r:embed="rId3"/>
          <a:stretch>
            <a:fillRect/>
          </a:stretch>
        </p:blipFill>
        <p:spPr>
          <a:xfrm>
            <a:off x="6823590" y="1488161"/>
            <a:ext cx="4941455" cy="4641273"/>
          </a:xfrm>
          <a:prstGeom prst="rect">
            <a:avLst/>
          </a:prstGeom>
        </p:spPr>
      </p:pic>
    </p:spTree>
    <p:extLst>
      <p:ext uri="{BB962C8B-B14F-4D97-AF65-F5344CB8AC3E}">
        <p14:creationId xmlns:p14="http://schemas.microsoft.com/office/powerpoint/2010/main" val="205443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EB21-EC32-3541-427D-62542B2CC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FD07B-00DC-E844-F135-F71541CE9A4F}"/>
              </a:ext>
            </a:extLst>
          </p:cNvPr>
          <p:cNvSpPr>
            <a:spLocks noGrp="1"/>
          </p:cNvSpPr>
          <p:nvPr>
            <p:ph type="title"/>
          </p:nvPr>
        </p:nvSpPr>
        <p:spPr>
          <a:xfrm>
            <a:off x="684946" y="590941"/>
            <a:ext cx="10992166" cy="759182"/>
          </a:xfrm>
        </p:spPr>
        <p:txBody>
          <a:bodyPr/>
          <a:lstStyle/>
          <a:p>
            <a:r>
              <a:rPr lang="en-US" dirty="0">
                <a:solidFill>
                  <a:schemeClr val="accent1"/>
                </a:solidFill>
              </a:rPr>
              <a:t>CONTAINMENT CHECKLIST –</a:t>
            </a:r>
            <a:br>
              <a:rPr lang="en-US" dirty="0">
                <a:solidFill>
                  <a:schemeClr val="accent1"/>
                </a:solidFill>
              </a:rPr>
            </a:br>
            <a:r>
              <a:rPr lang="en-US" dirty="0"/>
              <a:t>PART 1</a:t>
            </a:r>
          </a:p>
        </p:txBody>
      </p:sp>
      <p:cxnSp>
        <p:nvCxnSpPr>
          <p:cNvPr id="9" name="Straight Connector 8">
            <a:extLst>
              <a:ext uri="{FF2B5EF4-FFF2-40B4-BE49-F238E27FC236}">
                <a16:creationId xmlns:a16="http://schemas.microsoft.com/office/drawing/2014/main" id="{DE27068F-076B-930D-7EEE-E8F5F8FEFE36}"/>
              </a:ext>
            </a:extLst>
          </p:cNvPr>
          <p:cNvCxnSpPr>
            <a:cxnSpLocks/>
          </p:cNvCxnSpPr>
          <p:nvPr/>
        </p:nvCxnSpPr>
        <p:spPr>
          <a:xfrm>
            <a:off x="833131" y="1853415"/>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84218AF-3A68-ABBC-9CC3-558C05127FDA}"/>
              </a:ext>
            </a:extLst>
          </p:cNvPr>
          <p:cNvSpPr/>
          <p:nvPr/>
        </p:nvSpPr>
        <p:spPr>
          <a:xfrm>
            <a:off x="1056990" y="1853415"/>
            <a:ext cx="5039007"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Was your Customer notified? (May be another Honeywell site)?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Did you notify your customer of this event and that these defects occurred? Answer Yes or No and add explanation in field.</a:t>
            </a:r>
          </a:p>
        </p:txBody>
      </p:sp>
      <p:cxnSp>
        <p:nvCxnSpPr>
          <p:cNvPr id="5" name="Straight Connector 4">
            <a:extLst>
              <a:ext uri="{FF2B5EF4-FFF2-40B4-BE49-F238E27FC236}">
                <a16:creationId xmlns:a16="http://schemas.microsoft.com/office/drawing/2014/main" id="{3E1288A9-5CD1-4B29-03A1-DB9CCCF5E7E0}"/>
              </a:ext>
            </a:extLst>
          </p:cNvPr>
          <p:cNvCxnSpPr>
            <a:cxnSpLocks/>
          </p:cNvCxnSpPr>
          <p:nvPr/>
        </p:nvCxnSpPr>
        <p:spPr>
          <a:xfrm>
            <a:off x="833131" y="2764232"/>
            <a:ext cx="0" cy="10207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5EA3C05-A7B9-0679-231B-4818FE046B8E}"/>
              </a:ext>
            </a:extLst>
          </p:cNvPr>
          <p:cNvSpPr/>
          <p:nvPr/>
        </p:nvSpPr>
        <p:spPr>
          <a:xfrm>
            <a:off x="1056990" y="2764232"/>
            <a:ext cx="5039007" cy="102074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Has a stop ship order been implemented? (ZX Stop)?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Did your facility issue a stop ship order on the affected parts and processes to prevent any further defects from shipping? Answer Yes or No and add explanation in field.</a:t>
            </a:r>
          </a:p>
        </p:txBody>
      </p:sp>
      <p:cxnSp>
        <p:nvCxnSpPr>
          <p:cNvPr id="11" name="Straight Connector 10">
            <a:extLst>
              <a:ext uri="{FF2B5EF4-FFF2-40B4-BE49-F238E27FC236}">
                <a16:creationId xmlns:a16="http://schemas.microsoft.com/office/drawing/2014/main" id="{931A920A-3D93-8B9C-AC1E-C03931E5C366}"/>
              </a:ext>
            </a:extLst>
          </p:cNvPr>
          <p:cNvCxnSpPr>
            <a:cxnSpLocks/>
          </p:cNvCxnSpPr>
          <p:nvPr/>
        </p:nvCxnSpPr>
        <p:spPr>
          <a:xfrm>
            <a:off x="833131" y="3932291"/>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1808025-16AC-7C0A-8C39-F23003B33BC6}"/>
              </a:ext>
            </a:extLst>
          </p:cNvPr>
          <p:cNvSpPr/>
          <p:nvPr/>
        </p:nvSpPr>
        <p:spPr>
          <a:xfrm>
            <a:off x="1056990" y="3932291"/>
            <a:ext cx="5039007"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Has the population been bound?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Do you know the population of parts that could potentially be affected by this defect or issue? Answer Yes or No and add explanation in field.</a:t>
            </a:r>
          </a:p>
        </p:txBody>
      </p:sp>
      <p:cxnSp>
        <p:nvCxnSpPr>
          <p:cNvPr id="15" name="Straight Connector 14">
            <a:extLst>
              <a:ext uri="{FF2B5EF4-FFF2-40B4-BE49-F238E27FC236}">
                <a16:creationId xmlns:a16="http://schemas.microsoft.com/office/drawing/2014/main" id="{CC03DAD1-D7BD-BFC1-92D9-052FFD925ABD}"/>
              </a:ext>
            </a:extLst>
          </p:cNvPr>
          <p:cNvCxnSpPr>
            <a:cxnSpLocks/>
          </p:cNvCxnSpPr>
          <p:nvPr/>
        </p:nvCxnSpPr>
        <p:spPr>
          <a:xfrm>
            <a:off x="833131" y="5100350"/>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7BBB3538-09B8-4760-3E64-3D18A1F5666C}"/>
              </a:ext>
            </a:extLst>
          </p:cNvPr>
          <p:cNvSpPr/>
          <p:nvPr/>
        </p:nvSpPr>
        <p:spPr>
          <a:xfrm>
            <a:off x="1056990" y="5100350"/>
            <a:ext cx="5147165"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Is there product in transit? </a:t>
            </a:r>
            <a:r>
              <a:rPr kumimoji="0" lang="en-GB" sz="12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Is there any potentially affected product in transit to Honeywell or to one of Honeywell’s customers? Answer Yes or No and add explanation in field.</a:t>
            </a:r>
          </a:p>
        </p:txBody>
      </p:sp>
      <p:pic>
        <p:nvPicPr>
          <p:cNvPr id="22" name="Picture 21" descr="A screenshot of a computer&#10;&#10;AI-generated content may be incorrect.">
            <a:extLst>
              <a:ext uri="{FF2B5EF4-FFF2-40B4-BE49-F238E27FC236}">
                <a16:creationId xmlns:a16="http://schemas.microsoft.com/office/drawing/2014/main" id="{DD50E94D-CA6B-5CAD-B96C-310B439DA540}"/>
              </a:ext>
            </a:extLst>
          </p:cNvPr>
          <p:cNvPicPr>
            <a:picLocks noChangeAspect="1"/>
          </p:cNvPicPr>
          <p:nvPr/>
        </p:nvPicPr>
        <p:blipFill>
          <a:blip r:embed="rId3"/>
          <a:stretch>
            <a:fillRect/>
          </a:stretch>
        </p:blipFill>
        <p:spPr>
          <a:xfrm>
            <a:off x="6823590" y="1488161"/>
            <a:ext cx="4941455" cy="4641273"/>
          </a:xfrm>
          <a:prstGeom prst="rect">
            <a:avLst/>
          </a:prstGeom>
        </p:spPr>
      </p:pic>
      <p:sp>
        <p:nvSpPr>
          <p:cNvPr id="4" name="Rectangle 3">
            <a:extLst>
              <a:ext uri="{FF2B5EF4-FFF2-40B4-BE49-F238E27FC236}">
                <a16:creationId xmlns:a16="http://schemas.microsoft.com/office/drawing/2014/main" id="{AF78559A-4E41-3FEF-1ECF-40C062158091}"/>
              </a:ext>
            </a:extLst>
          </p:cNvPr>
          <p:cNvSpPr/>
          <p:nvPr/>
        </p:nvSpPr>
        <p:spPr>
          <a:xfrm>
            <a:off x="6823590" y="2642508"/>
            <a:ext cx="4941452" cy="1142466"/>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0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8ED7-477C-E723-2F62-EE63D401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E95A0-64E0-61F8-13E8-9461339E8468}"/>
              </a:ext>
            </a:extLst>
          </p:cNvPr>
          <p:cNvSpPr>
            <a:spLocks noGrp="1"/>
          </p:cNvSpPr>
          <p:nvPr>
            <p:ph type="title"/>
          </p:nvPr>
        </p:nvSpPr>
        <p:spPr>
          <a:xfrm>
            <a:off x="684946" y="590941"/>
            <a:ext cx="10992166" cy="759182"/>
          </a:xfrm>
        </p:spPr>
        <p:txBody>
          <a:bodyPr/>
          <a:lstStyle/>
          <a:p>
            <a:r>
              <a:rPr lang="en-US" dirty="0">
                <a:solidFill>
                  <a:schemeClr val="accent1"/>
                </a:solidFill>
              </a:rPr>
              <a:t>CONTAINMENT CHECKLIST –</a:t>
            </a:r>
            <a:br>
              <a:rPr lang="en-US" dirty="0">
                <a:solidFill>
                  <a:schemeClr val="accent1"/>
                </a:solidFill>
              </a:rPr>
            </a:br>
            <a:r>
              <a:rPr lang="en-US" dirty="0"/>
              <a:t>PART 2</a:t>
            </a:r>
          </a:p>
        </p:txBody>
      </p:sp>
      <p:cxnSp>
        <p:nvCxnSpPr>
          <p:cNvPr id="9" name="Straight Connector 8">
            <a:extLst>
              <a:ext uri="{FF2B5EF4-FFF2-40B4-BE49-F238E27FC236}">
                <a16:creationId xmlns:a16="http://schemas.microsoft.com/office/drawing/2014/main" id="{E194CEA8-AE34-BC3A-0E9D-F22500935ED0}"/>
              </a:ext>
            </a:extLst>
          </p:cNvPr>
          <p:cNvCxnSpPr>
            <a:cxnSpLocks/>
          </p:cNvCxnSpPr>
          <p:nvPr/>
        </p:nvCxnSpPr>
        <p:spPr>
          <a:xfrm>
            <a:off x="833131" y="2298970"/>
            <a:ext cx="0" cy="6144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E6BB533-7E5C-CC53-CD74-5F4D163873C0}"/>
              </a:ext>
            </a:extLst>
          </p:cNvPr>
          <p:cNvSpPr/>
          <p:nvPr/>
        </p:nvSpPr>
        <p:spPr>
          <a:xfrm>
            <a:off x="1056990" y="2298971"/>
            <a:ext cx="5039007" cy="52599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Quantity of units in Finished Goods? </a:t>
            </a:r>
            <a:r>
              <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How many potentially affected parts are in your finished inventory (Total) and of that total how many are known to have the defect (Rejectable)?</a:t>
            </a:r>
          </a:p>
        </p:txBody>
      </p:sp>
      <p:cxnSp>
        <p:nvCxnSpPr>
          <p:cNvPr id="5" name="Straight Connector 4">
            <a:extLst>
              <a:ext uri="{FF2B5EF4-FFF2-40B4-BE49-F238E27FC236}">
                <a16:creationId xmlns:a16="http://schemas.microsoft.com/office/drawing/2014/main" id="{556B703E-AAFE-08F9-2A7C-7FE7FE48F360}"/>
              </a:ext>
            </a:extLst>
          </p:cNvPr>
          <p:cNvCxnSpPr>
            <a:cxnSpLocks/>
          </p:cNvCxnSpPr>
          <p:nvPr/>
        </p:nvCxnSpPr>
        <p:spPr>
          <a:xfrm>
            <a:off x="833131" y="3088946"/>
            <a:ext cx="0" cy="4017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60CB163-2034-3703-8E09-42839530265A}"/>
              </a:ext>
            </a:extLst>
          </p:cNvPr>
          <p:cNvSpPr/>
          <p:nvPr/>
        </p:nvSpPr>
        <p:spPr>
          <a:xfrm>
            <a:off x="1056990" y="3088946"/>
            <a:ext cx="5215990" cy="40175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Quantity of units in shipping? </a:t>
            </a:r>
            <a:r>
              <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How many potentially affected parts are in your shipping area (Total) and of that total how many are known to have the defect (Rejectable)?</a:t>
            </a:r>
          </a:p>
        </p:txBody>
      </p:sp>
      <p:cxnSp>
        <p:nvCxnSpPr>
          <p:cNvPr id="11" name="Straight Connector 10">
            <a:extLst>
              <a:ext uri="{FF2B5EF4-FFF2-40B4-BE49-F238E27FC236}">
                <a16:creationId xmlns:a16="http://schemas.microsoft.com/office/drawing/2014/main" id="{46166F48-5ABF-45C4-B239-2BBF02297110}"/>
              </a:ext>
            </a:extLst>
          </p:cNvPr>
          <p:cNvCxnSpPr>
            <a:cxnSpLocks/>
          </p:cNvCxnSpPr>
          <p:nvPr/>
        </p:nvCxnSpPr>
        <p:spPr>
          <a:xfrm>
            <a:off x="833131" y="3681075"/>
            <a:ext cx="0" cy="54441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A820262-C337-E4B2-79C2-34BF1809F9D3}"/>
              </a:ext>
            </a:extLst>
          </p:cNvPr>
          <p:cNvSpPr/>
          <p:nvPr/>
        </p:nvSpPr>
        <p:spPr>
          <a:xfrm>
            <a:off x="1056990" y="3681076"/>
            <a:ext cx="5039007" cy="5444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Quantity of units in Work in Process (WIP)? </a:t>
            </a:r>
            <a:r>
              <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How many potentially affected parts are in the process of being produced (Total) and of that total how many are known to have the defect (Rejectable)?</a:t>
            </a:r>
          </a:p>
        </p:txBody>
      </p:sp>
      <p:cxnSp>
        <p:nvCxnSpPr>
          <p:cNvPr id="15" name="Straight Connector 14">
            <a:extLst>
              <a:ext uri="{FF2B5EF4-FFF2-40B4-BE49-F238E27FC236}">
                <a16:creationId xmlns:a16="http://schemas.microsoft.com/office/drawing/2014/main" id="{79DBA716-EAE2-EEF7-49EF-F6565A400A3F}"/>
              </a:ext>
            </a:extLst>
          </p:cNvPr>
          <p:cNvCxnSpPr>
            <a:cxnSpLocks/>
          </p:cNvCxnSpPr>
          <p:nvPr/>
        </p:nvCxnSpPr>
        <p:spPr>
          <a:xfrm>
            <a:off x="833131" y="4439549"/>
            <a:ext cx="0" cy="5444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C28FE0C-E886-3E64-4244-D789A9F81B72}"/>
              </a:ext>
            </a:extLst>
          </p:cNvPr>
          <p:cNvSpPr/>
          <p:nvPr/>
        </p:nvSpPr>
        <p:spPr>
          <a:xfrm>
            <a:off x="1056990" y="4439549"/>
            <a:ext cx="5147165" cy="5444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Quantity of raw stock in Stores (Piece Parts)?</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 If this is a raw material issue, how many potentially affected pieces of raw material are in your inventory (Total) and of that total how many are known to have the defect (Rejectable)?</a:t>
            </a:r>
          </a:p>
        </p:txBody>
      </p:sp>
      <p:pic>
        <p:nvPicPr>
          <p:cNvPr id="22" name="Picture 21" descr="A screenshot of a computer&#10;&#10;AI-generated content may be incorrect.">
            <a:extLst>
              <a:ext uri="{FF2B5EF4-FFF2-40B4-BE49-F238E27FC236}">
                <a16:creationId xmlns:a16="http://schemas.microsoft.com/office/drawing/2014/main" id="{525B9D11-D1E8-8FA6-D82A-CB4E016FBF8A}"/>
              </a:ext>
            </a:extLst>
          </p:cNvPr>
          <p:cNvPicPr>
            <a:picLocks noChangeAspect="1"/>
          </p:cNvPicPr>
          <p:nvPr/>
        </p:nvPicPr>
        <p:blipFill>
          <a:blip r:embed="rId3"/>
          <a:stretch>
            <a:fillRect/>
          </a:stretch>
        </p:blipFill>
        <p:spPr>
          <a:xfrm>
            <a:off x="6823590" y="1488161"/>
            <a:ext cx="4941455" cy="4641273"/>
          </a:xfrm>
          <a:prstGeom prst="rect">
            <a:avLst/>
          </a:prstGeom>
        </p:spPr>
      </p:pic>
      <p:sp>
        <p:nvSpPr>
          <p:cNvPr id="4" name="Rectangle 3">
            <a:extLst>
              <a:ext uri="{FF2B5EF4-FFF2-40B4-BE49-F238E27FC236}">
                <a16:creationId xmlns:a16="http://schemas.microsoft.com/office/drawing/2014/main" id="{00823D5E-1715-C1B5-947D-F91F0F69FF9F}"/>
              </a:ext>
            </a:extLst>
          </p:cNvPr>
          <p:cNvSpPr/>
          <p:nvPr/>
        </p:nvSpPr>
        <p:spPr>
          <a:xfrm>
            <a:off x="6823590" y="3777026"/>
            <a:ext cx="4941452" cy="1483231"/>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B4300893-D0C1-43AD-333F-D8DB7A2156DA}"/>
              </a:ext>
            </a:extLst>
          </p:cNvPr>
          <p:cNvCxnSpPr>
            <a:cxnSpLocks/>
          </p:cNvCxnSpPr>
          <p:nvPr/>
        </p:nvCxnSpPr>
        <p:spPr>
          <a:xfrm>
            <a:off x="833131" y="5174338"/>
            <a:ext cx="0" cy="5444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05DA829-1099-D7C0-2BA8-7009F94CD14E}"/>
              </a:ext>
            </a:extLst>
          </p:cNvPr>
          <p:cNvSpPr/>
          <p:nvPr/>
        </p:nvSpPr>
        <p:spPr>
          <a:xfrm>
            <a:off x="1066823" y="5174338"/>
            <a:ext cx="4793204" cy="5444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Record S/N's or Manufacturing Date Code(s) from containment activity.</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 Record any serial numbers or manufacturing date codes that would identify affected material.</a:t>
            </a:r>
          </a:p>
        </p:txBody>
      </p:sp>
      <p:cxnSp>
        <p:nvCxnSpPr>
          <p:cNvPr id="20" name="Straight Connector 19">
            <a:extLst>
              <a:ext uri="{FF2B5EF4-FFF2-40B4-BE49-F238E27FC236}">
                <a16:creationId xmlns:a16="http://schemas.microsoft.com/office/drawing/2014/main" id="{0A89F46E-656A-5D23-9AFE-B5A7EEB463EA}"/>
              </a:ext>
            </a:extLst>
          </p:cNvPr>
          <p:cNvCxnSpPr>
            <a:cxnSpLocks/>
          </p:cNvCxnSpPr>
          <p:nvPr/>
        </p:nvCxnSpPr>
        <p:spPr>
          <a:xfrm>
            <a:off x="833131" y="5854625"/>
            <a:ext cx="0" cy="2748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1A6212F4-6912-C6F4-B046-05F2A562D6BB}"/>
              </a:ext>
            </a:extLst>
          </p:cNvPr>
          <p:cNvSpPr/>
          <p:nvPr/>
        </p:nvSpPr>
        <p:spPr>
          <a:xfrm>
            <a:off x="1066823" y="5854625"/>
            <a:ext cx="4793204" cy="27480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Immediate Containment Comments - </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Add any additional comments if needed.</a:t>
            </a:r>
          </a:p>
        </p:txBody>
      </p:sp>
      <p:cxnSp>
        <p:nvCxnSpPr>
          <p:cNvPr id="24" name="Straight Connector 23">
            <a:extLst>
              <a:ext uri="{FF2B5EF4-FFF2-40B4-BE49-F238E27FC236}">
                <a16:creationId xmlns:a16="http://schemas.microsoft.com/office/drawing/2014/main" id="{7D0D55F3-B75A-CCBA-38AF-60CD03F7F1BF}"/>
              </a:ext>
            </a:extLst>
          </p:cNvPr>
          <p:cNvCxnSpPr>
            <a:cxnSpLocks/>
          </p:cNvCxnSpPr>
          <p:nvPr/>
        </p:nvCxnSpPr>
        <p:spPr>
          <a:xfrm>
            <a:off x="833131" y="2913452"/>
            <a:ext cx="58256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B60085-623C-3F6A-CA9F-4CF67699A678}"/>
              </a:ext>
            </a:extLst>
          </p:cNvPr>
          <p:cNvCxnSpPr>
            <a:cxnSpLocks/>
          </p:cNvCxnSpPr>
          <p:nvPr/>
        </p:nvCxnSpPr>
        <p:spPr>
          <a:xfrm>
            <a:off x="833131" y="3490701"/>
            <a:ext cx="58256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22EDD3-9301-1230-F62B-54D76CA7B058}"/>
              </a:ext>
            </a:extLst>
          </p:cNvPr>
          <p:cNvCxnSpPr>
            <a:cxnSpLocks/>
          </p:cNvCxnSpPr>
          <p:nvPr/>
        </p:nvCxnSpPr>
        <p:spPr>
          <a:xfrm>
            <a:off x="833131" y="4230656"/>
            <a:ext cx="5626663"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661332-8E32-4C71-033E-CE1D1F752181}"/>
              </a:ext>
            </a:extLst>
          </p:cNvPr>
          <p:cNvCxnSpPr>
            <a:cxnSpLocks/>
          </p:cNvCxnSpPr>
          <p:nvPr/>
        </p:nvCxnSpPr>
        <p:spPr>
          <a:xfrm>
            <a:off x="833131" y="4983963"/>
            <a:ext cx="5626663"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7F5254-1FF2-B462-AF9D-66048309BD7E}"/>
              </a:ext>
            </a:extLst>
          </p:cNvPr>
          <p:cNvCxnSpPr>
            <a:cxnSpLocks/>
          </p:cNvCxnSpPr>
          <p:nvPr/>
        </p:nvCxnSpPr>
        <p:spPr>
          <a:xfrm>
            <a:off x="833131" y="5718752"/>
            <a:ext cx="58168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D52CE5-C2B9-F694-4146-68BB7890FA99}"/>
              </a:ext>
            </a:extLst>
          </p:cNvPr>
          <p:cNvCxnSpPr>
            <a:cxnSpLocks/>
          </p:cNvCxnSpPr>
          <p:nvPr/>
        </p:nvCxnSpPr>
        <p:spPr>
          <a:xfrm>
            <a:off x="833131" y="6129434"/>
            <a:ext cx="58168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2D1E30-432D-74F5-E6C0-150F3755DACA}"/>
              </a:ext>
            </a:extLst>
          </p:cNvPr>
          <p:cNvCxnSpPr>
            <a:cxnSpLocks/>
          </p:cNvCxnSpPr>
          <p:nvPr/>
        </p:nvCxnSpPr>
        <p:spPr>
          <a:xfrm flipV="1">
            <a:off x="6658744" y="2903880"/>
            <a:ext cx="0" cy="105023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8757F0B-15FA-4DA7-0392-9337A9382DA9}"/>
              </a:ext>
            </a:extLst>
          </p:cNvPr>
          <p:cNvCxnSpPr>
            <a:cxnSpLocks/>
          </p:cNvCxnSpPr>
          <p:nvPr/>
        </p:nvCxnSpPr>
        <p:spPr>
          <a:xfrm flipV="1">
            <a:off x="6649988" y="5174338"/>
            <a:ext cx="0" cy="9550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AA7983-EF78-9A75-631B-93061B6BE767}"/>
              </a:ext>
            </a:extLst>
          </p:cNvPr>
          <p:cNvCxnSpPr>
            <a:cxnSpLocks/>
          </p:cNvCxnSpPr>
          <p:nvPr/>
        </p:nvCxnSpPr>
        <p:spPr>
          <a:xfrm>
            <a:off x="6658744" y="3954119"/>
            <a:ext cx="164846"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2CF325-5868-91A1-AAE5-30B413EBC54D}"/>
              </a:ext>
            </a:extLst>
          </p:cNvPr>
          <p:cNvCxnSpPr>
            <a:cxnSpLocks/>
          </p:cNvCxnSpPr>
          <p:nvPr/>
        </p:nvCxnSpPr>
        <p:spPr>
          <a:xfrm>
            <a:off x="6658744" y="5174338"/>
            <a:ext cx="164846"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50F14EBC-2F8D-8075-7BF6-5D7AF0931E54}"/>
              </a:ext>
            </a:extLst>
          </p:cNvPr>
          <p:cNvSpPr/>
          <p:nvPr/>
        </p:nvSpPr>
        <p:spPr>
          <a:xfrm>
            <a:off x="684946" y="1458726"/>
            <a:ext cx="5973798" cy="71993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Each of the following questions relates to the population of the defect and whether or not the population in each category is known. If it is not known the answer is No and the quantity fields are 0. If it is known the answer is yes and the quantities are entered. </a:t>
            </a:r>
            <a:r>
              <a:rPr kumimoji="0" lang="en-GB" sz="10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All WIP and inventory locations at your facility and at your applicable sub-tiers' facilities.</a:t>
            </a:r>
            <a:endParaRPr kumimoji="0" lang="en-GB" sz="10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B75D-E0AF-6F66-C42F-6AAD1FBE8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CF72F-AE0F-9DD7-2A95-7551834814EF}"/>
              </a:ext>
            </a:extLst>
          </p:cNvPr>
          <p:cNvSpPr>
            <a:spLocks noGrp="1"/>
          </p:cNvSpPr>
          <p:nvPr>
            <p:ph type="title"/>
          </p:nvPr>
        </p:nvSpPr>
        <p:spPr>
          <a:xfrm>
            <a:off x="684946" y="590941"/>
            <a:ext cx="10992166" cy="759182"/>
          </a:xfrm>
        </p:spPr>
        <p:txBody>
          <a:bodyPr/>
          <a:lstStyle/>
          <a:p>
            <a:r>
              <a:rPr lang="en-US" dirty="0">
                <a:solidFill>
                  <a:schemeClr val="accent1"/>
                </a:solidFill>
              </a:rPr>
              <a:t>EMERGENCY</a:t>
            </a:r>
            <a:br>
              <a:rPr lang="en-US" dirty="0">
                <a:solidFill>
                  <a:schemeClr val="accent1"/>
                </a:solidFill>
              </a:rPr>
            </a:br>
            <a:r>
              <a:rPr lang="en-US" dirty="0"/>
              <a:t>CONTAINMENT ACTIONS</a:t>
            </a:r>
          </a:p>
        </p:txBody>
      </p:sp>
      <p:pic>
        <p:nvPicPr>
          <p:cNvPr id="22" name="Picture 21" descr="A screenshot of a computer&#10;&#10;AI-generated content may be incorrect.">
            <a:extLst>
              <a:ext uri="{FF2B5EF4-FFF2-40B4-BE49-F238E27FC236}">
                <a16:creationId xmlns:a16="http://schemas.microsoft.com/office/drawing/2014/main" id="{C6C933D5-0F62-6360-F970-68662CD82F4F}"/>
              </a:ext>
            </a:extLst>
          </p:cNvPr>
          <p:cNvPicPr>
            <a:picLocks noChangeAspect="1"/>
          </p:cNvPicPr>
          <p:nvPr/>
        </p:nvPicPr>
        <p:blipFill>
          <a:blip r:embed="rId3"/>
          <a:stretch>
            <a:fillRect/>
          </a:stretch>
        </p:blipFill>
        <p:spPr>
          <a:xfrm>
            <a:off x="6823590" y="1488161"/>
            <a:ext cx="4941455" cy="4641273"/>
          </a:xfrm>
          <a:prstGeom prst="rect">
            <a:avLst/>
          </a:prstGeom>
        </p:spPr>
      </p:pic>
      <p:sp>
        <p:nvSpPr>
          <p:cNvPr id="4" name="Rectangle 3">
            <a:extLst>
              <a:ext uri="{FF2B5EF4-FFF2-40B4-BE49-F238E27FC236}">
                <a16:creationId xmlns:a16="http://schemas.microsoft.com/office/drawing/2014/main" id="{7F776B92-7E3E-FE97-857D-334465826552}"/>
              </a:ext>
            </a:extLst>
          </p:cNvPr>
          <p:cNvSpPr/>
          <p:nvPr/>
        </p:nvSpPr>
        <p:spPr>
          <a:xfrm>
            <a:off x="6823590" y="5250414"/>
            <a:ext cx="4941452" cy="879020"/>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69F3CE4A-8E1B-55FF-8827-37439F3F6987}"/>
              </a:ext>
            </a:extLst>
          </p:cNvPr>
          <p:cNvCxnSpPr>
            <a:cxnSpLocks/>
          </p:cNvCxnSpPr>
          <p:nvPr/>
        </p:nvCxnSpPr>
        <p:spPr>
          <a:xfrm>
            <a:off x="833131" y="1853415"/>
            <a:ext cx="0" cy="48666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ABD4EF8-4285-C8B7-2A61-1915A761A88A}"/>
              </a:ext>
            </a:extLst>
          </p:cNvPr>
          <p:cNvSpPr/>
          <p:nvPr/>
        </p:nvSpPr>
        <p:spPr>
          <a:xfrm>
            <a:off x="1056991" y="1853416"/>
            <a:ext cx="4694880" cy="48666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Completion of the D0 Containment section requires the addition of at least one Emergency Response Action.</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7DFAF510-22A2-F355-75DA-A5293DE9BC98}"/>
              </a:ext>
            </a:extLst>
          </p:cNvPr>
          <p:cNvCxnSpPr>
            <a:cxnSpLocks/>
          </p:cNvCxnSpPr>
          <p:nvPr/>
        </p:nvCxnSpPr>
        <p:spPr>
          <a:xfrm>
            <a:off x="833131" y="2694073"/>
            <a:ext cx="0" cy="560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1DA86DD-DB3C-8597-329A-2E5AC922C4C9}"/>
              </a:ext>
            </a:extLst>
          </p:cNvPr>
          <p:cNvSpPr/>
          <p:nvPr/>
        </p:nvSpPr>
        <p:spPr>
          <a:xfrm>
            <a:off x="1056991" y="2694074"/>
            <a:ext cx="5383138" cy="48666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These actions are taken to immediately stop the symptoms from affecting the customer until the problem can be resolved permanently.</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61FAEE29-C8DC-D826-61FB-25CDDB451836}"/>
              </a:ext>
            </a:extLst>
          </p:cNvPr>
          <p:cNvCxnSpPr>
            <a:cxnSpLocks/>
          </p:cNvCxnSpPr>
          <p:nvPr/>
        </p:nvCxnSpPr>
        <p:spPr>
          <a:xfrm>
            <a:off x="833131" y="3534731"/>
            <a:ext cx="0" cy="560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357F496-FF6D-8750-BED5-29FDFEF33AE5}"/>
              </a:ext>
            </a:extLst>
          </p:cNvPr>
          <p:cNvSpPr/>
          <p:nvPr/>
        </p:nvSpPr>
        <p:spPr>
          <a:xfrm>
            <a:off x="1056991" y="3583927"/>
            <a:ext cx="4694880" cy="48666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There always has to be at least “one” Emergency Response Action entered and saved.</a:t>
            </a:r>
            <a:endParaRPr kumimoji="0" lang="en-GB" sz="12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947BD523-147E-D39C-0CD8-6B452D3757AD}"/>
              </a:ext>
            </a:extLst>
          </p:cNvPr>
          <p:cNvCxnSpPr>
            <a:cxnSpLocks/>
          </p:cNvCxnSpPr>
          <p:nvPr/>
        </p:nvCxnSpPr>
        <p:spPr>
          <a:xfrm>
            <a:off x="833131" y="4473779"/>
            <a:ext cx="0" cy="560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208C123-BC15-9DD9-05E1-D21341A65F64}"/>
              </a:ext>
            </a:extLst>
          </p:cNvPr>
          <p:cNvSpPr/>
          <p:nvPr/>
        </p:nvSpPr>
        <p:spPr>
          <a:xfrm>
            <a:off x="1056991" y="4586884"/>
            <a:ext cx="5383138" cy="33419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To add an action, click the “Add” button.</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0AC8613E-EB38-31DE-7595-AEA56D635EB5}"/>
              </a:ext>
            </a:extLst>
          </p:cNvPr>
          <p:cNvCxnSpPr>
            <a:cxnSpLocks/>
          </p:cNvCxnSpPr>
          <p:nvPr/>
        </p:nvCxnSpPr>
        <p:spPr>
          <a:xfrm flipH="1">
            <a:off x="833131" y="5034183"/>
            <a:ext cx="49187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CFF891C-2051-9D46-9EF3-1469ED097F48}"/>
              </a:ext>
            </a:extLst>
          </p:cNvPr>
          <p:cNvCxnSpPr>
            <a:cxnSpLocks/>
          </p:cNvCxnSpPr>
          <p:nvPr/>
        </p:nvCxnSpPr>
        <p:spPr>
          <a:xfrm flipV="1">
            <a:off x="5744344" y="5034183"/>
            <a:ext cx="0" cy="7521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41A7FBF-0554-63FE-6DF6-5A641E7654AF}"/>
              </a:ext>
            </a:extLst>
          </p:cNvPr>
          <p:cNvCxnSpPr>
            <a:cxnSpLocks/>
          </p:cNvCxnSpPr>
          <p:nvPr/>
        </p:nvCxnSpPr>
        <p:spPr>
          <a:xfrm flipH="1">
            <a:off x="5744344" y="5786351"/>
            <a:ext cx="1664263"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97B6829-2ADD-5FFF-4B12-1C854A1D97A8}"/>
              </a:ext>
            </a:extLst>
          </p:cNvPr>
          <p:cNvSpPr/>
          <p:nvPr/>
        </p:nvSpPr>
        <p:spPr>
          <a:xfrm>
            <a:off x="7419464" y="5630260"/>
            <a:ext cx="562486" cy="205387"/>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84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C6F0-F998-FD5A-0C9D-7018E17D9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C1E2B-3893-07BC-2F93-4381E4565415}"/>
              </a:ext>
            </a:extLst>
          </p:cNvPr>
          <p:cNvSpPr>
            <a:spLocks noGrp="1"/>
          </p:cNvSpPr>
          <p:nvPr>
            <p:ph type="title"/>
          </p:nvPr>
        </p:nvSpPr>
        <p:spPr>
          <a:xfrm>
            <a:off x="684946" y="590941"/>
            <a:ext cx="10992166" cy="759182"/>
          </a:xfrm>
        </p:spPr>
        <p:txBody>
          <a:bodyPr/>
          <a:lstStyle/>
          <a:p>
            <a:r>
              <a:rPr lang="en-US" dirty="0">
                <a:solidFill>
                  <a:schemeClr val="accent1"/>
                </a:solidFill>
              </a:rPr>
              <a:t>HONEYWELL ECATS</a:t>
            </a:r>
            <a:br>
              <a:rPr lang="en-US" dirty="0">
                <a:solidFill>
                  <a:schemeClr val="accent1"/>
                </a:solidFill>
              </a:rPr>
            </a:br>
            <a:r>
              <a:rPr lang="en-GB" dirty="0">
                <a:solidFill>
                  <a:schemeClr val="tx1">
                    <a:lumMod val="95000"/>
                    <a:lumOff val="5000"/>
                  </a:schemeClr>
                </a:solidFill>
              </a:rPr>
              <a:t>SUPPLIERS ACCOUNT</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004FFB67-6FA2-3B45-082E-B8197B70771B}"/>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PROCESS FOR SUPPLIERS TO REQUEST AN ACCOUNT AND ID TO USE ECATS</a:t>
            </a:r>
          </a:p>
        </p:txBody>
      </p:sp>
      <p:sp>
        <p:nvSpPr>
          <p:cNvPr id="10" name="Rectangle: Rounded Corners 9">
            <a:extLst>
              <a:ext uri="{FF2B5EF4-FFF2-40B4-BE49-F238E27FC236}">
                <a16:creationId xmlns:a16="http://schemas.microsoft.com/office/drawing/2014/main" id="{3ED784A7-1D9A-49F9-F9C9-9B2DE27CDBD8}"/>
              </a:ext>
            </a:extLst>
          </p:cNvPr>
          <p:cNvSpPr/>
          <p:nvPr/>
        </p:nvSpPr>
        <p:spPr>
          <a:xfrm>
            <a:off x="684946" y="1564504"/>
            <a:ext cx="4398331"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Login Process- Supplier / Customer Users</a:t>
            </a:r>
          </a:p>
        </p:txBody>
      </p:sp>
      <p:grpSp>
        <p:nvGrpSpPr>
          <p:cNvPr id="15" name="Group 14">
            <a:extLst>
              <a:ext uri="{FF2B5EF4-FFF2-40B4-BE49-F238E27FC236}">
                <a16:creationId xmlns:a16="http://schemas.microsoft.com/office/drawing/2014/main" id="{1690862F-F990-6332-0AA6-DDD35598A654}"/>
              </a:ext>
            </a:extLst>
          </p:cNvPr>
          <p:cNvGrpSpPr/>
          <p:nvPr/>
        </p:nvGrpSpPr>
        <p:grpSpPr>
          <a:xfrm>
            <a:off x="551311" y="2121298"/>
            <a:ext cx="4949889" cy="3283527"/>
            <a:chOff x="3322320" y="1866900"/>
            <a:chExt cx="5444878" cy="3611880"/>
          </a:xfrm>
        </p:grpSpPr>
        <p:pic>
          <p:nvPicPr>
            <p:cNvPr id="13" name="Picture 12" descr="A diagram of a company's login process&#10;&#10;AI-generated content may be incorrect.">
              <a:extLst>
                <a:ext uri="{FF2B5EF4-FFF2-40B4-BE49-F238E27FC236}">
                  <a16:creationId xmlns:a16="http://schemas.microsoft.com/office/drawing/2014/main" id="{1CDD6476-66AA-8A0B-DCAA-B43A58C868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4802" y="1866900"/>
              <a:ext cx="5342396" cy="3566810"/>
            </a:xfrm>
            <a:prstGeom prst="rect">
              <a:avLst/>
            </a:prstGeom>
          </p:spPr>
        </p:pic>
        <p:sp>
          <p:nvSpPr>
            <p:cNvPr id="14" name="Rectangle 13">
              <a:extLst>
                <a:ext uri="{FF2B5EF4-FFF2-40B4-BE49-F238E27FC236}">
                  <a16:creationId xmlns:a16="http://schemas.microsoft.com/office/drawing/2014/main" id="{57EDEAD0-2E93-0361-2E26-284B4CCB0DE0}"/>
                </a:ext>
              </a:extLst>
            </p:cNvPr>
            <p:cNvSpPr/>
            <p:nvPr/>
          </p:nvSpPr>
          <p:spPr>
            <a:xfrm>
              <a:off x="3322320" y="5234940"/>
              <a:ext cx="373380" cy="243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573285-F223-BCEC-D296-D7B95F748768}"/>
              </a:ext>
            </a:extLst>
          </p:cNvPr>
          <p:cNvGrpSpPr/>
          <p:nvPr/>
        </p:nvGrpSpPr>
        <p:grpSpPr>
          <a:xfrm>
            <a:off x="5771536" y="3951226"/>
            <a:ext cx="3506735" cy="759182"/>
            <a:chOff x="5771536" y="3951226"/>
            <a:chExt cx="3506735" cy="759182"/>
          </a:xfrm>
        </p:grpSpPr>
        <p:sp>
          <p:nvSpPr>
            <p:cNvPr id="16" name="Rectangle 15">
              <a:extLst>
                <a:ext uri="{FF2B5EF4-FFF2-40B4-BE49-F238E27FC236}">
                  <a16:creationId xmlns:a16="http://schemas.microsoft.com/office/drawing/2014/main" id="{4C2F3C3B-69FD-E3CC-6290-DFBA30E6FAEA}"/>
                </a:ext>
              </a:extLst>
            </p:cNvPr>
            <p:cNvSpPr/>
            <p:nvPr/>
          </p:nvSpPr>
          <p:spPr>
            <a:xfrm>
              <a:off x="5771536" y="3951226"/>
              <a:ext cx="3506735" cy="7591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C8B50546-075F-0ABA-A4EE-853CC0798F31}"/>
                </a:ext>
              </a:extLst>
            </p:cNvPr>
            <p:cNvSpPr/>
            <p:nvPr/>
          </p:nvSpPr>
          <p:spPr>
            <a:xfrm>
              <a:off x="5896346" y="4079622"/>
              <a:ext cx="3381925" cy="5023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Follow the flow chart step(s) 1 and 2</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As illustrated in next 2 slides</a:t>
              </a:r>
              <a:endParaRPr kumimoji="0" lang="en-GB" sz="14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sp>
        <p:nvSpPr>
          <p:cNvPr id="18" name="Rectangle 17">
            <a:extLst>
              <a:ext uri="{FF2B5EF4-FFF2-40B4-BE49-F238E27FC236}">
                <a16:creationId xmlns:a16="http://schemas.microsoft.com/office/drawing/2014/main" id="{88BEC6F8-AB4C-359F-9863-300208042D4E}"/>
              </a:ext>
            </a:extLst>
          </p:cNvPr>
          <p:cNvSpPr/>
          <p:nvPr/>
        </p:nvSpPr>
        <p:spPr>
          <a:xfrm>
            <a:off x="4134258" y="2971495"/>
            <a:ext cx="1314041" cy="342413"/>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9E6E3959-55D9-627E-EF39-14F3999060DC}"/>
              </a:ext>
            </a:extLst>
          </p:cNvPr>
          <p:cNvCxnSpPr>
            <a:cxnSpLocks/>
          </p:cNvCxnSpPr>
          <p:nvPr/>
        </p:nvCxnSpPr>
        <p:spPr>
          <a:xfrm>
            <a:off x="5501200" y="3142702"/>
            <a:ext cx="2013653" cy="0"/>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B51E13-9329-9C38-3D68-D8029DC4FBC9}"/>
              </a:ext>
            </a:extLst>
          </p:cNvPr>
          <p:cNvCxnSpPr>
            <a:cxnSpLocks/>
            <a:endCxn id="16" idx="0"/>
          </p:cNvCxnSpPr>
          <p:nvPr/>
        </p:nvCxnSpPr>
        <p:spPr>
          <a:xfrm>
            <a:off x="7524904" y="3142702"/>
            <a:ext cx="0" cy="80852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1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0B3B-F36A-2476-6B70-6D4CD151B5C9}"/>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44DCBAE-BF26-7B2A-6237-E0672B799977}"/>
              </a:ext>
            </a:extLst>
          </p:cNvPr>
          <p:cNvGrpSpPr/>
          <p:nvPr/>
        </p:nvGrpSpPr>
        <p:grpSpPr>
          <a:xfrm>
            <a:off x="7038268" y="2630377"/>
            <a:ext cx="4435686" cy="2942010"/>
            <a:chOff x="6816484" y="1749545"/>
            <a:chExt cx="4879255" cy="3236211"/>
          </a:xfrm>
        </p:grpSpPr>
        <p:pic>
          <p:nvPicPr>
            <p:cNvPr id="9" name="Picture 8">
              <a:extLst>
                <a:ext uri="{FF2B5EF4-FFF2-40B4-BE49-F238E27FC236}">
                  <a16:creationId xmlns:a16="http://schemas.microsoft.com/office/drawing/2014/main" id="{F91921E2-ACD8-1043-6D3B-9EBEC208E253}"/>
                </a:ext>
              </a:extLst>
            </p:cNvPr>
            <p:cNvPicPr>
              <a:picLocks noChangeAspect="1"/>
            </p:cNvPicPr>
            <p:nvPr/>
          </p:nvPicPr>
          <p:blipFill>
            <a:blip r:embed="rId3"/>
            <a:stretch>
              <a:fillRect/>
            </a:stretch>
          </p:blipFill>
          <p:spPr>
            <a:xfrm>
              <a:off x="6940012" y="1749545"/>
              <a:ext cx="4737100" cy="266700"/>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B51CED9C-0295-271C-1D59-21178CC779B0}"/>
                </a:ext>
              </a:extLst>
            </p:cNvPr>
            <p:cNvPicPr>
              <a:picLocks noChangeAspect="1"/>
            </p:cNvPicPr>
            <p:nvPr/>
          </p:nvPicPr>
          <p:blipFill>
            <a:blip r:embed="rId4"/>
            <a:stretch>
              <a:fillRect/>
            </a:stretch>
          </p:blipFill>
          <p:spPr>
            <a:xfrm>
              <a:off x="6816484" y="2281205"/>
              <a:ext cx="4879255" cy="1165023"/>
            </a:xfrm>
            <a:prstGeom prst="rect">
              <a:avLst/>
            </a:prstGeom>
          </p:spPr>
        </p:pic>
        <p:pic>
          <p:nvPicPr>
            <p:cNvPr id="15" name="Picture 14">
              <a:extLst>
                <a:ext uri="{FF2B5EF4-FFF2-40B4-BE49-F238E27FC236}">
                  <a16:creationId xmlns:a16="http://schemas.microsoft.com/office/drawing/2014/main" id="{DE4608E6-1D94-9F69-67D2-34AF4C58B204}"/>
                </a:ext>
              </a:extLst>
            </p:cNvPr>
            <p:cNvPicPr>
              <a:picLocks noChangeAspect="1"/>
            </p:cNvPicPr>
            <p:nvPr/>
          </p:nvPicPr>
          <p:blipFill>
            <a:blip r:embed="rId5"/>
            <a:stretch>
              <a:fillRect/>
            </a:stretch>
          </p:blipFill>
          <p:spPr>
            <a:xfrm>
              <a:off x="6940011" y="4056212"/>
              <a:ext cx="4755727" cy="548332"/>
            </a:xfrm>
            <a:prstGeom prst="rect">
              <a:avLst/>
            </a:prstGeom>
          </p:spPr>
        </p:pic>
        <p:pic>
          <p:nvPicPr>
            <p:cNvPr id="17" name="Picture 16">
              <a:extLst>
                <a:ext uri="{FF2B5EF4-FFF2-40B4-BE49-F238E27FC236}">
                  <a16:creationId xmlns:a16="http://schemas.microsoft.com/office/drawing/2014/main" id="{7FE5083C-C5E3-C0CE-CEFF-F6CBA2C5B00C}"/>
                </a:ext>
              </a:extLst>
            </p:cNvPr>
            <p:cNvPicPr>
              <a:picLocks noChangeAspect="1"/>
            </p:cNvPicPr>
            <p:nvPr/>
          </p:nvPicPr>
          <p:blipFill>
            <a:blip r:embed="rId6"/>
            <a:stretch>
              <a:fillRect/>
            </a:stretch>
          </p:blipFill>
          <p:spPr>
            <a:xfrm>
              <a:off x="6940011" y="4757156"/>
              <a:ext cx="3822700" cy="228600"/>
            </a:xfrm>
            <a:prstGeom prst="rect">
              <a:avLst/>
            </a:prstGeom>
          </p:spPr>
        </p:pic>
      </p:grpSp>
      <p:sp>
        <p:nvSpPr>
          <p:cNvPr id="2" name="Title 1">
            <a:extLst>
              <a:ext uri="{FF2B5EF4-FFF2-40B4-BE49-F238E27FC236}">
                <a16:creationId xmlns:a16="http://schemas.microsoft.com/office/drawing/2014/main" id="{E9FACE04-FDD4-1EE9-20A2-9E8D4B4AD359}"/>
              </a:ext>
            </a:extLst>
          </p:cNvPr>
          <p:cNvSpPr>
            <a:spLocks noGrp="1"/>
          </p:cNvSpPr>
          <p:nvPr>
            <p:ph type="title"/>
          </p:nvPr>
        </p:nvSpPr>
        <p:spPr>
          <a:xfrm>
            <a:off x="684946" y="590941"/>
            <a:ext cx="10992166" cy="759182"/>
          </a:xfrm>
        </p:spPr>
        <p:txBody>
          <a:bodyPr/>
          <a:lstStyle/>
          <a:p>
            <a:r>
              <a:rPr lang="en-US" dirty="0">
                <a:solidFill>
                  <a:schemeClr val="accent1"/>
                </a:solidFill>
              </a:rPr>
              <a:t>EMERGENCY</a:t>
            </a:r>
            <a:br>
              <a:rPr lang="en-US" dirty="0">
                <a:solidFill>
                  <a:schemeClr val="accent1"/>
                </a:solidFill>
              </a:rPr>
            </a:br>
            <a:r>
              <a:rPr lang="en-US" dirty="0"/>
              <a:t>CONTAINMENT ACTIONS</a:t>
            </a:r>
          </a:p>
        </p:txBody>
      </p:sp>
      <p:cxnSp>
        <p:nvCxnSpPr>
          <p:cNvPr id="3" name="Straight Connector 2">
            <a:extLst>
              <a:ext uri="{FF2B5EF4-FFF2-40B4-BE49-F238E27FC236}">
                <a16:creationId xmlns:a16="http://schemas.microsoft.com/office/drawing/2014/main" id="{FA682B17-CCEF-4E6B-CF25-3DD6D3243768}"/>
              </a:ext>
            </a:extLst>
          </p:cNvPr>
          <p:cNvCxnSpPr>
            <a:cxnSpLocks/>
          </p:cNvCxnSpPr>
          <p:nvPr/>
        </p:nvCxnSpPr>
        <p:spPr>
          <a:xfrm>
            <a:off x="833131" y="2017500"/>
            <a:ext cx="0" cy="24285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B94D8F6-E027-2821-9958-40F89D23D63C}"/>
              </a:ext>
            </a:extLst>
          </p:cNvPr>
          <p:cNvSpPr/>
          <p:nvPr/>
        </p:nvSpPr>
        <p:spPr>
          <a:xfrm>
            <a:off x="1056990" y="2017500"/>
            <a:ext cx="6067710" cy="242859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action line item will expand and allow data entry.</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Type the description of the action.</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Use the “Look Up” Link under the Assign to field to search for and select the user to whom the action will be assigned.</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Select a Due Date and save the CAR.</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Once the action has been completed, select a Completion date for each action and then check the “Containment In Place and effective” check box. This should auto populate the Validated By and Site Containment Date fields.</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Next click the Submit button at the bottom of the screen.</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This will move the CAR forward to the Waiting Owner Response Status.</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84090720-E03A-8842-9282-F787472AC43F}"/>
              </a:ext>
            </a:extLst>
          </p:cNvPr>
          <p:cNvCxnSpPr>
            <a:cxnSpLocks/>
          </p:cNvCxnSpPr>
          <p:nvPr/>
        </p:nvCxnSpPr>
        <p:spPr>
          <a:xfrm>
            <a:off x="833131" y="5031637"/>
            <a:ext cx="0" cy="8762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38EC550-B478-B42C-412E-BA09337D5CEE}"/>
              </a:ext>
            </a:extLst>
          </p:cNvPr>
          <p:cNvSpPr/>
          <p:nvPr/>
        </p:nvSpPr>
        <p:spPr>
          <a:xfrm>
            <a:off x="1056991" y="5080833"/>
            <a:ext cx="4694880" cy="82705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An error message pop-up may occur when submitting</a:t>
            </a:r>
          </a:p>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Containment for completion which indicates missing</a:t>
            </a:r>
          </a:p>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information somewhere on the containment page.</a:t>
            </a:r>
            <a:endParaRPr kumimoji="0" lang="en-GB" sz="12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949A8A29-EAE5-E91C-2D9B-9E650DC59287}"/>
              </a:ext>
            </a:extLst>
          </p:cNvPr>
          <p:cNvCxnSpPr>
            <a:cxnSpLocks/>
          </p:cNvCxnSpPr>
          <p:nvPr/>
        </p:nvCxnSpPr>
        <p:spPr>
          <a:xfrm flipH="1">
            <a:off x="5522580" y="4005790"/>
            <a:ext cx="13125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054153-740E-3D6E-3135-04770B200B83}"/>
              </a:ext>
            </a:extLst>
          </p:cNvPr>
          <p:cNvCxnSpPr>
            <a:cxnSpLocks/>
          </p:cNvCxnSpPr>
          <p:nvPr/>
        </p:nvCxnSpPr>
        <p:spPr>
          <a:xfrm flipV="1">
            <a:off x="6834004" y="4005790"/>
            <a:ext cx="0" cy="108720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BDDDB75-E88A-D435-CE63-3B6EE59BA1F1}"/>
              </a:ext>
            </a:extLst>
          </p:cNvPr>
          <p:cNvCxnSpPr>
            <a:cxnSpLocks/>
          </p:cNvCxnSpPr>
          <p:nvPr/>
        </p:nvCxnSpPr>
        <p:spPr>
          <a:xfrm flipH="1">
            <a:off x="6834004" y="5092997"/>
            <a:ext cx="2422107" cy="0"/>
          </a:xfrm>
          <a:prstGeom prst="line">
            <a:avLst/>
          </a:prstGeom>
          <a:ln w="190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EF1BD8F-2225-613C-FCC0-8006BFC0A53D}"/>
              </a:ext>
            </a:extLst>
          </p:cNvPr>
          <p:cNvSpPr/>
          <p:nvPr/>
        </p:nvSpPr>
        <p:spPr>
          <a:xfrm>
            <a:off x="9312259" y="4907699"/>
            <a:ext cx="610410" cy="205387"/>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73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AC2F-3106-47EE-76DA-84499FB62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0D569-3433-A5CC-6A30-D5B391ACE542}"/>
              </a:ext>
            </a:extLst>
          </p:cNvPr>
          <p:cNvSpPr>
            <a:spLocks noGrp="1"/>
          </p:cNvSpPr>
          <p:nvPr>
            <p:ph type="title"/>
          </p:nvPr>
        </p:nvSpPr>
        <p:spPr>
          <a:xfrm>
            <a:off x="684946" y="590941"/>
            <a:ext cx="10992166" cy="759182"/>
          </a:xfrm>
        </p:spPr>
        <p:txBody>
          <a:bodyPr/>
          <a:lstStyle/>
          <a:p>
            <a:r>
              <a:rPr lang="en-US" dirty="0">
                <a:solidFill>
                  <a:schemeClr val="accent1"/>
                </a:solidFill>
              </a:rPr>
              <a:t>D3 -</a:t>
            </a:r>
            <a:br>
              <a:rPr lang="en-US" dirty="0">
                <a:solidFill>
                  <a:schemeClr val="accent1"/>
                </a:solidFill>
              </a:rPr>
            </a:br>
            <a:r>
              <a:rPr lang="en-US" dirty="0"/>
              <a:t>DEVELOP CONTAINMENT ACTIONS</a:t>
            </a:r>
          </a:p>
        </p:txBody>
      </p:sp>
      <p:sp>
        <p:nvSpPr>
          <p:cNvPr id="3" name="Text Placeholder 4">
            <a:extLst>
              <a:ext uri="{FF2B5EF4-FFF2-40B4-BE49-F238E27FC236}">
                <a16:creationId xmlns:a16="http://schemas.microsoft.com/office/drawing/2014/main" id="{3794606A-5E73-83FB-5930-DC71D89165D8}"/>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D3 ALLOWS PRODUCTION TO RESUME ON EXISTING OR NEW BUILDS</a:t>
            </a:r>
          </a:p>
        </p:txBody>
      </p:sp>
      <p:grpSp>
        <p:nvGrpSpPr>
          <p:cNvPr id="16" name="Group 15">
            <a:extLst>
              <a:ext uri="{FF2B5EF4-FFF2-40B4-BE49-F238E27FC236}">
                <a16:creationId xmlns:a16="http://schemas.microsoft.com/office/drawing/2014/main" id="{D0DAAF81-CE2B-9C64-D7F2-00EFA0F4BB68}"/>
              </a:ext>
            </a:extLst>
          </p:cNvPr>
          <p:cNvGrpSpPr/>
          <p:nvPr/>
        </p:nvGrpSpPr>
        <p:grpSpPr>
          <a:xfrm>
            <a:off x="833131" y="2049423"/>
            <a:ext cx="6570969" cy="1065975"/>
            <a:chOff x="833131" y="2129509"/>
            <a:chExt cx="6570969" cy="1065975"/>
          </a:xfrm>
        </p:grpSpPr>
        <p:cxnSp>
          <p:nvCxnSpPr>
            <p:cNvPr id="4" name="Straight Connector 3">
              <a:extLst>
                <a:ext uri="{FF2B5EF4-FFF2-40B4-BE49-F238E27FC236}">
                  <a16:creationId xmlns:a16="http://schemas.microsoft.com/office/drawing/2014/main" id="{932B7913-691C-0F2C-E06F-A19B64E74377}"/>
                </a:ext>
              </a:extLst>
            </p:cNvPr>
            <p:cNvCxnSpPr>
              <a:cxnSpLocks/>
            </p:cNvCxnSpPr>
            <p:nvPr/>
          </p:nvCxnSpPr>
          <p:spPr>
            <a:xfrm>
              <a:off x="833131" y="2129509"/>
              <a:ext cx="0" cy="106597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C3348A4-FCB9-EC96-8C61-FB1836A21E36}"/>
                </a:ext>
              </a:extLst>
            </p:cNvPr>
            <p:cNvSpPr/>
            <p:nvPr/>
          </p:nvSpPr>
          <p:spPr>
            <a:xfrm>
              <a:off x="1056991" y="2218355"/>
              <a:ext cx="634710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Immediate containment (D0) refers to parts already produced</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F5156D2F-ABCF-075F-6FB7-225C6435E18C}"/>
                </a:ext>
              </a:extLst>
            </p:cNvPr>
            <p:cNvSpPr/>
            <p:nvPr/>
          </p:nvSpPr>
          <p:spPr>
            <a:xfrm>
              <a:off x="1056991" y="2560768"/>
              <a:ext cx="1302751" cy="5430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In house</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Stock</a:t>
              </a:r>
            </a:p>
          </p:txBody>
        </p:sp>
        <p:sp>
          <p:nvSpPr>
            <p:cNvPr id="7" name="Rectangle: Rounded Corners 6">
              <a:extLst>
                <a:ext uri="{FF2B5EF4-FFF2-40B4-BE49-F238E27FC236}">
                  <a16:creationId xmlns:a16="http://schemas.microsoft.com/office/drawing/2014/main" id="{988D7D3C-7DA4-1295-B9F4-413A324A9B06}"/>
                </a:ext>
              </a:extLst>
            </p:cNvPr>
            <p:cNvSpPr/>
            <p:nvPr/>
          </p:nvSpPr>
          <p:spPr>
            <a:xfrm>
              <a:off x="2359742" y="2560768"/>
              <a:ext cx="1302751" cy="54301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WIP</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Shipment</a:t>
              </a:r>
            </a:p>
          </p:txBody>
        </p:sp>
      </p:grpSp>
      <p:grpSp>
        <p:nvGrpSpPr>
          <p:cNvPr id="14" name="Group 13">
            <a:extLst>
              <a:ext uri="{FF2B5EF4-FFF2-40B4-BE49-F238E27FC236}">
                <a16:creationId xmlns:a16="http://schemas.microsoft.com/office/drawing/2014/main" id="{A2DD978A-34CE-F4A2-51C9-1C4542CD5F67}"/>
              </a:ext>
            </a:extLst>
          </p:cNvPr>
          <p:cNvGrpSpPr/>
          <p:nvPr/>
        </p:nvGrpSpPr>
        <p:grpSpPr>
          <a:xfrm>
            <a:off x="833131" y="3388072"/>
            <a:ext cx="8196569" cy="1697834"/>
            <a:chOff x="833131" y="3578273"/>
            <a:chExt cx="8196569" cy="1697834"/>
          </a:xfrm>
        </p:grpSpPr>
        <p:cxnSp>
          <p:nvCxnSpPr>
            <p:cNvPr id="9" name="Straight Connector 8">
              <a:extLst>
                <a:ext uri="{FF2B5EF4-FFF2-40B4-BE49-F238E27FC236}">
                  <a16:creationId xmlns:a16="http://schemas.microsoft.com/office/drawing/2014/main" id="{0B7C1C40-FF03-81B2-4EE0-385FA396CD72}"/>
                </a:ext>
              </a:extLst>
            </p:cNvPr>
            <p:cNvCxnSpPr>
              <a:cxnSpLocks/>
            </p:cNvCxnSpPr>
            <p:nvPr/>
          </p:nvCxnSpPr>
          <p:spPr>
            <a:xfrm>
              <a:off x="833131" y="3578273"/>
              <a:ext cx="0" cy="16978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C1A72F2-7D3B-8AAD-BB70-C5F531182D13}"/>
                </a:ext>
              </a:extLst>
            </p:cNvPr>
            <p:cNvSpPr/>
            <p:nvPr/>
          </p:nvSpPr>
          <p:spPr>
            <a:xfrm>
              <a:off x="1056991" y="3667119"/>
              <a:ext cx="6347109" cy="59312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D3 Containment actions allow us to continue delivery until corrective actions are implemented</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6232CCAC-8DB9-F217-3FB3-6F972D5B17F2}"/>
                </a:ext>
              </a:extLst>
            </p:cNvPr>
            <p:cNvSpPr/>
            <p:nvPr/>
          </p:nvSpPr>
          <p:spPr>
            <a:xfrm>
              <a:off x="1237966" y="4210133"/>
              <a:ext cx="7791734" cy="106597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We must implement actions to immediately stop the symptoms from affecting the customer until the problem can be resolved permanently</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Examples include special Inspections, Zero Escape Benches, SAP MIC’s…</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Keep proper records and make notifications as required by the customer</a:t>
              </a:r>
            </a:p>
          </p:txBody>
        </p:sp>
      </p:grpSp>
    </p:spTree>
    <p:extLst>
      <p:ext uri="{BB962C8B-B14F-4D97-AF65-F5344CB8AC3E}">
        <p14:creationId xmlns:p14="http://schemas.microsoft.com/office/powerpoint/2010/main" val="39894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E8BC-0B27-2D45-F43A-E7DE6B058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82C5C-2F45-A265-C14C-2DA87D8B7F72}"/>
              </a:ext>
            </a:extLst>
          </p:cNvPr>
          <p:cNvSpPr>
            <a:spLocks noGrp="1"/>
          </p:cNvSpPr>
          <p:nvPr>
            <p:ph type="title"/>
          </p:nvPr>
        </p:nvSpPr>
        <p:spPr>
          <a:xfrm>
            <a:off x="684946" y="590941"/>
            <a:ext cx="10992166" cy="759182"/>
          </a:xfrm>
        </p:spPr>
        <p:txBody>
          <a:bodyPr/>
          <a:lstStyle/>
          <a:p>
            <a:r>
              <a:rPr lang="en-US" dirty="0">
                <a:solidFill>
                  <a:schemeClr val="accent1"/>
                </a:solidFill>
              </a:rPr>
              <a:t>CONTAINMENT -</a:t>
            </a:r>
            <a:br>
              <a:rPr lang="en-US" dirty="0">
                <a:solidFill>
                  <a:schemeClr val="accent1"/>
                </a:solidFill>
              </a:rPr>
            </a:br>
            <a:r>
              <a:rPr lang="en-US" dirty="0"/>
              <a:t>RESPONSE PHASE</a:t>
            </a:r>
          </a:p>
        </p:txBody>
      </p:sp>
      <p:grpSp>
        <p:nvGrpSpPr>
          <p:cNvPr id="16" name="Group 15">
            <a:extLst>
              <a:ext uri="{FF2B5EF4-FFF2-40B4-BE49-F238E27FC236}">
                <a16:creationId xmlns:a16="http://schemas.microsoft.com/office/drawing/2014/main" id="{9AA89FBE-A0A5-0978-0649-57C47E0A2D27}"/>
              </a:ext>
            </a:extLst>
          </p:cNvPr>
          <p:cNvGrpSpPr/>
          <p:nvPr/>
        </p:nvGrpSpPr>
        <p:grpSpPr>
          <a:xfrm>
            <a:off x="833131" y="2465796"/>
            <a:ext cx="5262866" cy="2588042"/>
            <a:chOff x="833131" y="2103846"/>
            <a:chExt cx="5262866" cy="2588042"/>
          </a:xfrm>
        </p:grpSpPr>
        <p:cxnSp>
          <p:nvCxnSpPr>
            <p:cNvPr id="4" name="Straight Connector 3">
              <a:extLst>
                <a:ext uri="{FF2B5EF4-FFF2-40B4-BE49-F238E27FC236}">
                  <a16:creationId xmlns:a16="http://schemas.microsoft.com/office/drawing/2014/main" id="{135A7CE2-CB6F-24CB-C378-1C2E7062F20C}"/>
                </a:ext>
              </a:extLst>
            </p:cNvPr>
            <p:cNvCxnSpPr>
              <a:cxnSpLocks/>
            </p:cNvCxnSpPr>
            <p:nvPr/>
          </p:nvCxnSpPr>
          <p:spPr>
            <a:xfrm>
              <a:off x="833131" y="2103846"/>
              <a:ext cx="0" cy="4706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47B7F0F-0F1A-4737-0BA4-B765B8A086EA}"/>
                </a:ext>
              </a:extLst>
            </p:cNvPr>
            <p:cNvSpPr/>
            <p:nvPr/>
          </p:nvSpPr>
          <p:spPr>
            <a:xfrm>
              <a:off x="1056990" y="2103847"/>
              <a:ext cx="5039007" cy="5373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D3 portion of containment is required to be completed as part of the Owner Response phase of answering the CAR.</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9F91434C-0AC8-4350-2EB9-111C6202E49E}"/>
                </a:ext>
              </a:extLst>
            </p:cNvPr>
            <p:cNvCxnSpPr>
              <a:cxnSpLocks/>
            </p:cNvCxnSpPr>
            <p:nvPr/>
          </p:nvCxnSpPr>
          <p:spPr>
            <a:xfrm>
              <a:off x="833131" y="2925709"/>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A4E7B4D-1DBE-4215-E532-49E6DD6BDED6}"/>
                </a:ext>
              </a:extLst>
            </p:cNvPr>
            <p:cNvSpPr/>
            <p:nvPr/>
          </p:nvSpPr>
          <p:spPr>
            <a:xfrm>
              <a:off x="1056990" y="2925709"/>
              <a:ext cx="5039007"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You will need to answer each question with a Yes, No, or N/A as applicable and provide some text explanation in the text fields to the right of each question.</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B7735936-131B-6908-052D-5A1705434457}"/>
                </a:ext>
              </a:extLst>
            </p:cNvPr>
            <p:cNvCxnSpPr>
              <a:cxnSpLocks/>
            </p:cNvCxnSpPr>
            <p:nvPr/>
          </p:nvCxnSpPr>
          <p:spPr>
            <a:xfrm>
              <a:off x="833131" y="3932291"/>
              <a:ext cx="0" cy="759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33E0A277-DD82-89AF-7E61-2BF53D94950B}"/>
                </a:ext>
              </a:extLst>
            </p:cNvPr>
            <p:cNvSpPr/>
            <p:nvPr/>
          </p:nvSpPr>
          <p:spPr>
            <a:xfrm>
              <a:off x="1056990" y="3932291"/>
              <a:ext cx="5039007" cy="7595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Containment Action Comments are not required but give you a space to record any additional comments you may have related to the D3 Containment activities.</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pic>
        <p:nvPicPr>
          <p:cNvPr id="20" name="Picture 19" descr="A screenshot of a computer&#10;&#10;AI-generated content may be incorrect.">
            <a:extLst>
              <a:ext uri="{FF2B5EF4-FFF2-40B4-BE49-F238E27FC236}">
                <a16:creationId xmlns:a16="http://schemas.microsoft.com/office/drawing/2014/main" id="{0013077F-B962-624B-52E5-4A0A9CE37F2A}"/>
              </a:ext>
            </a:extLst>
          </p:cNvPr>
          <p:cNvPicPr>
            <a:picLocks noChangeAspect="1"/>
          </p:cNvPicPr>
          <p:nvPr/>
        </p:nvPicPr>
        <p:blipFill>
          <a:blip r:embed="rId3"/>
          <a:stretch>
            <a:fillRect/>
          </a:stretch>
        </p:blipFill>
        <p:spPr>
          <a:xfrm>
            <a:off x="6473200" y="1820184"/>
            <a:ext cx="4544711" cy="3694545"/>
          </a:xfrm>
          <a:prstGeom prst="rect">
            <a:avLst/>
          </a:prstGeom>
        </p:spPr>
      </p:pic>
    </p:spTree>
    <p:extLst>
      <p:ext uri="{BB962C8B-B14F-4D97-AF65-F5344CB8AC3E}">
        <p14:creationId xmlns:p14="http://schemas.microsoft.com/office/powerpoint/2010/main" val="376273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964D-F2E5-9E97-9BC3-012B2FDDD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559FB-91DF-10C0-825B-A950068D1EB0}"/>
              </a:ext>
            </a:extLst>
          </p:cNvPr>
          <p:cNvSpPr>
            <a:spLocks noGrp="1"/>
          </p:cNvSpPr>
          <p:nvPr>
            <p:ph type="title"/>
          </p:nvPr>
        </p:nvSpPr>
        <p:spPr>
          <a:xfrm>
            <a:off x="684946" y="590941"/>
            <a:ext cx="10992166" cy="759182"/>
          </a:xfrm>
        </p:spPr>
        <p:txBody>
          <a:bodyPr/>
          <a:lstStyle/>
          <a:p>
            <a:r>
              <a:rPr lang="en-US" dirty="0">
                <a:solidFill>
                  <a:schemeClr val="accent1"/>
                </a:solidFill>
              </a:rPr>
              <a:t>CONTAINMENT -</a:t>
            </a:r>
            <a:br>
              <a:rPr lang="en-US" dirty="0">
                <a:solidFill>
                  <a:schemeClr val="accent1"/>
                </a:solidFill>
              </a:rPr>
            </a:br>
            <a:r>
              <a:rPr lang="en-US" dirty="0"/>
              <a:t>RESPONSE PHASE</a:t>
            </a:r>
          </a:p>
        </p:txBody>
      </p:sp>
      <p:pic>
        <p:nvPicPr>
          <p:cNvPr id="20" name="Picture 19" descr="A screenshot of a computer&#10;&#10;AI-generated content may be incorrect.">
            <a:extLst>
              <a:ext uri="{FF2B5EF4-FFF2-40B4-BE49-F238E27FC236}">
                <a16:creationId xmlns:a16="http://schemas.microsoft.com/office/drawing/2014/main" id="{7FF95A6E-2516-CBB6-3439-548BFF9FC7F4}"/>
              </a:ext>
            </a:extLst>
          </p:cNvPr>
          <p:cNvPicPr>
            <a:picLocks noChangeAspect="1"/>
          </p:cNvPicPr>
          <p:nvPr/>
        </p:nvPicPr>
        <p:blipFill>
          <a:blip r:embed="rId3"/>
          <a:stretch>
            <a:fillRect/>
          </a:stretch>
        </p:blipFill>
        <p:spPr>
          <a:xfrm>
            <a:off x="7140928" y="1982109"/>
            <a:ext cx="4544711" cy="3694545"/>
          </a:xfrm>
          <a:prstGeom prst="rect">
            <a:avLst/>
          </a:prstGeom>
        </p:spPr>
      </p:pic>
      <p:grpSp>
        <p:nvGrpSpPr>
          <p:cNvPr id="45" name="Group 44">
            <a:extLst>
              <a:ext uri="{FF2B5EF4-FFF2-40B4-BE49-F238E27FC236}">
                <a16:creationId xmlns:a16="http://schemas.microsoft.com/office/drawing/2014/main" id="{E316C1BB-0B82-DF37-2967-C54BF478EB77}"/>
              </a:ext>
            </a:extLst>
          </p:cNvPr>
          <p:cNvGrpSpPr/>
          <p:nvPr/>
        </p:nvGrpSpPr>
        <p:grpSpPr>
          <a:xfrm>
            <a:off x="833131" y="1341945"/>
            <a:ext cx="5262866" cy="614482"/>
            <a:chOff x="833131" y="1341945"/>
            <a:chExt cx="5262866" cy="614482"/>
          </a:xfrm>
        </p:grpSpPr>
        <p:cxnSp>
          <p:nvCxnSpPr>
            <p:cNvPr id="3" name="Straight Connector 2">
              <a:extLst>
                <a:ext uri="{FF2B5EF4-FFF2-40B4-BE49-F238E27FC236}">
                  <a16:creationId xmlns:a16="http://schemas.microsoft.com/office/drawing/2014/main" id="{C430574F-1031-DDC6-902D-E3F728099409}"/>
                </a:ext>
              </a:extLst>
            </p:cNvPr>
            <p:cNvCxnSpPr>
              <a:cxnSpLocks/>
            </p:cNvCxnSpPr>
            <p:nvPr/>
          </p:nvCxnSpPr>
          <p:spPr>
            <a:xfrm>
              <a:off x="833131" y="1341945"/>
              <a:ext cx="0" cy="6144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5FDE1E8-7D39-62C8-ECBF-7BEF76D58031}"/>
                </a:ext>
              </a:extLst>
            </p:cNvPr>
            <p:cNvSpPr/>
            <p:nvPr/>
          </p:nvSpPr>
          <p:spPr>
            <a:xfrm>
              <a:off x="1056990" y="1341946"/>
              <a:ext cx="5039007" cy="52599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Was process returned to standard (validate process is producing conforming material)? </a:t>
              </a:r>
              <a:r>
                <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Have you validated that the actions you have taken to allow you to ship conforming material are working? Answer Yes or No and add explanation in field.</a:t>
              </a:r>
            </a:p>
          </p:txBody>
        </p:sp>
      </p:grpSp>
      <p:grpSp>
        <p:nvGrpSpPr>
          <p:cNvPr id="44" name="Group 43">
            <a:extLst>
              <a:ext uri="{FF2B5EF4-FFF2-40B4-BE49-F238E27FC236}">
                <a16:creationId xmlns:a16="http://schemas.microsoft.com/office/drawing/2014/main" id="{423DAB02-81EF-18FD-8E70-4B65342F8FF0}"/>
              </a:ext>
            </a:extLst>
          </p:cNvPr>
          <p:cNvGrpSpPr/>
          <p:nvPr/>
        </p:nvGrpSpPr>
        <p:grpSpPr>
          <a:xfrm>
            <a:off x="833131" y="2093295"/>
            <a:ext cx="5439849" cy="651483"/>
            <a:chOff x="833131" y="1997005"/>
            <a:chExt cx="5439849" cy="651483"/>
          </a:xfrm>
        </p:grpSpPr>
        <p:cxnSp>
          <p:nvCxnSpPr>
            <p:cNvPr id="9" name="Straight Connector 8">
              <a:extLst>
                <a:ext uri="{FF2B5EF4-FFF2-40B4-BE49-F238E27FC236}">
                  <a16:creationId xmlns:a16="http://schemas.microsoft.com/office/drawing/2014/main" id="{B63F5C37-A848-C54E-D1EF-BAF9CFDEC8B7}"/>
                </a:ext>
              </a:extLst>
            </p:cNvPr>
            <p:cNvCxnSpPr>
              <a:cxnSpLocks/>
            </p:cNvCxnSpPr>
            <p:nvPr/>
          </p:nvCxnSpPr>
          <p:spPr>
            <a:xfrm>
              <a:off x="833131" y="1997005"/>
              <a:ext cx="0" cy="65148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71CD335-625A-2C3C-E227-C9A7CF5D06CD}"/>
                </a:ext>
              </a:extLst>
            </p:cNvPr>
            <p:cNvSpPr/>
            <p:nvPr/>
          </p:nvSpPr>
          <p:spPr>
            <a:xfrm>
              <a:off x="1056990" y="1997006"/>
              <a:ext cx="5215990" cy="65148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1200"/>
                </a:lnSpc>
                <a:buClr>
                  <a:srgbClr val="EF3125"/>
                </a:buClr>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Has production floor been notified of the escape event? (Site Quality Alert Distributed)?</a:t>
              </a:r>
              <a:r>
                <a:rPr lang="en-GB" sz="1000" dirty="0">
                  <a:solidFill>
                    <a:srgbClr val="000000"/>
                  </a:solidFill>
                  <a:ea typeface="Calibri" panose="020F0502020204030204" pitchFamily="34" charset="0"/>
                  <a:cs typeface="Calibri" panose="020F0502020204030204" pitchFamily="34" charset="0"/>
                </a:rPr>
                <a:t> Have you distributed a notification describing the defect/event and what is being done to contain it to your shop floor technicians where the product is being made? Answer Yes or No and add explanation in field.</a:t>
              </a: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endPar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36DD945F-AFCC-F21C-4C06-8421A4111A99}"/>
              </a:ext>
            </a:extLst>
          </p:cNvPr>
          <p:cNvGrpSpPr/>
          <p:nvPr/>
        </p:nvGrpSpPr>
        <p:grpSpPr>
          <a:xfrm>
            <a:off x="833131" y="2881646"/>
            <a:ext cx="5262866" cy="758473"/>
            <a:chOff x="833131" y="2777556"/>
            <a:chExt cx="5262866" cy="758473"/>
          </a:xfrm>
        </p:grpSpPr>
        <p:cxnSp>
          <p:nvCxnSpPr>
            <p:cNvPr id="13" name="Straight Connector 12">
              <a:extLst>
                <a:ext uri="{FF2B5EF4-FFF2-40B4-BE49-F238E27FC236}">
                  <a16:creationId xmlns:a16="http://schemas.microsoft.com/office/drawing/2014/main" id="{67921CB9-85DC-46AB-4261-9D1493063DD8}"/>
                </a:ext>
              </a:extLst>
            </p:cNvPr>
            <p:cNvCxnSpPr>
              <a:cxnSpLocks/>
            </p:cNvCxnSpPr>
            <p:nvPr/>
          </p:nvCxnSpPr>
          <p:spPr>
            <a:xfrm>
              <a:off x="833131" y="2777556"/>
              <a:ext cx="0" cy="75847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815E593-EFA6-2C58-26F1-CA5280D37CBD}"/>
                </a:ext>
              </a:extLst>
            </p:cNvPr>
            <p:cNvSpPr/>
            <p:nvPr/>
          </p:nvSpPr>
          <p:spPr>
            <a:xfrm>
              <a:off x="1056990" y="2777556"/>
              <a:ext cx="5039007" cy="75847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Have additional inspection steps been added/updated to prevent additional escapes? (e.g. Zero Escape Bench or Work Instruction Implemented/Updated)? </a:t>
              </a:r>
              <a:r>
                <a:rPr kumimoji="0" lang="en-GB" sz="10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Have you implemented a special extra inspection station or updated controls to inspect every unit with standard work to ensure there are zero escapes? Answer Yes or No and add explanation in field.</a:t>
              </a:r>
            </a:p>
          </p:txBody>
        </p:sp>
      </p:grpSp>
      <p:grpSp>
        <p:nvGrpSpPr>
          <p:cNvPr id="42" name="Group 41">
            <a:extLst>
              <a:ext uri="{FF2B5EF4-FFF2-40B4-BE49-F238E27FC236}">
                <a16:creationId xmlns:a16="http://schemas.microsoft.com/office/drawing/2014/main" id="{E3B59628-60D5-D8FA-378C-42F7FF4BFCC2}"/>
              </a:ext>
            </a:extLst>
          </p:cNvPr>
          <p:cNvGrpSpPr/>
          <p:nvPr/>
        </p:nvGrpSpPr>
        <p:grpSpPr>
          <a:xfrm>
            <a:off x="833131" y="3776987"/>
            <a:ext cx="5371024" cy="544415"/>
            <a:chOff x="833131" y="3627535"/>
            <a:chExt cx="5371024" cy="544415"/>
          </a:xfrm>
        </p:grpSpPr>
        <p:cxnSp>
          <p:nvCxnSpPr>
            <p:cNvPr id="15" name="Straight Connector 14">
              <a:extLst>
                <a:ext uri="{FF2B5EF4-FFF2-40B4-BE49-F238E27FC236}">
                  <a16:creationId xmlns:a16="http://schemas.microsoft.com/office/drawing/2014/main" id="{48BAA86C-AAA3-11ED-DA61-F075849C119F}"/>
                </a:ext>
              </a:extLst>
            </p:cNvPr>
            <p:cNvCxnSpPr>
              <a:cxnSpLocks/>
            </p:cNvCxnSpPr>
            <p:nvPr/>
          </p:nvCxnSpPr>
          <p:spPr>
            <a:xfrm>
              <a:off x="833131" y="3627536"/>
              <a:ext cx="0" cy="5444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FA42DF2-BE6F-2A4A-1F4E-8097F879DEEA}"/>
                </a:ext>
              </a:extLst>
            </p:cNvPr>
            <p:cNvSpPr/>
            <p:nvPr/>
          </p:nvSpPr>
          <p:spPr>
            <a:xfrm>
              <a:off x="1056990" y="3627535"/>
              <a:ext cx="5147165" cy="54441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Similar processes/parts evaluated for systemic containment? </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Have you evaluated other similar product and processes at your facility to see if they require containment on similar issues? Answer Yes or No and add explanation in field.</a:t>
              </a:r>
            </a:p>
          </p:txBody>
        </p:sp>
      </p:grpSp>
      <p:grpSp>
        <p:nvGrpSpPr>
          <p:cNvPr id="41" name="Group 40">
            <a:extLst>
              <a:ext uri="{FF2B5EF4-FFF2-40B4-BE49-F238E27FC236}">
                <a16:creationId xmlns:a16="http://schemas.microsoft.com/office/drawing/2014/main" id="{4A13AE5A-096B-033C-1836-F99FF496EBBA}"/>
              </a:ext>
            </a:extLst>
          </p:cNvPr>
          <p:cNvGrpSpPr/>
          <p:nvPr/>
        </p:nvGrpSpPr>
        <p:grpSpPr>
          <a:xfrm>
            <a:off x="833131" y="4458270"/>
            <a:ext cx="5262866" cy="431467"/>
            <a:chOff x="833131" y="4263456"/>
            <a:chExt cx="5262866" cy="431467"/>
          </a:xfrm>
        </p:grpSpPr>
        <p:cxnSp>
          <p:nvCxnSpPr>
            <p:cNvPr id="18" name="Straight Connector 17">
              <a:extLst>
                <a:ext uri="{FF2B5EF4-FFF2-40B4-BE49-F238E27FC236}">
                  <a16:creationId xmlns:a16="http://schemas.microsoft.com/office/drawing/2014/main" id="{DEC8B117-D3B8-25CD-98BB-31ABB00D587E}"/>
                </a:ext>
              </a:extLst>
            </p:cNvPr>
            <p:cNvCxnSpPr>
              <a:cxnSpLocks/>
            </p:cNvCxnSpPr>
            <p:nvPr/>
          </p:nvCxnSpPr>
          <p:spPr>
            <a:xfrm>
              <a:off x="833131" y="4263456"/>
              <a:ext cx="0" cy="4314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07896AB-D2AE-9C58-A4D5-1D9460C91185}"/>
                </a:ext>
              </a:extLst>
            </p:cNvPr>
            <p:cNvSpPr/>
            <p:nvPr/>
          </p:nvSpPr>
          <p:spPr>
            <a:xfrm>
              <a:off x="1066823" y="4263456"/>
              <a:ext cx="5029174" cy="43146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Has stop ship order been removed? </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If a stop ship order was put in place during D0 at your facility, has it been removed? Answer Yes or No and add explanation in field.</a:t>
              </a:r>
            </a:p>
          </p:txBody>
        </p:sp>
      </p:grpSp>
      <p:grpSp>
        <p:nvGrpSpPr>
          <p:cNvPr id="39" name="Group 38">
            <a:extLst>
              <a:ext uri="{FF2B5EF4-FFF2-40B4-BE49-F238E27FC236}">
                <a16:creationId xmlns:a16="http://schemas.microsoft.com/office/drawing/2014/main" id="{ACE12485-AA8A-0FE3-A371-38914E9D6C05}"/>
              </a:ext>
            </a:extLst>
          </p:cNvPr>
          <p:cNvGrpSpPr/>
          <p:nvPr/>
        </p:nvGrpSpPr>
        <p:grpSpPr>
          <a:xfrm>
            <a:off x="833131" y="5026605"/>
            <a:ext cx="5026896" cy="513180"/>
            <a:chOff x="833131" y="4786429"/>
            <a:chExt cx="5026896" cy="513180"/>
          </a:xfrm>
        </p:grpSpPr>
        <p:cxnSp>
          <p:nvCxnSpPr>
            <p:cNvPr id="21" name="Straight Connector 20">
              <a:extLst>
                <a:ext uri="{FF2B5EF4-FFF2-40B4-BE49-F238E27FC236}">
                  <a16:creationId xmlns:a16="http://schemas.microsoft.com/office/drawing/2014/main" id="{8D8D1A06-A2EF-45A8-F665-E494AB38AF96}"/>
                </a:ext>
              </a:extLst>
            </p:cNvPr>
            <p:cNvCxnSpPr>
              <a:cxnSpLocks/>
            </p:cNvCxnSpPr>
            <p:nvPr/>
          </p:nvCxnSpPr>
          <p:spPr>
            <a:xfrm>
              <a:off x="833131" y="4786429"/>
              <a:ext cx="0" cy="513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125E3F5-654D-96A0-47EA-CAE94E1A84ED}"/>
                </a:ext>
              </a:extLst>
            </p:cNvPr>
            <p:cNvSpPr/>
            <p:nvPr/>
          </p:nvSpPr>
          <p:spPr>
            <a:xfrm>
              <a:off x="1066823" y="4786429"/>
              <a:ext cx="4793204" cy="51318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Were additional actions needed to ensure nonconforming product will not ship after containment takes place and prior to RCCA? </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Answer Yes or No and add explanation in field.</a:t>
              </a:r>
            </a:p>
          </p:txBody>
        </p:sp>
      </p:grpSp>
      <p:cxnSp>
        <p:nvCxnSpPr>
          <p:cNvPr id="29" name="Straight Connector 28">
            <a:extLst>
              <a:ext uri="{FF2B5EF4-FFF2-40B4-BE49-F238E27FC236}">
                <a16:creationId xmlns:a16="http://schemas.microsoft.com/office/drawing/2014/main" id="{7677785C-72F5-CFCA-DAF0-AFDE76CCF977}"/>
              </a:ext>
            </a:extLst>
          </p:cNvPr>
          <p:cNvCxnSpPr>
            <a:cxnSpLocks/>
          </p:cNvCxnSpPr>
          <p:nvPr/>
        </p:nvCxnSpPr>
        <p:spPr>
          <a:xfrm flipV="1">
            <a:off x="6392044" y="1350123"/>
            <a:ext cx="0" cy="483971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092243-026B-C17E-C044-1D43077D9FED}"/>
              </a:ext>
            </a:extLst>
          </p:cNvPr>
          <p:cNvCxnSpPr>
            <a:cxnSpLocks/>
          </p:cNvCxnSpPr>
          <p:nvPr/>
        </p:nvCxnSpPr>
        <p:spPr>
          <a:xfrm>
            <a:off x="6392044" y="3769978"/>
            <a:ext cx="532631"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E0B0B73A-4908-C374-F616-F0FA3EFE8141}"/>
              </a:ext>
            </a:extLst>
          </p:cNvPr>
          <p:cNvGrpSpPr/>
          <p:nvPr/>
        </p:nvGrpSpPr>
        <p:grpSpPr>
          <a:xfrm>
            <a:off x="833131" y="5676654"/>
            <a:ext cx="4778403" cy="513180"/>
            <a:chOff x="833131" y="5676654"/>
            <a:chExt cx="4778403" cy="513180"/>
          </a:xfrm>
        </p:grpSpPr>
        <p:cxnSp>
          <p:nvCxnSpPr>
            <p:cNvPr id="37" name="Straight Connector 36">
              <a:extLst>
                <a:ext uri="{FF2B5EF4-FFF2-40B4-BE49-F238E27FC236}">
                  <a16:creationId xmlns:a16="http://schemas.microsoft.com/office/drawing/2014/main" id="{0D97F0E4-CB5E-A787-52F2-881BF12539E8}"/>
                </a:ext>
              </a:extLst>
            </p:cNvPr>
            <p:cNvCxnSpPr>
              <a:cxnSpLocks/>
            </p:cNvCxnSpPr>
            <p:nvPr/>
          </p:nvCxnSpPr>
          <p:spPr>
            <a:xfrm>
              <a:off x="833131" y="5676654"/>
              <a:ext cx="0" cy="513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4DC1CCB7-60CA-043E-CA5E-444388517A56}"/>
                </a:ext>
              </a:extLst>
            </p:cNvPr>
            <p:cNvSpPr/>
            <p:nvPr/>
          </p:nvSpPr>
          <p:spPr>
            <a:xfrm>
              <a:off x="1066823" y="5676654"/>
              <a:ext cx="4544711" cy="51318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0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Is supplier/sub-tier supplier containment required? </a:t>
              </a:r>
              <a:r>
                <a:rPr kumimoji="0" lang="en-GB" sz="10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Is containment required at a sub-tier supplier to the owner of the CAR? Answer Yes or No and add explanation in field.</a:t>
              </a:r>
            </a:p>
          </p:txBody>
        </p:sp>
      </p:grpSp>
    </p:spTree>
    <p:extLst>
      <p:ext uri="{BB962C8B-B14F-4D97-AF65-F5344CB8AC3E}">
        <p14:creationId xmlns:p14="http://schemas.microsoft.com/office/powerpoint/2010/main" val="41832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08D0-615A-A840-CC52-B5547862B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E54F6-F0BA-7E56-3B2D-3A7AF2734269}"/>
              </a:ext>
            </a:extLst>
          </p:cNvPr>
          <p:cNvSpPr>
            <a:spLocks noGrp="1"/>
          </p:cNvSpPr>
          <p:nvPr>
            <p:ph type="title"/>
          </p:nvPr>
        </p:nvSpPr>
        <p:spPr>
          <a:xfrm>
            <a:off x="684946" y="590941"/>
            <a:ext cx="10992166" cy="759182"/>
          </a:xfrm>
        </p:spPr>
        <p:txBody>
          <a:bodyPr/>
          <a:lstStyle/>
          <a:p>
            <a:r>
              <a:rPr lang="en-US" dirty="0">
                <a:solidFill>
                  <a:schemeClr val="accent1"/>
                </a:solidFill>
              </a:rPr>
              <a:t>CONTAINMENT</a:t>
            </a:r>
            <a:br>
              <a:rPr lang="en-US" dirty="0">
                <a:solidFill>
                  <a:schemeClr val="accent1"/>
                </a:solidFill>
              </a:rPr>
            </a:br>
            <a:r>
              <a:rPr lang="en-US" dirty="0"/>
              <a:t>ACTIONS</a:t>
            </a:r>
          </a:p>
        </p:txBody>
      </p:sp>
      <p:pic>
        <p:nvPicPr>
          <p:cNvPr id="20" name="Picture 19" descr="A screenshot of a computer&#10;&#10;AI-generated content may be incorrect.">
            <a:extLst>
              <a:ext uri="{FF2B5EF4-FFF2-40B4-BE49-F238E27FC236}">
                <a16:creationId xmlns:a16="http://schemas.microsoft.com/office/drawing/2014/main" id="{7BB2E489-1FB8-FDB0-2761-293EB7C75A10}"/>
              </a:ext>
            </a:extLst>
          </p:cNvPr>
          <p:cNvPicPr>
            <a:picLocks noChangeAspect="1"/>
          </p:cNvPicPr>
          <p:nvPr/>
        </p:nvPicPr>
        <p:blipFill>
          <a:blip r:embed="rId3"/>
          <a:stretch>
            <a:fillRect/>
          </a:stretch>
        </p:blipFill>
        <p:spPr>
          <a:xfrm>
            <a:off x="7140928" y="1982109"/>
            <a:ext cx="4544711" cy="3694545"/>
          </a:xfrm>
          <a:prstGeom prst="rect">
            <a:avLst/>
          </a:prstGeom>
        </p:spPr>
      </p:pic>
      <p:grpSp>
        <p:nvGrpSpPr>
          <p:cNvPr id="45" name="Group 44">
            <a:extLst>
              <a:ext uri="{FF2B5EF4-FFF2-40B4-BE49-F238E27FC236}">
                <a16:creationId xmlns:a16="http://schemas.microsoft.com/office/drawing/2014/main" id="{9BF09829-5D9B-9F50-BD6A-AFC99F969617}"/>
              </a:ext>
            </a:extLst>
          </p:cNvPr>
          <p:cNvGrpSpPr/>
          <p:nvPr/>
        </p:nvGrpSpPr>
        <p:grpSpPr>
          <a:xfrm>
            <a:off x="833131" y="2443158"/>
            <a:ext cx="5262866" cy="1322597"/>
            <a:chOff x="833131" y="1341945"/>
            <a:chExt cx="5262866" cy="1322597"/>
          </a:xfrm>
        </p:grpSpPr>
        <p:cxnSp>
          <p:nvCxnSpPr>
            <p:cNvPr id="3" name="Straight Connector 2">
              <a:extLst>
                <a:ext uri="{FF2B5EF4-FFF2-40B4-BE49-F238E27FC236}">
                  <a16:creationId xmlns:a16="http://schemas.microsoft.com/office/drawing/2014/main" id="{B9DFEB20-68D7-EAAC-9635-35803EE709C9}"/>
                </a:ext>
              </a:extLst>
            </p:cNvPr>
            <p:cNvCxnSpPr>
              <a:cxnSpLocks/>
            </p:cNvCxnSpPr>
            <p:nvPr/>
          </p:nvCxnSpPr>
          <p:spPr>
            <a:xfrm>
              <a:off x="833131" y="1341945"/>
              <a:ext cx="0" cy="12537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889CE20-50A6-9443-626B-19A9949C37E3}"/>
                </a:ext>
              </a:extLst>
            </p:cNvPr>
            <p:cNvSpPr/>
            <p:nvPr/>
          </p:nvSpPr>
          <p:spPr>
            <a:xfrm>
              <a:off x="1056990" y="1341946"/>
              <a:ext cx="5039007" cy="132259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Completion of the D3 Containment section requires the addition of at least one Containment Action.</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These actions are taken to immediately stop the symptoms from affecting the customer until the problem can be resolved permanently.</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There always has to be at least “one” Emergency Response Action entered and saved.</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cxnSp>
        <p:nvCxnSpPr>
          <p:cNvPr id="29" name="Straight Connector 28">
            <a:extLst>
              <a:ext uri="{FF2B5EF4-FFF2-40B4-BE49-F238E27FC236}">
                <a16:creationId xmlns:a16="http://schemas.microsoft.com/office/drawing/2014/main" id="{DA475976-4744-14B6-5B5C-895153397EC2}"/>
              </a:ext>
            </a:extLst>
          </p:cNvPr>
          <p:cNvCxnSpPr>
            <a:cxnSpLocks/>
          </p:cNvCxnSpPr>
          <p:nvPr/>
        </p:nvCxnSpPr>
        <p:spPr>
          <a:xfrm flipV="1">
            <a:off x="6392044" y="2451336"/>
            <a:ext cx="0" cy="13144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6E81AA-EEF7-BF30-644A-CFC3461E8DFF}"/>
              </a:ext>
            </a:extLst>
          </p:cNvPr>
          <p:cNvCxnSpPr>
            <a:cxnSpLocks/>
          </p:cNvCxnSpPr>
          <p:nvPr/>
        </p:nvCxnSpPr>
        <p:spPr>
          <a:xfrm>
            <a:off x="4385187" y="5332078"/>
            <a:ext cx="3320538"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F78D1E68-7B1A-AAE4-0DAC-A375BA15336C}"/>
              </a:ext>
            </a:extLst>
          </p:cNvPr>
          <p:cNvGrpSpPr/>
          <p:nvPr/>
        </p:nvGrpSpPr>
        <p:grpSpPr>
          <a:xfrm>
            <a:off x="833131" y="5056058"/>
            <a:ext cx="4778403" cy="513180"/>
            <a:chOff x="833131" y="5676654"/>
            <a:chExt cx="4778403" cy="513180"/>
          </a:xfrm>
        </p:grpSpPr>
        <p:cxnSp>
          <p:nvCxnSpPr>
            <p:cNvPr id="37" name="Straight Connector 36">
              <a:extLst>
                <a:ext uri="{FF2B5EF4-FFF2-40B4-BE49-F238E27FC236}">
                  <a16:creationId xmlns:a16="http://schemas.microsoft.com/office/drawing/2014/main" id="{15AA38C8-9D99-CDA9-5783-8B37B1E4AE0B}"/>
                </a:ext>
              </a:extLst>
            </p:cNvPr>
            <p:cNvCxnSpPr>
              <a:cxnSpLocks/>
            </p:cNvCxnSpPr>
            <p:nvPr/>
          </p:nvCxnSpPr>
          <p:spPr>
            <a:xfrm>
              <a:off x="833131" y="5676654"/>
              <a:ext cx="0" cy="513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2B0323B0-CA65-9616-E91D-5193F934F44E}"/>
                </a:ext>
              </a:extLst>
            </p:cNvPr>
            <p:cNvSpPr/>
            <p:nvPr/>
          </p:nvSpPr>
          <p:spPr>
            <a:xfrm>
              <a:off x="1066823" y="5814664"/>
              <a:ext cx="4544711" cy="23716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To add an action, click the “Add” button.</a:t>
              </a:r>
              <a:endParaRPr kumimoji="0" lang="en-GB" sz="12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sp>
        <p:nvSpPr>
          <p:cNvPr id="5" name="Rectangle 4">
            <a:extLst>
              <a:ext uri="{FF2B5EF4-FFF2-40B4-BE49-F238E27FC236}">
                <a16:creationId xmlns:a16="http://schemas.microsoft.com/office/drawing/2014/main" id="{322A555B-19ED-76A0-BB4B-91DCAEAEB5A9}"/>
              </a:ext>
            </a:extLst>
          </p:cNvPr>
          <p:cNvSpPr/>
          <p:nvPr/>
        </p:nvSpPr>
        <p:spPr>
          <a:xfrm>
            <a:off x="7705725" y="5229384"/>
            <a:ext cx="514350" cy="166529"/>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0A7140FD-B94E-B837-59EF-DB0A8DCA7640}"/>
              </a:ext>
            </a:extLst>
          </p:cNvPr>
          <p:cNvCxnSpPr>
            <a:cxnSpLocks/>
          </p:cNvCxnSpPr>
          <p:nvPr/>
        </p:nvCxnSpPr>
        <p:spPr>
          <a:xfrm>
            <a:off x="6392044" y="2977252"/>
            <a:ext cx="748884" cy="0"/>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90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F821-987B-BF17-8412-1529D85FB8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6DCBC68-0749-97C4-9BFD-86A6B3F8D50E}"/>
              </a:ext>
            </a:extLst>
          </p:cNvPr>
          <p:cNvPicPr>
            <a:picLocks noChangeAspect="1"/>
          </p:cNvPicPr>
          <p:nvPr/>
        </p:nvPicPr>
        <p:blipFill>
          <a:blip r:embed="rId3"/>
          <a:stretch>
            <a:fillRect/>
          </a:stretch>
        </p:blipFill>
        <p:spPr>
          <a:xfrm>
            <a:off x="6996802" y="2243518"/>
            <a:ext cx="3475182" cy="207818"/>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815AFEDE-595B-E2FA-285A-BF5720A52F1B}"/>
              </a:ext>
            </a:extLst>
          </p:cNvPr>
          <p:cNvPicPr>
            <a:picLocks noChangeAspect="1"/>
          </p:cNvPicPr>
          <p:nvPr/>
        </p:nvPicPr>
        <p:blipFill>
          <a:blip r:embed="rId4"/>
          <a:stretch>
            <a:fillRect/>
          </a:stretch>
        </p:blipFill>
        <p:spPr>
          <a:xfrm>
            <a:off x="6996802" y="2696843"/>
            <a:ext cx="4883727" cy="1189182"/>
          </a:xfrm>
          <a:prstGeom prst="rect">
            <a:avLst/>
          </a:prstGeom>
        </p:spPr>
      </p:pic>
      <p:pic>
        <p:nvPicPr>
          <p:cNvPr id="16" name="Picture 15">
            <a:extLst>
              <a:ext uri="{FF2B5EF4-FFF2-40B4-BE49-F238E27FC236}">
                <a16:creationId xmlns:a16="http://schemas.microsoft.com/office/drawing/2014/main" id="{709F5ABE-44B4-96DC-F391-2FEE3E4FC96C}"/>
              </a:ext>
            </a:extLst>
          </p:cNvPr>
          <p:cNvPicPr>
            <a:picLocks noChangeAspect="1"/>
          </p:cNvPicPr>
          <p:nvPr/>
        </p:nvPicPr>
        <p:blipFill>
          <a:blip r:embed="rId5"/>
          <a:stretch>
            <a:fillRect/>
          </a:stretch>
        </p:blipFill>
        <p:spPr>
          <a:xfrm>
            <a:off x="6996802" y="4243071"/>
            <a:ext cx="4883727" cy="563090"/>
          </a:xfrm>
          <a:prstGeom prst="rect">
            <a:avLst/>
          </a:prstGeom>
        </p:spPr>
      </p:pic>
      <p:sp>
        <p:nvSpPr>
          <p:cNvPr id="2" name="Title 1">
            <a:extLst>
              <a:ext uri="{FF2B5EF4-FFF2-40B4-BE49-F238E27FC236}">
                <a16:creationId xmlns:a16="http://schemas.microsoft.com/office/drawing/2014/main" id="{87EA42C3-4A1F-C710-B1A0-FC18A51D3BE9}"/>
              </a:ext>
            </a:extLst>
          </p:cNvPr>
          <p:cNvSpPr>
            <a:spLocks noGrp="1"/>
          </p:cNvSpPr>
          <p:nvPr>
            <p:ph type="title"/>
          </p:nvPr>
        </p:nvSpPr>
        <p:spPr>
          <a:xfrm>
            <a:off x="684946" y="590941"/>
            <a:ext cx="10992166" cy="759182"/>
          </a:xfrm>
        </p:spPr>
        <p:txBody>
          <a:bodyPr/>
          <a:lstStyle/>
          <a:p>
            <a:r>
              <a:rPr lang="en-US" dirty="0">
                <a:solidFill>
                  <a:schemeClr val="accent1"/>
                </a:solidFill>
              </a:rPr>
              <a:t>CONTAINMENT</a:t>
            </a:r>
            <a:br>
              <a:rPr lang="en-US" dirty="0">
                <a:solidFill>
                  <a:schemeClr val="accent1"/>
                </a:solidFill>
              </a:rPr>
            </a:br>
            <a:r>
              <a:rPr lang="en-US" dirty="0"/>
              <a:t>ACTIONS</a:t>
            </a:r>
          </a:p>
        </p:txBody>
      </p:sp>
      <p:grpSp>
        <p:nvGrpSpPr>
          <p:cNvPr id="45" name="Group 44">
            <a:extLst>
              <a:ext uri="{FF2B5EF4-FFF2-40B4-BE49-F238E27FC236}">
                <a16:creationId xmlns:a16="http://schemas.microsoft.com/office/drawing/2014/main" id="{B4D6CE3E-38D9-0DED-1389-E1229F6BD6CD}"/>
              </a:ext>
            </a:extLst>
          </p:cNvPr>
          <p:cNvGrpSpPr/>
          <p:nvPr/>
        </p:nvGrpSpPr>
        <p:grpSpPr>
          <a:xfrm>
            <a:off x="833131" y="1650115"/>
            <a:ext cx="5262866" cy="1883029"/>
            <a:chOff x="833131" y="1341945"/>
            <a:chExt cx="5262866" cy="1883029"/>
          </a:xfrm>
        </p:grpSpPr>
        <p:cxnSp>
          <p:nvCxnSpPr>
            <p:cNvPr id="3" name="Straight Connector 2">
              <a:extLst>
                <a:ext uri="{FF2B5EF4-FFF2-40B4-BE49-F238E27FC236}">
                  <a16:creationId xmlns:a16="http://schemas.microsoft.com/office/drawing/2014/main" id="{1312D8ED-7D09-137F-1C14-A84416F337F4}"/>
                </a:ext>
              </a:extLst>
            </p:cNvPr>
            <p:cNvCxnSpPr>
              <a:cxnSpLocks/>
            </p:cNvCxnSpPr>
            <p:nvPr/>
          </p:nvCxnSpPr>
          <p:spPr>
            <a:xfrm>
              <a:off x="833131" y="1341945"/>
              <a:ext cx="0" cy="18830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D70E80C-B681-B08E-7188-034C8E684890}"/>
                </a:ext>
              </a:extLst>
            </p:cNvPr>
            <p:cNvSpPr/>
            <p:nvPr/>
          </p:nvSpPr>
          <p:spPr>
            <a:xfrm>
              <a:off x="1056990" y="1341945"/>
              <a:ext cx="5039007" cy="188302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action line item will expand and allow data entry.</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Type the description of the action.</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Use the “Look Up” Link under the Assign to field to search for and select the user to whom the action will be assigned.</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Select a Due Date and save the CAR.</a:t>
              </a:r>
            </a:p>
            <a:p>
              <a:pPr marL="171450" marR="0" lvl="0" indent="-171450" defTabSz="914400" rtl="0" eaLnBrk="1" fontAlgn="auto" latinLnBrk="0" hangingPunct="1">
                <a:lnSpc>
                  <a:spcPts val="1400"/>
                </a:lnSpc>
                <a:spcBef>
                  <a:spcPts val="0"/>
                </a:spcBef>
                <a:spcAft>
                  <a:spcPts val="0"/>
                </a:spcAft>
                <a:buClr>
                  <a:srgbClr val="EF312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Once the action has been completed, type a comment on the effectiveness of the action taken, select a Completion date for each action and then check the “Containment Close” check box. This should auto populate the Validated By and Site Containment Date fields.</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cxnSp>
        <p:nvCxnSpPr>
          <p:cNvPr id="29" name="Straight Connector 28">
            <a:extLst>
              <a:ext uri="{FF2B5EF4-FFF2-40B4-BE49-F238E27FC236}">
                <a16:creationId xmlns:a16="http://schemas.microsoft.com/office/drawing/2014/main" id="{5633B021-1DFE-E831-4B71-526DBF8D4A12}"/>
              </a:ext>
            </a:extLst>
          </p:cNvPr>
          <p:cNvCxnSpPr>
            <a:cxnSpLocks/>
          </p:cNvCxnSpPr>
          <p:nvPr/>
        </p:nvCxnSpPr>
        <p:spPr>
          <a:xfrm flipV="1">
            <a:off x="6392044" y="3935004"/>
            <a:ext cx="0" cy="5679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D91C44-5369-7AAC-82ED-0892EFDAD353}"/>
              </a:ext>
            </a:extLst>
          </p:cNvPr>
          <p:cNvCxnSpPr>
            <a:cxnSpLocks/>
          </p:cNvCxnSpPr>
          <p:nvPr/>
        </p:nvCxnSpPr>
        <p:spPr>
          <a:xfrm>
            <a:off x="6392044" y="5332078"/>
            <a:ext cx="269557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607CBE9-D221-D6CB-9012-6168FFB0F5C1}"/>
              </a:ext>
            </a:extLst>
          </p:cNvPr>
          <p:cNvGrpSpPr/>
          <p:nvPr/>
        </p:nvGrpSpPr>
        <p:grpSpPr>
          <a:xfrm>
            <a:off x="833131" y="5056058"/>
            <a:ext cx="4778403" cy="513180"/>
            <a:chOff x="833131" y="5676654"/>
            <a:chExt cx="4778403" cy="513180"/>
          </a:xfrm>
        </p:grpSpPr>
        <p:cxnSp>
          <p:nvCxnSpPr>
            <p:cNvPr id="37" name="Straight Connector 36">
              <a:extLst>
                <a:ext uri="{FF2B5EF4-FFF2-40B4-BE49-F238E27FC236}">
                  <a16:creationId xmlns:a16="http://schemas.microsoft.com/office/drawing/2014/main" id="{F5127FD6-C839-2CA8-2E0F-CD84B2F0E9F6}"/>
                </a:ext>
              </a:extLst>
            </p:cNvPr>
            <p:cNvCxnSpPr>
              <a:cxnSpLocks/>
            </p:cNvCxnSpPr>
            <p:nvPr/>
          </p:nvCxnSpPr>
          <p:spPr>
            <a:xfrm>
              <a:off x="833131" y="5676654"/>
              <a:ext cx="0" cy="513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CDD97F71-E407-5297-66BD-73EAF6B1971A}"/>
                </a:ext>
              </a:extLst>
            </p:cNvPr>
            <p:cNvSpPr/>
            <p:nvPr/>
          </p:nvSpPr>
          <p:spPr>
            <a:xfrm>
              <a:off x="1066823" y="5676654"/>
              <a:ext cx="4544711" cy="51318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Next click the Save button at the bottom of the screen and navigate to the Respond to CAR Page to continue with the CAR Response.</a:t>
              </a:r>
              <a:endParaRPr kumimoji="0" lang="en-GB" sz="12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sp>
        <p:nvSpPr>
          <p:cNvPr id="5" name="Rectangle 4">
            <a:extLst>
              <a:ext uri="{FF2B5EF4-FFF2-40B4-BE49-F238E27FC236}">
                <a16:creationId xmlns:a16="http://schemas.microsoft.com/office/drawing/2014/main" id="{F49729F8-CC60-2848-9E61-168E7B1B6385}"/>
              </a:ext>
            </a:extLst>
          </p:cNvPr>
          <p:cNvSpPr/>
          <p:nvPr/>
        </p:nvSpPr>
        <p:spPr>
          <a:xfrm>
            <a:off x="8734393" y="4467926"/>
            <a:ext cx="647732" cy="227899"/>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6F7A71CD-E30B-492C-1321-1D6C899AEBD3}"/>
              </a:ext>
            </a:extLst>
          </p:cNvPr>
          <p:cNvCxnSpPr>
            <a:cxnSpLocks/>
          </p:cNvCxnSpPr>
          <p:nvPr/>
        </p:nvCxnSpPr>
        <p:spPr>
          <a:xfrm>
            <a:off x="6392044" y="4243071"/>
            <a:ext cx="1457325"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00F735A-6B44-D7BF-3F79-48755C02B95E}"/>
              </a:ext>
            </a:extLst>
          </p:cNvPr>
          <p:cNvGrpSpPr/>
          <p:nvPr/>
        </p:nvGrpSpPr>
        <p:grpSpPr>
          <a:xfrm>
            <a:off x="828237" y="4038011"/>
            <a:ext cx="4778403" cy="513180"/>
            <a:chOff x="833131" y="5676654"/>
            <a:chExt cx="4778403" cy="513180"/>
          </a:xfrm>
        </p:grpSpPr>
        <p:cxnSp>
          <p:nvCxnSpPr>
            <p:cNvPr id="8" name="Straight Connector 7">
              <a:extLst>
                <a:ext uri="{FF2B5EF4-FFF2-40B4-BE49-F238E27FC236}">
                  <a16:creationId xmlns:a16="http://schemas.microsoft.com/office/drawing/2014/main" id="{7D000E39-8580-4ABE-CCAB-402D2CB84DCA}"/>
                </a:ext>
              </a:extLst>
            </p:cNvPr>
            <p:cNvCxnSpPr>
              <a:cxnSpLocks/>
            </p:cNvCxnSpPr>
            <p:nvPr/>
          </p:nvCxnSpPr>
          <p:spPr>
            <a:xfrm>
              <a:off x="833131" y="5676654"/>
              <a:ext cx="0" cy="513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030B9C8-5E54-4F46-CE94-F892A8B251D8}"/>
                </a:ext>
              </a:extLst>
            </p:cNvPr>
            <p:cNvSpPr/>
            <p:nvPr/>
          </p:nvSpPr>
          <p:spPr>
            <a:xfrm>
              <a:off x="1066823" y="5744907"/>
              <a:ext cx="4544711" cy="37667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2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There always has to be at least “one” D3 Containment Action entered and saved.</a:t>
              </a:r>
              <a:endParaRPr kumimoji="0" lang="en-GB" sz="12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endParaRPr>
            </a:p>
          </p:txBody>
        </p:sp>
      </p:grpSp>
      <p:cxnSp>
        <p:nvCxnSpPr>
          <p:cNvPr id="19" name="Straight Connector 18">
            <a:extLst>
              <a:ext uri="{FF2B5EF4-FFF2-40B4-BE49-F238E27FC236}">
                <a16:creationId xmlns:a16="http://schemas.microsoft.com/office/drawing/2014/main" id="{24EF1254-3962-6490-FB59-2A7C9DFCF2DC}"/>
              </a:ext>
            </a:extLst>
          </p:cNvPr>
          <p:cNvCxnSpPr>
            <a:cxnSpLocks/>
          </p:cNvCxnSpPr>
          <p:nvPr/>
        </p:nvCxnSpPr>
        <p:spPr>
          <a:xfrm flipV="1">
            <a:off x="7849369" y="3533144"/>
            <a:ext cx="0" cy="709927"/>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6C18B-B7EF-63F9-700B-AF3F473AE674}"/>
              </a:ext>
            </a:extLst>
          </p:cNvPr>
          <p:cNvCxnSpPr>
            <a:cxnSpLocks/>
          </p:cNvCxnSpPr>
          <p:nvPr/>
        </p:nvCxnSpPr>
        <p:spPr>
          <a:xfrm flipV="1">
            <a:off x="6392044" y="5001266"/>
            <a:ext cx="0" cy="5679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664EFB-02BC-3AF2-B217-55CD22E8ECB3}"/>
              </a:ext>
            </a:extLst>
          </p:cNvPr>
          <p:cNvCxnSpPr>
            <a:cxnSpLocks/>
          </p:cNvCxnSpPr>
          <p:nvPr/>
        </p:nvCxnSpPr>
        <p:spPr>
          <a:xfrm flipV="1">
            <a:off x="9087619" y="4695825"/>
            <a:ext cx="0" cy="636253"/>
          </a:xfrm>
          <a:prstGeom prst="line">
            <a:avLst/>
          </a:prstGeom>
          <a:ln w="1905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4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D73B-77B8-8D37-AEA6-3C05343E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2EC7F-500A-E561-00D5-81DCE9036773}"/>
              </a:ext>
            </a:extLst>
          </p:cNvPr>
          <p:cNvSpPr>
            <a:spLocks noGrp="1"/>
          </p:cNvSpPr>
          <p:nvPr>
            <p:ph type="title"/>
          </p:nvPr>
        </p:nvSpPr>
        <p:spPr>
          <a:xfrm>
            <a:off x="684946" y="590941"/>
            <a:ext cx="10992166" cy="759182"/>
          </a:xfrm>
        </p:spPr>
        <p:txBody>
          <a:bodyPr/>
          <a:lstStyle/>
          <a:p>
            <a:r>
              <a:rPr lang="en-US" dirty="0">
                <a:solidFill>
                  <a:schemeClr val="accent1"/>
                </a:solidFill>
              </a:rPr>
              <a:t>OWNER RESPONSE</a:t>
            </a:r>
            <a:br>
              <a:rPr lang="en-US" dirty="0">
                <a:solidFill>
                  <a:schemeClr val="accent1"/>
                </a:solidFill>
              </a:rPr>
            </a:br>
            <a:r>
              <a:rPr lang="en-US" dirty="0"/>
              <a:t>PHASE</a:t>
            </a:r>
          </a:p>
        </p:txBody>
      </p:sp>
      <p:sp>
        <p:nvSpPr>
          <p:cNvPr id="3" name="Text Placeholder 4">
            <a:extLst>
              <a:ext uri="{FF2B5EF4-FFF2-40B4-BE49-F238E27FC236}">
                <a16:creationId xmlns:a16="http://schemas.microsoft.com/office/drawing/2014/main" id="{B48FF1FD-132B-4B10-5973-25C7F1412F3A}"/>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WHEN CREATING A NATURAL TEAM, YOU SHOULD INCLUDE THE SPOC AND LEAD OF THE CAR</a:t>
            </a:r>
          </a:p>
        </p:txBody>
      </p:sp>
      <p:grpSp>
        <p:nvGrpSpPr>
          <p:cNvPr id="16" name="Group 15">
            <a:extLst>
              <a:ext uri="{FF2B5EF4-FFF2-40B4-BE49-F238E27FC236}">
                <a16:creationId xmlns:a16="http://schemas.microsoft.com/office/drawing/2014/main" id="{547B5262-3A12-0304-D7BD-A122A66A18E4}"/>
              </a:ext>
            </a:extLst>
          </p:cNvPr>
          <p:cNvGrpSpPr/>
          <p:nvPr/>
        </p:nvGrpSpPr>
        <p:grpSpPr>
          <a:xfrm>
            <a:off x="833131" y="1932496"/>
            <a:ext cx="7120243" cy="1190439"/>
            <a:chOff x="833131" y="2129509"/>
            <a:chExt cx="7120243" cy="1190439"/>
          </a:xfrm>
        </p:grpSpPr>
        <p:cxnSp>
          <p:nvCxnSpPr>
            <p:cNvPr id="4" name="Straight Connector 3">
              <a:extLst>
                <a:ext uri="{FF2B5EF4-FFF2-40B4-BE49-F238E27FC236}">
                  <a16:creationId xmlns:a16="http://schemas.microsoft.com/office/drawing/2014/main" id="{8AA9F69A-4EBE-7A4E-7195-39803DDA63A5}"/>
                </a:ext>
              </a:extLst>
            </p:cNvPr>
            <p:cNvCxnSpPr>
              <a:cxnSpLocks/>
            </p:cNvCxnSpPr>
            <p:nvPr/>
          </p:nvCxnSpPr>
          <p:spPr>
            <a:xfrm>
              <a:off x="833131" y="2129509"/>
              <a:ext cx="0" cy="106597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604D930-80AF-E0B8-62AD-6A7E26C3A741}"/>
                </a:ext>
              </a:extLst>
            </p:cNvPr>
            <p:cNvSpPr/>
            <p:nvPr/>
          </p:nvSpPr>
          <p:spPr>
            <a:xfrm>
              <a:off x="1056991" y="2218355"/>
              <a:ext cx="634710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D1 - Team Member Expectations</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636E376-D765-AD29-EE5E-4534F7828FA6}"/>
                </a:ext>
              </a:extLst>
            </p:cNvPr>
            <p:cNvSpPr/>
            <p:nvPr/>
          </p:nvSpPr>
          <p:spPr>
            <a:xfrm>
              <a:off x="1056991" y="2560767"/>
              <a:ext cx="6896383" cy="75918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Determining Team Members:</a:t>
              </a:r>
            </a:p>
            <a:p>
              <a:pPr marL="628650" lvl="1" indent="-171450">
                <a:lnSpc>
                  <a:spcPts val="1800"/>
                </a:lnSpc>
                <a:buClr>
                  <a:schemeClr val="tx1">
                    <a:lumMod val="50000"/>
                    <a:lumOff val="50000"/>
                  </a:schemeClr>
                </a:buClr>
                <a:buFont typeface="Arial" panose="020B0604020202020204" pitchFamily="34" charset="0"/>
                <a:buChar char="•"/>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Chose members of the Natural and Qualified Teams to assist in determining cause and corrective action plan (should be minimum of 2 people)</a:t>
              </a:r>
            </a:p>
          </p:txBody>
        </p:sp>
      </p:grpSp>
      <p:grpSp>
        <p:nvGrpSpPr>
          <p:cNvPr id="14" name="Group 13">
            <a:extLst>
              <a:ext uri="{FF2B5EF4-FFF2-40B4-BE49-F238E27FC236}">
                <a16:creationId xmlns:a16="http://schemas.microsoft.com/office/drawing/2014/main" id="{64A2B3A0-BBD6-513A-BF1E-FF69BED530B3}"/>
              </a:ext>
            </a:extLst>
          </p:cNvPr>
          <p:cNvGrpSpPr/>
          <p:nvPr/>
        </p:nvGrpSpPr>
        <p:grpSpPr>
          <a:xfrm>
            <a:off x="833131" y="3429000"/>
            <a:ext cx="8196569" cy="1697834"/>
            <a:chOff x="833131" y="3578273"/>
            <a:chExt cx="8196569" cy="1697834"/>
          </a:xfrm>
        </p:grpSpPr>
        <p:cxnSp>
          <p:nvCxnSpPr>
            <p:cNvPr id="9" name="Straight Connector 8">
              <a:extLst>
                <a:ext uri="{FF2B5EF4-FFF2-40B4-BE49-F238E27FC236}">
                  <a16:creationId xmlns:a16="http://schemas.microsoft.com/office/drawing/2014/main" id="{D5DC0D05-4E0B-B4C8-0B84-A37027309775}"/>
                </a:ext>
              </a:extLst>
            </p:cNvPr>
            <p:cNvCxnSpPr>
              <a:cxnSpLocks/>
            </p:cNvCxnSpPr>
            <p:nvPr/>
          </p:nvCxnSpPr>
          <p:spPr>
            <a:xfrm>
              <a:off x="833131" y="3578273"/>
              <a:ext cx="0" cy="16978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5565751-6A7C-23F7-EF05-C955D1217E91}"/>
                </a:ext>
              </a:extLst>
            </p:cNvPr>
            <p:cNvSpPr/>
            <p:nvPr/>
          </p:nvSpPr>
          <p:spPr>
            <a:xfrm>
              <a:off x="1056991" y="3667119"/>
              <a:ext cx="6347109" cy="34234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Supplier to gather and verify data:</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8ADA6F8D-A99A-2700-D244-A7B427EF29DA}"/>
                </a:ext>
              </a:extLst>
            </p:cNvPr>
            <p:cNvSpPr/>
            <p:nvPr/>
          </p:nvSpPr>
          <p:spPr>
            <a:xfrm>
              <a:off x="1237966" y="3988695"/>
              <a:ext cx="7791734" cy="127579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Work with Honeywell SPOC and Natural Team to perform root cause and corrective actions to develop a Cause Chain that includes “5Y” methodology per CAMP training (Cause Analysis and Mistake Proofing). Cause Chain should be populated with brief statements. </a:t>
              </a:r>
              <a:r>
                <a:rPr kumimoji="0" lang="en-GB" sz="1400" i="0" u="none" strike="noStrike" kern="1200" cap="none" spc="0" normalizeH="0" baseline="0" noProof="0" dirty="0">
                  <a:ln>
                    <a:noFill/>
                  </a:ln>
                  <a:solidFill>
                    <a:srgbClr val="EF3125"/>
                  </a:solidFill>
                  <a:effectLst/>
                  <a:uLnTx/>
                  <a:uFillTx/>
                  <a:ea typeface="Calibri" panose="020F0502020204030204" pitchFamily="34" charset="0"/>
                  <a:cs typeface="Calibri" panose="020F0502020204030204" pitchFamily="34" charset="0"/>
                </a:rPr>
                <a:t>Ensure D2 (Finding) is understood, specific and enough information to initiate containment / investigation. Work with Honeywell (site or SQE) if additional information is needed.</a:t>
              </a:r>
            </a:p>
          </p:txBody>
        </p:sp>
      </p:grpSp>
    </p:spTree>
    <p:extLst>
      <p:ext uri="{BB962C8B-B14F-4D97-AF65-F5344CB8AC3E}">
        <p14:creationId xmlns:p14="http://schemas.microsoft.com/office/powerpoint/2010/main" val="317920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7E207-AE02-C778-4863-8C984E89C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1CDE6-800B-8008-5A52-A55A24AA9621}"/>
              </a:ext>
            </a:extLst>
          </p:cNvPr>
          <p:cNvSpPr>
            <a:spLocks noGrp="1"/>
          </p:cNvSpPr>
          <p:nvPr>
            <p:ph type="title"/>
          </p:nvPr>
        </p:nvSpPr>
        <p:spPr>
          <a:xfrm>
            <a:off x="684946" y="590941"/>
            <a:ext cx="10992166" cy="759182"/>
          </a:xfrm>
        </p:spPr>
        <p:txBody>
          <a:bodyPr/>
          <a:lstStyle/>
          <a:p>
            <a:r>
              <a:rPr lang="en-US" dirty="0">
                <a:solidFill>
                  <a:schemeClr val="accent1"/>
                </a:solidFill>
              </a:rPr>
              <a:t>OWNER RESPONSE</a:t>
            </a:r>
            <a:br>
              <a:rPr lang="en-US" dirty="0">
                <a:solidFill>
                  <a:schemeClr val="accent1"/>
                </a:solidFill>
              </a:rPr>
            </a:br>
            <a:r>
              <a:rPr lang="en-US" dirty="0"/>
              <a:t>PHASE (CONT)</a:t>
            </a:r>
          </a:p>
        </p:txBody>
      </p:sp>
      <p:sp>
        <p:nvSpPr>
          <p:cNvPr id="3" name="Text Placeholder 4">
            <a:extLst>
              <a:ext uri="{FF2B5EF4-FFF2-40B4-BE49-F238E27FC236}">
                <a16:creationId xmlns:a16="http://schemas.microsoft.com/office/drawing/2014/main" id="{BB56BF5D-E6DC-CCD7-8725-930DE60DBD04}"/>
              </a:ext>
            </a:extLst>
          </p:cNvPr>
          <p:cNvSpPr txBox="1">
            <a:spLocks/>
          </p:cNvSpPr>
          <p:nvPr/>
        </p:nvSpPr>
        <p:spPr>
          <a:xfrm>
            <a:off x="-1" y="5604483"/>
            <a:ext cx="12192000" cy="551459"/>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NO CORRECTIVE ACTIONS SHOULD BE IMPLEMENTED UNTIL OWNER RESPONSE PHASE HAVE BEEN APPROVED BY THE SPOC AND LEAD</a:t>
            </a:r>
            <a:endParaRPr lang="en-GB" sz="1600" dirty="0">
              <a:solidFill>
                <a:schemeClr val="bg1"/>
              </a:solidFill>
              <a:latin typeface="+mj-lt"/>
            </a:endParaRPr>
          </a:p>
        </p:txBody>
      </p:sp>
      <p:grpSp>
        <p:nvGrpSpPr>
          <p:cNvPr id="16" name="Group 15">
            <a:extLst>
              <a:ext uri="{FF2B5EF4-FFF2-40B4-BE49-F238E27FC236}">
                <a16:creationId xmlns:a16="http://schemas.microsoft.com/office/drawing/2014/main" id="{BDE9C6F6-6774-1642-B40E-7FB12B5050FE}"/>
              </a:ext>
            </a:extLst>
          </p:cNvPr>
          <p:cNvGrpSpPr/>
          <p:nvPr/>
        </p:nvGrpSpPr>
        <p:grpSpPr>
          <a:xfrm>
            <a:off x="833131" y="1564142"/>
            <a:ext cx="11054069" cy="1407658"/>
            <a:chOff x="833131" y="2218355"/>
            <a:chExt cx="11054069" cy="1407658"/>
          </a:xfrm>
        </p:grpSpPr>
        <p:cxnSp>
          <p:nvCxnSpPr>
            <p:cNvPr id="4" name="Straight Connector 3">
              <a:extLst>
                <a:ext uri="{FF2B5EF4-FFF2-40B4-BE49-F238E27FC236}">
                  <a16:creationId xmlns:a16="http://schemas.microsoft.com/office/drawing/2014/main" id="{9CB35E25-7AB8-BFC5-012E-4914E79BAF5A}"/>
                </a:ext>
              </a:extLst>
            </p:cNvPr>
            <p:cNvCxnSpPr>
              <a:cxnSpLocks/>
            </p:cNvCxnSpPr>
            <p:nvPr/>
          </p:nvCxnSpPr>
          <p:spPr>
            <a:xfrm>
              <a:off x="833131" y="2246181"/>
              <a:ext cx="0" cy="12898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4869155-BFA7-2217-6517-6104B7BF4CFD}"/>
                </a:ext>
              </a:extLst>
            </p:cNvPr>
            <p:cNvSpPr/>
            <p:nvPr/>
          </p:nvSpPr>
          <p:spPr>
            <a:xfrm>
              <a:off x="1056991" y="2218355"/>
              <a:ext cx="634710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Owner shall Create:</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C7574859-2EAB-951D-0F21-F22D5424E5D2}"/>
                </a:ext>
              </a:extLst>
            </p:cNvPr>
            <p:cNvSpPr/>
            <p:nvPr/>
          </p:nvSpPr>
          <p:spPr>
            <a:xfrm>
              <a:off x="1056991" y="2560767"/>
              <a:ext cx="10830209" cy="106524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 why question that is robust enough to start the 5 why analysis.</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Use problem solving tools to identify all direct causes, contributing causes and root cause</a:t>
              </a:r>
            </a:p>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Specific Actions, Corrective Actions and Preventative Actions that will answer how the findings will be addressed. These actions must also include Systemic Actions</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15469948-9238-BA0C-04F5-698A14625ED7}"/>
              </a:ext>
            </a:extLst>
          </p:cNvPr>
          <p:cNvGrpSpPr/>
          <p:nvPr/>
        </p:nvGrpSpPr>
        <p:grpSpPr>
          <a:xfrm>
            <a:off x="833131" y="3057525"/>
            <a:ext cx="8196569" cy="790575"/>
            <a:chOff x="833131" y="3606848"/>
            <a:chExt cx="8196569" cy="790575"/>
          </a:xfrm>
        </p:grpSpPr>
        <p:cxnSp>
          <p:nvCxnSpPr>
            <p:cNvPr id="9" name="Straight Connector 8">
              <a:extLst>
                <a:ext uri="{FF2B5EF4-FFF2-40B4-BE49-F238E27FC236}">
                  <a16:creationId xmlns:a16="http://schemas.microsoft.com/office/drawing/2014/main" id="{5C967732-E04E-8DB8-3069-66794ACB18C4}"/>
                </a:ext>
              </a:extLst>
            </p:cNvPr>
            <p:cNvCxnSpPr>
              <a:cxnSpLocks/>
            </p:cNvCxnSpPr>
            <p:nvPr/>
          </p:nvCxnSpPr>
          <p:spPr>
            <a:xfrm>
              <a:off x="833131" y="3606848"/>
              <a:ext cx="0" cy="79057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B427D00F-21C9-438A-E18B-993870566663}"/>
                </a:ext>
              </a:extLst>
            </p:cNvPr>
            <p:cNvSpPr/>
            <p:nvPr/>
          </p:nvSpPr>
          <p:spPr>
            <a:xfrm>
              <a:off x="1056991" y="3667119"/>
              <a:ext cx="6347109" cy="34234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Owner shall set dates for task/action completion</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8A5704B0-3E52-FCB5-1640-0E704F8E02B1}"/>
                </a:ext>
              </a:extLst>
            </p:cNvPr>
            <p:cNvSpPr/>
            <p:nvPr/>
          </p:nvSpPr>
          <p:spPr>
            <a:xfrm>
              <a:off x="1237966" y="3988695"/>
              <a:ext cx="7791734" cy="29442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chemeClr val="tx1">
                    <a:lumMod val="50000"/>
                    <a:lumOff val="50000"/>
                  </a:schemeClr>
                </a:buClr>
                <a:buSzTx/>
                <a:buFont typeface="Arial" panose="020B0604020202020204" pitchFamily="34" charset="0"/>
                <a:buChar char="•"/>
                <a:tabLst/>
                <a:defRPr/>
              </a:pPr>
              <a:r>
                <a:rPr kumimoji="0" lang="en-US"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*Note: There </a:t>
              </a:r>
              <a:r>
                <a:rPr kumimoji="0" lang="en-US" sz="1400" b="1" i="0" u="sng"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may</a:t>
              </a:r>
              <a:r>
                <a:rPr kumimoji="0" lang="en-US"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 be multiple sub-actions created and assigned for all 3 action types</a:t>
              </a:r>
              <a:endParaRPr kumimoji="0" lang="en-GB"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FB9B0ADB-1FD8-70F1-D5F3-56B5835D2428}"/>
              </a:ext>
            </a:extLst>
          </p:cNvPr>
          <p:cNvGrpSpPr/>
          <p:nvPr/>
        </p:nvGrpSpPr>
        <p:grpSpPr>
          <a:xfrm>
            <a:off x="833131" y="4005838"/>
            <a:ext cx="10311119" cy="402620"/>
            <a:chOff x="833131" y="3606848"/>
            <a:chExt cx="10311119" cy="402620"/>
          </a:xfrm>
        </p:grpSpPr>
        <p:cxnSp>
          <p:nvCxnSpPr>
            <p:cNvPr id="12" name="Straight Connector 11">
              <a:extLst>
                <a:ext uri="{FF2B5EF4-FFF2-40B4-BE49-F238E27FC236}">
                  <a16:creationId xmlns:a16="http://schemas.microsoft.com/office/drawing/2014/main" id="{C420E6EA-7FC5-AE93-5F37-F80AA64FC0DE}"/>
                </a:ext>
              </a:extLst>
            </p:cNvPr>
            <p:cNvCxnSpPr>
              <a:cxnSpLocks/>
            </p:cNvCxnSpPr>
            <p:nvPr/>
          </p:nvCxnSpPr>
          <p:spPr>
            <a:xfrm>
              <a:off x="833131" y="3606848"/>
              <a:ext cx="0" cy="4026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1C6A989-7995-A85F-2A17-D036604B9156}"/>
                </a:ext>
              </a:extLst>
            </p:cNvPr>
            <p:cNvSpPr/>
            <p:nvPr/>
          </p:nvSpPr>
          <p:spPr>
            <a:xfrm>
              <a:off x="1056991" y="3667119"/>
              <a:ext cx="10087259" cy="34234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Objective evidence will need to be provided when developing your corrective action plans</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C17D3440-B7D4-7E33-9A00-D0E6EF40CC8A}"/>
              </a:ext>
            </a:extLst>
          </p:cNvPr>
          <p:cNvGrpSpPr/>
          <p:nvPr/>
        </p:nvGrpSpPr>
        <p:grpSpPr>
          <a:xfrm>
            <a:off x="833131" y="4572219"/>
            <a:ext cx="10311119" cy="647481"/>
            <a:chOff x="833131" y="3606848"/>
            <a:chExt cx="10311119" cy="647481"/>
          </a:xfrm>
        </p:grpSpPr>
        <p:cxnSp>
          <p:nvCxnSpPr>
            <p:cNvPr id="19" name="Straight Connector 18">
              <a:extLst>
                <a:ext uri="{FF2B5EF4-FFF2-40B4-BE49-F238E27FC236}">
                  <a16:creationId xmlns:a16="http://schemas.microsoft.com/office/drawing/2014/main" id="{45664AD6-8481-5F0C-E654-23565743C19F}"/>
                </a:ext>
              </a:extLst>
            </p:cNvPr>
            <p:cNvCxnSpPr>
              <a:cxnSpLocks/>
            </p:cNvCxnSpPr>
            <p:nvPr/>
          </p:nvCxnSpPr>
          <p:spPr>
            <a:xfrm>
              <a:off x="833131" y="3606848"/>
              <a:ext cx="0" cy="64748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1FB29D5-48AB-BE09-02DE-8BCA7D8E0473}"/>
                </a:ext>
              </a:extLst>
            </p:cNvPr>
            <p:cNvSpPr/>
            <p:nvPr/>
          </p:nvSpPr>
          <p:spPr>
            <a:xfrm>
              <a:off x="1056991" y="3667119"/>
              <a:ext cx="10087259" cy="34234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Embedded Cause Chains are not required for level 2 suppliers CARs as long as the Response Section of the CAR is robust enough to meets the 5 Why process for both Why Made and Why Missed</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70842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62DA-DD81-6516-F174-081032A02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C4BF2-C638-13FC-5E2C-7A7DBFB4A20B}"/>
              </a:ext>
            </a:extLst>
          </p:cNvPr>
          <p:cNvSpPr>
            <a:spLocks noGrp="1"/>
          </p:cNvSpPr>
          <p:nvPr>
            <p:ph type="title"/>
          </p:nvPr>
        </p:nvSpPr>
        <p:spPr>
          <a:xfrm>
            <a:off x="684946" y="590941"/>
            <a:ext cx="10992166" cy="436017"/>
          </a:xfrm>
        </p:spPr>
        <p:txBody>
          <a:bodyPr/>
          <a:lstStyle/>
          <a:p>
            <a:r>
              <a:rPr lang="en-US" dirty="0">
                <a:solidFill>
                  <a:schemeClr val="accent1"/>
                </a:solidFill>
              </a:rPr>
              <a:t>CAUSE TYPES</a:t>
            </a:r>
            <a:endParaRPr lang="en-US" dirty="0"/>
          </a:p>
        </p:txBody>
      </p:sp>
      <p:sp>
        <p:nvSpPr>
          <p:cNvPr id="3" name="Text Placeholder 4">
            <a:extLst>
              <a:ext uri="{FF2B5EF4-FFF2-40B4-BE49-F238E27FC236}">
                <a16:creationId xmlns:a16="http://schemas.microsoft.com/office/drawing/2014/main" id="{817CCB55-59FE-780E-FF3F-835235BB5B47}"/>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D4 CAUSES FOR WHY MADE &amp; WHY MISSED</a:t>
            </a:r>
            <a:endParaRPr lang="en-GB" sz="1600" dirty="0">
              <a:solidFill>
                <a:schemeClr val="bg1"/>
              </a:solidFill>
              <a:latin typeface="+mj-lt"/>
            </a:endParaRPr>
          </a:p>
        </p:txBody>
      </p:sp>
      <p:grpSp>
        <p:nvGrpSpPr>
          <p:cNvPr id="16" name="Group 15">
            <a:extLst>
              <a:ext uri="{FF2B5EF4-FFF2-40B4-BE49-F238E27FC236}">
                <a16:creationId xmlns:a16="http://schemas.microsoft.com/office/drawing/2014/main" id="{1446797D-B04E-7F16-DC85-A83ABA2A5D9A}"/>
              </a:ext>
            </a:extLst>
          </p:cNvPr>
          <p:cNvGrpSpPr/>
          <p:nvPr/>
        </p:nvGrpSpPr>
        <p:grpSpPr>
          <a:xfrm>
            <a:off x="833131" y="1706528"/>
            <a:ext cx="6310619" cy="2255872"/>
            <a:chOff x="833131" y="2560766"/>
            <a:chExt cx="6310619" cy="2255872"/>
          </a:xfrm>
        </p:grpSpPr>
        <p:cxnSp>
          <p:nvCxnSpPr>
            <p:cNvPr id="4" name="Straight Connector 3">
              <a:extLst>
                <a:ext uri="{FF2B5EF4-FFF2-40B4-BE49-F238E27FC236}">
                  <a16:creationId xmlns:a16="http://schemas.microsoft.com/office/drawing/2014/main" id="{F7853EC9-014A-FF90-A33F-237FEC12F90F}"/>
                </a:ext>
              </a:extLst>
            </p:cNvPr>
            <p:cNvCxnSpPr>
              <a:cxnSpLocks/>
            </p:cNvCxnSpPr>
            <p:nvPr/>
          </p:nvCxnSpPr>
          <p:spPr>
            <a:xfrm>
              <a:off x="833131" y="2579816"/>
              <a:ext cx="0" cy="22368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B6D0C44-2687-57B0-E1E3-2FB31E985230}"/>
                </a:ext>
              </a:extLst>
            </p:cNvPr>
            <p:cNvSpPr/>
            <p:nvPr/>
          </p:nvSpPr>
          <p:spPr>
            <a:xfrm>
              <a:off x="1056991" y="2560766"/>
              <a:ext cx="6086759" cy="128982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There are three types of causes:</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endPar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800"/>
                </a:lnSpc>
                <a:spcBef>
                  <a:spcPts val="0"/>
                </a:spcBef>
                <a:spcAft>
                  <a:spcPts val="0"/>
                </a:spcAft>
                <a:buClr>
                  <a:schemeClr val="tx1">
                    <a:lumMod val="50000"/>
                    <a:lumOff val="50000"/>
                  </a:schemeClr>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DIRECT - the immediate cause of the event</a:t>
              </a:r>
            </a:p>
            <a:p>
              <a:pPr marL="342900" marR="0" lvl="0" indent="-342900" defTabSz="914400" rtl="0" eaLnBrk="1" fontAlgn="auto" latinLnBrk="0" hangingPunct="1">
                <a:lnSpc>
                  <a:spcPts val="1800"/>
                </a:lnSpc>
                <a:spcBef>
                  <a:spcPts val="0"/>
                </a:spcBef>
                <a:spcAft>
                  <a:spcPts val="0"/>
                </a:spcAft>
                <a:buClr>
                  <a:schemeClr val="tx1">
                    <a:lumMod val="50000"/>
                    <a:lumOff val="50000"/>
                  </a:schemeClr>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CONTRIBUTING - contribute to the event</a:t>
              </a:r>
            </a:p>
            <a:p>
              <a:pPr marL="342900" marR="0" lvl="0" indent="-342900" defTabSz="914400" rtl="0" eaLnBrk="1" fontAlgn="auto" latinLnBrk="0" hangingPunct="1">
                <a:lnSpc>
                  <a:spcPts val="1800"/>
                </a:lnSpc>
                <a:spcBef>
                  <a:spcPts val="0"/>
                </a:spcBef>
                <a:spcAft>
                  <a:spcPts val="0"/>
                </a:spcAft>
                <a:buClr>
                  <a:schemeClr val="tx1">
                    <a:lumMod val="50000"/>
                    <a:lumOff val="50000"/>
                  </a:schemeClr>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ROOT - fundamental cause of an event</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endPar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All three types are used to construct cause analysis</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endPar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Remember there can be more than one contributing and root cause</a:t>
              </a:r>
              <a:endParaRPr kumimoji="0" lang="en-GB" sz="14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pic>
        <p:nvPicPr>
          <p:cNvPr id="32" name="Picture 31">
            <a:extLst>
              <a:ext uri="{FF2B5EF4-FFF2-40B4-BE49-F238E27FC236}">
                <a16:creationId xmlns:a16="http://schemas.microsoft.com/office/drawing/2014/main" id="{D7BA59D4-0FAF-8C85-BC7F-435E3DA41ED8}"/>
              </a:ext>
            </a:extLst>
          </p:cNvPr>
          <p:cNvPicPr>
            <a:picLocks noChangeAspect="1"/>
          </p:cNvPicPr>
          <p:nvPr/>
        </p:nvPicPr>
        <p:blipFill>
          <a:blip r:embed="rId3"/>
          <a:stretch>
            <a:fillRect/>
          </a:stretch>
        </p:blipFill>
        <p:spPr>
          <a:xfrm>
            <a:off x="9955595" y="4243487"/>
            <a:ext cx="1567682" cy="1233518"/>
          </a:xfrm>
          <a:prstGeom prst="rect">
            <a:avLst/>
          </a:prstGeom>
        </p:spPr>
      </p:pic>
      <p:sp>
        <p:nvSpPr>
          <p:cNvPr id="30" name="Isosceles Triangle 29">
            <a:extLst>
              <a:ext uri="{FF2B5EF4-FFF2-40B4-BE49-F238E27FC236}">
                <a16:creationId xmlns:a16="http://schemas.microsoft.com/office/drawing/2014/main" id="{014D4BCA-EE21-66EB-8616-76E62B2B2D15}"/>
              </a:ext>
            </a:extLst>
          </p:cNvPr>
          <p:cNvSpPr/>
          <p:nvPr/>
        </p:nvSpPr>
        <p:spPr>
          <a:xfrm rot="10800000">
            <a:off x="10354200" y="4229893"/>
            <a:ext cx="800100" cy="18367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F4786DA-FBE2-88BA-47AB-033C5A57FE79}"/>
              </a:ext>
            </a:extLst>
          </p:cNvPr>
          <p:cNvSpPr/>
          <p:nvPr/>
        </p:nvSpPr>
        <p:spPr>
          <a:xfrm>
            <a:off x="9757818" y="775896"/>
            <a:ext cx="1982287" cy="61912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Rounded Corners 37">
            <a:extLst>
              <a:ext uri="{FF2B5EF4-FFF2-40B4-BE49-F238E27FC236}">
                <a16:creationId xmlns:a16="http://schemas.microsoft.com/office/drawing/2014/main" id="{5851AB52-C54F-6129-240B-FE573BDCABD4}"/>
              </a:ext>
            </a:extLst>
          </p:cNvPr>
          <p:cNvSpPr/>
          <p:nvPr/>
        </p:nvSpPr>
        <p:spPr>
          <a:xfrm>
            <a:off x="9757818" y="1694996"/>
            <a:ext cx="1982287" cy="61912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Rounded Corners 38">
            <a:extLst>
              <a:ext uri="{FF2B5EF4-FFF2-40B4-BE49-F238E27FC236}">
                <a16:creationId xmlns:a16="http://schemas.microsoft.com/office/drawing/2014/main" id="{B106C318-C356-E13C-796D-8993D105B359}"/>
              </a:ext>
            </a:extLst>
          </p:cNvPr>
          <p:cNvSpPr/>
          <p:nvPr/>
        </p:nvSpPr>
        <p:spPr>
          <a:xfrm>
            <a:off x="9757818" y="2614096"/>
            <a:ext cx="1982287" cy="61912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angle: Rounded Corners 39">
            <a:extLst>
              <a:ext uri="{FF2B5EF4-FFF2-40B4-BE49-F238E27FC236}">
                <a16:creationId xmlns:a16="http://schemas.microsoft.com/office/drawing/2014/main" id="{AA54BE31-1A38-B06C-F094-CB7A225B2553}"/>
              </a:ext>
            </a:extLst>
          </p:cNvPr>
          <p:cNvSpPr/>
          <p:nvPr/>
        </p:nvSpPr>
        <p:spPr>
          <a:xfrm>
            <a:off x="9757818" y="3533196"/>
            <a:ext cx="1982287" cy="6191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Isosceles Triangle 40">
            <a:extLst>
              <a:ext uri="{FF2B5EF4-FFF2-40B4-BE49-F238E27FC236}">
                <a16:creationId xmlns:a16="http://schemas.microsoft.com/office/drawing/2014/main" id="{2D2FC013-6D17-B772-E63E-805A71CEED41}"/>
              </a:ext>
            </a:extLst>
          </p:cNvPr>
          <p:cNvSpPr/>
          <p:nvPr/>
        </p:nvSpPr>
        <p:spPr>
          <a:xfrm rot="10800000">
            <a:off x="10453687" y="1461696"/>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Isosceles Triangle 41">
            <a:extLst>
              <a:ext uri="{FF2B5EF4-FFF2-40B4-BE49-F238E27FC236}">
                <a16:creationId xmlns:a16="http://schemas.microsoft.com/office/drawing/2014/main" id="{2E9CDF7F-0D5A-3DD1-0BB6-FDA771BE99BB}"/>
              </a:ext>
            </a:extLst>
          </p:cNvPr>
          <p:cNvSpPr/>
          <p:nvPr/>
        </p:nvSpPr>
        <p:spPr>
          <a:xfrm rot="10800000">
            <a:off x="10453687" y="2384385"/>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Isosceles Triangle 42">
            <a:extLst>
              <a:ext uri="{FF2B5EF4-FFF2-40B4-BE49-F238E27FC236}">
                <a16:creationId xmlns:a16="http://schemas.microsoft.com/office/drawing/2014/main" id="{EDE45322-A52F-7DE9-458B-A65E4A6D0DFB}"/>
              </a:ext>
            </a:extLst>
          </p:cNvPr>
          <p:cNvSpPr/>
          <p:nvPr/>
        </p:nvSpPr>
        <p:spPr>
          <a:xfrm rot="10800000">
            <a:off x="10453687" y="3300139"/>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angle: Rounded Corners 43">
            <a:extLst>
              <a:ext uri="{FF2B5EF4-FFF2-40B4-BE49-F238E27FC236}">
                <a16:creationId xmlns:a16="http://schemas.microsoft.com/office/drawing/2014/main" id="{064C815F-A43D-5764-F8E9-3498D731BF74}"/>
              </a:ext>
            </a:extLst>
          </p:cNvPr>
          <p:cNvSpPr/>
          <p:nvPr/>
        </p:nvSpPr>
        <p:spPr>
          <a:xfrm>
            <a:off x="9872662" y="958015"/>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EVENT</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4EF0E47B-2C4B-5B79-9743-10A43161D4A7}"/>
              </a:ext>
            </a:extLst>
          </p:cNvPr>
          <p:cNvSpPr/>
          <p:nvPr/>
        </p:nvSpPr>
        <p:spPr>
          <a:xfrm>
            <a:off x="9872662" y="1882984"/>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DIRECT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DA49F57A-3A21-056D-C04C-77E8B9E100B9}"/>
              </a:ext>
            </a:extLst>
          </p:cNvPr>
          <p:cNvSpPr/>
          <p:nvPr/>
        </p:nvSpPr>
        <p:spPr>
          <a:xfrm>
            <a:off x="9872662" y="2755377"/>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CONTRIBUTING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47" name="Rectangle: Rounded Corners 46">
            <a:extLst>
              <a:ext uri="{FF2B5EF4-FFF2-40B4-BE49-F238E27FC236}">
                <a16:creationId xmlns:a16="http://schemas.microsoft.com/office/drawing/2014/main" id="{9661CE74-6162-032E-FA9C-9DA8C368C327}"/>
              </a:ext>
            </a:extLst>
          </p:cNvPr>
          <p:cNvSpPr/>
          <p:nvPr/>
        </p:nvSpPr>
        <p:spPr>
          <a:xfrm>
            <a:off x="9872662" y="3737496"/>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50000"/>
                  </a:schemeClr>
                </a:solidFill>
                <a:effectLst/>
                <a:uLnTx/>
                <a:uFillTx/>
                <a:latin typeface="+mj-lt"/>
                <a:ea typeface="Calibri" panose="020F0502020204030204" pitchFamily="34" charset="0"/>
                <a:cs typeface="Calibri" panose="020F0502020204030204" pitchFamily="34" charset="0"/>
              </a:rPr>
              <a:t>ROOT CAUSE</a:t>
            </a:r>
            <a:endParaRPr kumimoji="0" lang="en-GB" sz="1400" i="1" u="none" strike="noStrike" kern="1200" cap="none" spc="0" normalizeH="0" baseline="0" noProof="0" dirty="0">
              <a:ln>
                <a:noFill/>
              </a:ln>
              <a:solidFill>
                <a:schemeClr val="bg1">
                  <a:lumMod val="50000"/>
                </a:schemeClr>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32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BDB79-F4EB-D373-CFDF-5D87B4556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CB4F3-C987-8115-3EDC-660BCDD6C00B}"/>
              </a:ext>
            </a:extLst>
          </p:cNvPr>
          <p:cNvSpPr>
            <a:spLocks noGrp="1"/>
          </p:cNvSpPr>
          <p:nvPr>
            <p:ph type="title"/>
          </p:nvPr>
        </p:nvSpPr>
        <p:spPr>
          <a:xfrm>
            <a:off x="684946" y="590941"/>
            <a:ext cx="10992166" cy="436017"/>
          </a:xfrm>
        </p:spPr>
        <p:txBody>
          <a:bodyPr/>
          <a:lstStyle/>
          <a:p>
            <a:r>
              <a:rPr lang="en-US" dirty="0">
                <a:solidFill>
                  <a:schemeClr val="accent1"/>
                </a:solidFill>
              </a:rPr>
              <a:t>5 WHY’S</a:t>
            </a:r>
            <a:endParaRPr lang="en-US" dirty="0"/>
          </a:p>
        </p:txBody>
      </p:sp>
      <p:sp>
        <p:nvSpPr>
          <p:cNvPr id="3" name="Text Placeholder 4">
            <a:extLst>
              <a:ext uri="{FF2B5EF4-FFF2-40B4-BE49-F238E27FC236}">
                <a16:creationId xmlns:a16="http://schemas.microsoft.com/office/drawing/2014/main" id="{0FB6221D-6677-3A41-D29D-CD77FBFBA94A}"/>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WHY 5? ROOT CAUSE IS TYPICALLY REACHED AT ABOUT THE FIFTH ANSWER</a:t>
            </a:r>
            <a:endParaRPr lang="en-GB" sz="1600" dirty="0">
              <a:solidFill>
                <a:schemeClr val="bg1"/>
              </a:solidFill>
              <a:latin typeface="+mj-lt"/>
            </a:endParaRPr>
          </a:p>
        </p:txBody>
      </p:sp>
      <p:grpSp>
        <p:nvGrpSpPr>
          <p:cNvPr id="16" name="Group 15">
            <a:extLst>
              <a:ext uri="{FF2B5EF4-FFF2-40B4-BE49-F238E27FC236}">
                <a16:creationId xmlns:a16="http://schemas.microsoft.com/office/drawing/2014/main" id="{658F7F6D-0E2D-515B-AB24-A2A41BDD1FE1}"/>
              </a:ext>
            </a:extLst>
          </p:cNvPr>
          <p:cNvGrpSpPr/>
          <p:nvPr/>
        </p:nvGrpSpPr>
        <p:grpSpPr>
          <a:xfrm>
            <a:off x="833131" y="1671687"/>
            <a:ext cx="3767445" cy="2706554"/>
            <a:chOff x="833131" y="2525925"/>
            <a:chExt cx="3767445" cy="2706554"/>
          </a:xfrm>
        </p:grpSpPr>
        <p:cxnSp>
          <p:nvCxnSpPr>
            <p:cNvPr id="4" name="Straight Connector 3">
              <a:extLst>
                <a:ext uri="{FF2B5EF4-FFF2-40B4-BE49-F238E27FC236}">
                  <a16:creationId xmlns:a16="http://schemas.microsoft.com/office/drawing/2014/main" id="{0822686C-5C0A-4E46-B8CE-84278F4D53BB}"/>
                </a:ext>
              </a:extLst>
            </p:cNvPr>
            <p:cNvCxnSpPr>
              <a:cxnSpLocks/>
            </p:cNvCxnSpPr>
            <p:nvPr/>
          </p:nvCxnSpPr>
          <p:spPr>
            <a:xfrm>
              <a:off x="833131" y="2525925"/>
              <a:ext cx="0" cy="27065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377465-371E-3DF7-7843-CF9778E4F5C0}"/>
                </a:ext>
              </a:extLst>
            </p:cNvPr>
            <p:cNvSpPr/>
            <p:nvPr/>
          </p:nvSpPr>
          <p:spPr>
            <a:xfrm>
              <a:off x="1056992" y="2560766"/>
              <a:ext cx="3543584" cy="24558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One of the most natural and popular methods for finding root cause</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endPar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Define an event question</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Ask why the event question occurred</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answer is the direct cause</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Ask why the direct cause occurred</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answer(s) are contributing causes</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For each contributing cause, ask why</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Continue asking why until root causes are found</a:t>
              </a:r>
              <a:endParaRPr kumimoji="0" lang="en-GB" sz="14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sp>
        <p:nvSpPr>
          <p:cNvPr id="6" name="Rectangle: Rounded Corners 5">
            <a:extLst>
              <a:ext uri="{FF2B5EF4-FFF2-40B4-BE49-F238E27FC236}">
                <a16:creationId xmlns:a16="http://schemas.microsoft.com/office/drawing/2014/main" id="{9794D5DD-22FE-572F-D26D-1B385F47406C}"/>
              </a:ext>
            </a:extLst>
          </p:cNvPr>
          <p:cNvSpPr/>
          <p:nvPr/>
        </p:nvSpPr>
        <p:spPr>
          <a:xfrm>
            <a:off x="9757818" y="775896"/>
            <a:ext cx="1982287" cy="61912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Rounded Corners 6">
            <a:extLst>
              <a:ext uri="{FF2B5EF4-FFF2-40B4-BE49-F238E27FC236}">
                <a16:creationId xmlns:a16="http://schemas.microsoft.com/office/drawing/2014/main" id="{18A8D56B-3495-7118-EEC8-D857B4BDF698}"/>
              </a:ext>
            </a:extLst>
          </p:cNvPr>
          <p:cNvSpPr/>
          <p:nvPr/>
        </p:nvSpPr>
        <p:spPr>
          <a:xfrm>
            <a:off x="9757818" y="1694996"/>
            <a:ext cx="1982287" cy="619125"/>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Rounded Corners 7">
            <a:extLst>
              <a:ext uri="{FF2B5EF4-FFF2-40B4-BE49-F238E27FC236}">
                <a16:creationId xmlns:a16="http://schemas.microsoft.com/office/drawing/2014/main" id="{06CC59F0-73D9-C277-5585-9DD127DCE975}"/>
              </a:ext>
            </a:extLst>
          </p:cNvPr>
          <p:cNvSpPr/>
          <p:nvPr/>
        </p:nvSpPr>
        <p:spPr>
          <a:xfrm>
            <a:off x="9757818" y="2614096"/>
            <a:ext cx="1982287" cy="61912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Rounded Corners 8">
            <a:extLst>
              <a:ext uri="{FF2B5EF4-FFF2-40B4-BE49-F238E27FC236}">
                <a16:creationId xmlns:a16="http://schemas.microsoft.com/office/drawing/2014/main" id="{698FED44-74C0-1BD4-A4EB-7B224F1E54FA}"/>
              </a:ext>
            </a:extLst>
          </p:cNvPr>
          <p:cNvSpPr/>
          <p:nvPr/>
        </p:nvSpPr>
        <p:spPr>
          <a:xfrm>
            <a:off x="9757818" y="3533196"/>
            <a:ext cx="1982287" cy="6191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CC73DEB7-1050-E10F-B386-2D1311D820BB}"/>
              </a:ext>
            </a:extLst>
          </p:cNvPr>
          <p:cNvSpPr/>
          <p:nvPr/>
        </p:nvSpPr>
        <p:spPr>
          <a:xfrm rot="10800000">
            <a:off x="10448398" y="1461696"/>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Isosceles Triangle 10">
            <a:extLst>
              <a:ext uri="{FF2B5EF4-FFF2-40B4-BE49-F238E27FC236}">
                <a16:creationId xmlns:a16="http://schemas.microsoft.com/office/drawing/2014/main" id="{8DDF9343-5D98-566B-CF47-1AAF84EF546C}"/>
              </a:ext>
            </a:extLst>
          </p:cNvPr>
          <p:cNvSpPr/>
          <p:nvPr/>
        </p:nvSpPr>
        <p:spPr>
          <a:xfrm rot="10800000">
            <a:off x="10448398" y="2384385"/>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Isosceles Triangle 11">
            <a:extLst>
              <a:ext uri="{FF2B5EF4-FFF2-40B4-BE49-F238E27FC236}">
                <a16:creationId xmlns:a16="http://schemas.microsoft.com/office/drawing/2014/main" id="{AD29022F-7A59-1CAC-E06E-0CF23E93DF2B}"/>
              </a:ext>
            </a:extLst>
          </p:cNvPr>
          <p:cNvSpPr/>
          <p:nvPr/>
        </p:nvSpPr>
        <p:spPr>
          <a:xfrm rot="10800000">
            <a:off x="10448398" y="3300139"/>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Rounded Corners 16">
            <a:extLst>
              <a:ext uri="{FF2B5EF4-FFF2-40B4-BE49-F238E27FC236}">
                <a16:creationId xmlns:a16="http://schemas.microsoft.com/office/drawing/2014/main" id="{262097FF-887C-5F56-1890-4F8E0DA900B4}"/>
              </a:ext>
            </a:extLst>
          </p:cNvPr>
          <p:cNvSpPr/>
          <p:nvPr/>
        </p:nvSpPr>
        <p:spPr>
          <a:xfrm>
            <a:off x="9872662" y="958015"/>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EVENT</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5C346568-C600-9250-C9C5-7E3676ACBAF8}"/>
              </a:ext>
            </a:extLst>
          </p:cNvPr>
          <p:cNvSpPr/>
          <p:nvPr/>
        </p:nvSpPr>
        <p:spPr>
          <a:xfrm>
            <a:off x="9872662" y="1882984"/>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DIRECT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39202D6D-0005-C4BF-483B-6A31185D9421}"/>
              </a:ext>
            </a:extLst>
          </p:cNvPr>
          <p:cNvSpPr/>
          <p:nvPr/>
        </p:nvSpPr>
        <p:spPr>
          <a:xfrm>
            <a:off x="9872662" y="2755377"/>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CONTRIBUTING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0F8AB5CD-07C3-7C22-048C-E1A3E5BCE103}"/>
              </a:ext>
            </a:extLst>
          </p:cNvPr>
          <p:cNvSpPr/>
          <p:nvPr/>
        </p:nvSpPr>
        <p:spPr>
          <a:xfrm>
            <a:off x="9872662" y="3737496"/>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50000"/>
                  </a:schemeClr>
                </a:solidFill>
                <a:effectLst/>
                <a:uLnTx/>
                <a:uFillTx/>
                <a:latin typeface="+mj-lt"/>
                <a:ea typeface="Calibri" panose="020F0502020204030204" pitchFamily="34" charset="0"/>
                <a:cs typeface="Calibri" panose="020F0502020204030204" pitchFamily="34" charset="0"/>
              </a:rPr>
              <a:t>ROOT CAUSE</a:t>
            </a:r>
            <a:endParaRPr kumimoji="0" lang="en-GB" sz="1400" i="1" u="none" strike="noStrike" kern="1200" cap="none" spc="0" normalizeH="0" baseline="0" noProof="0" dirty="0">
              <a:ln>
                <a:noFill/>
              </a:ln>
              <a:solidFill>
                <a:schemeClr val="bg1">
                  <a:lumMod val="50000"/>
                </a:schemeClr>
              </a:solidFill>
              <a:effectLst/>
              <a:uLnTx/>
              <a:uFillTx/>
              <a:ea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567DCFDD-4711-8A67-4C7A-8C5F71C6349D}"/>
              </a:ext>
            </a:extLst>
          </p:cNvPr>
          <p:cNvSpPr/>
          <p:nvPr/>
        </p:nvSpPr>
        <p:spPr>
          <a:xfrm>
            <a:off x="7671383" y="2614096"/>
            <a:ext cx="1982287" cy="61912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Rounded Corners 27">
            <a:extLst>
              <a:ext uri="{FF2B5EF4-FFF2-40B4-BE49-F238E27FC236}">
                <a16:creationId xmlns:a16="http://schemas.microsoft.com/office/drawing/2014/main" id="{8D9D9200-5BDB-091B-5735-C6C6959271A0}"/>
              </a:ext>
            </a:extLst>
          </p:cNvPr>
          <p:cNvSpPr/>
          <p:nvPr/>
        </p:nvSpPr>
        <p:spPr>
          <a:xfrm>
            <a:off x="7786227" y="2755377"/>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CONTRIBUTING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DDF00410-4366-A532-B35D-1CE1E0D9A445}"/>
              </a:ext>
            </a:extLst>
          </p:cNvPr>
          <p:cNvSpPr/>
          <p:nvPr/>
        </p:nvSpPr>
        <p:spPr>
          <a:xfrm>
            <a:off x="7671383" y="3533196"/>
            <a:ext cx="1982287" cy="6191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Rounded Corners 30">
            <a:extLst>
              <a:ext uri="{FF2B5EF4-FFF2-40B4-BE49-F238E27FC236}">
                <a16:creationId xmlns:a16="http://schemas.microsoft.com/office/drawing/2014/main" id="{9E3AE9F6-C2A4-2ACB-D7DF-A2AE31F8D170}"/>
              </a:ext>
            </a:extLst>
          </p:cNvPr>
          <p:cNvSpPr/>
          <p:nvPr/>
        </p:nvSpPr>
        <p:spPr>
          <a:xfrm>
            <a:off x="7786227" y="3737496"/>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50000"/>
                  </a:schemeClr>
                </a:solidFill>
                <a:effectLst/>
                <a:uLnTx/>
                <a:uFillTx/>
                <a:latin typeface="+mj-lt"/>
                <a:ea typeface="Calibri" panose="020F0502020204030204" pitchFamily="34" charset="0"/>
                <a:cs typeface="Calibri" panose="020F0502020204030204" pitchFamily="34" charset="0"/>
              </a:rPr>
              <a:t>ROOT CAUSE</a:t>
            </a:r>
            <a:endParaRPr kumimoji="0" lang="en-GB" sz="1400" i="1" u="none" strike="noStrike" kern="1200" cap="none" spc="0" normalizeH="0" baseline="0" noProof="0" dirty="0">
              <a:ln>
                <a:noFill/>
              </a:ln>
              <a:solidFill>
                <a:schemeClr val="bg1">
                  <a:lumMod val="50000"/>
                </a:schemeClr>
              </a:solidFill>
              <a:effectLst/>
              <a:uLnTx/>
              <a:uFillTx/>
              <a:ea typeface="Calibri" panose="020F0502020204030204" pitchFamily="34" charset="0"/>
              <a:cs typeface="Calibri" panose="020F0502020204030204" pitchFamily="34" charset="0"/>
            </a:endParaRPr>
          </a:p>
        </p:txBody>
      </p:sp>
      <p:sp>
        <p:nvSpPr>
          <p:cNvPr id="37" name="Rectangle: Rounded Corners 36">
            <a:extLst>
              <a:ext uri="{FF2B5EF4-FFF2-40B4-BE49-F238E27FC236}">
                <a16:creationId xmlns:a16="http://schemas.microsoft.com/office/drawing/2014/main" id="{FB607051-55EF-8E41-484E-F1305E375E9D}"/>
              </a:ext>
            </a:extLst>
          </p:cNvPr>
          <p:cNvSpPr/>
          <p:nvPr/>
        </p:nvSpPr>
        <p:spPr>
          <a:xfrm>
            <a:off x="5603998" y="3533196"/>
            <a:ext cx="1982287" cy="6191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Rounded Corners 37">
            <a:extLst>
              <a:ext uri="{FF2B5EF4-FFF2-40B4-BE49-F238E27FC236}">
                <a16:creationId xmlns:a16="http://schemas.microsoft.com/office/drawing/2014/main" id="{51A5ECF6-72DD-5057-A7CE-08A20AF7A8B5}"/>
              </a:ext>
            </a:extLst>
          </p:cNvPr>
          <p:cNvSpPr/>
          <p:nvPr/>
        </p:nvSpPr>
        <p:spPr>
          <a:xfrm>
            <a:off x="5718842" y="3737496"/>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50000"/>
                  </a:schemeClr>
                </a:solidFill>
                <a:effectLst/>
                <a:uLnTx/>
                <a:uFillTx/>
                <a:latin typeface="+mj-lt"/>
                <a:ea typeface="Calibri" panose="020F0502020204030204" pitchFamily="34" charset="0"/>
                <a:cs typeface="Calibri" panose="020F0502020204030204" pitchFamily="34" charset="0"/>
              </a:rPr>
              <a:t>ROOT CAUSE</a:t>
            </a:r>
            <a:endParaRPr kumimoji="0" lang="en-GB" sz="1400" i="1" u="none" strike="noStrike" kern="1200" cap="none" spc="0" normalizeH="0" baseline="0" noProof="0" dirty="0">
              <a:ln>
                <a:noFill/>
              </a:ln>
              <a:solidFill>
                <a:schemeClr val="bg1">
                  <a:lumMod val="50000"/>
                </a:schemeClr>
              </a:solidFill>
              <a:effectLst/>
              <a:uLnTx/>
              <a:uFillTx/>
              <a:ea typeface="Calibri" panose="020F0502020204030204" pitchFamily="34" charset="0"/>
              <a:cs typeface="Calibri" panose="020F0502020204030204" pitchFamily="34" charset="0"/>
            </a:endParaRPr>
          </a:p>
        </p:txBody>
      </p:sp>
      <p:sp>
        <p:nvSpPr>
          <p:cNvPr id="41" name="Isosceles Triangle 40">
            <a:extLst>
              <a:ext uri="{FF2B5EF4-FFF2-40B4-BE49-F238E27FC236}">
                <a16:creationId xmlns:a16="http://schemas.microsoft.com/office/drawing/2014/main" id="{48CC7174-CA37-5640-F879-DC423161DFAC}"/>
              </a:ext>
            </a:extLst>
          </p:cNvPr>
          <p:cNvSpPr/>
          <p:nvPr/>
        </p:nvSpPr>
        <p:spPr>
          <a:xfrm rot="10800000">
            <a:off x="8361962" y="2384385"/>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Isosceles Triangle 41">
            <a:extLst>
              <a:ext uri="{FF2B5EF4-FFF2-40B4-BE49-F238E27FC236}">
                <a16:creationId xmlns:a16="http://schemas.microsoft.com/office/drawing/2014/main" id="{D433C06A-F82E-D9D8-98EE-42E13A109F3D}"/>
              </a:ext>
            </a:extLst>
          </p:cNvPr>
          <p:cNvSpPr/>
          <p:nvPr/>
        </p:nvSpPr>
        <p:spPr>
          <a:xfrm rot="10800000">
            <a:off x="8361962" y="3300138"/>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Isosceles Triangle 42">
            <a:extLst>
              <a:ext uri="{FF2B5EF4-FFF2-40B4-BE49-F238E27FC236}">
                <a16:creationId xmlns:a16="http://schemas.microsoft.com/office/drawing/2014/main" id="{BD58BE55-3BA6-F9D2-D12C-595AAC9BFC1A}"/>
              </a:ext>
            </a:extLst>
          </p:cNvPr>
          <p:cNvSpPr/>
          <p:nvPr/>
        </p:nvSpPr>
        <p:spPr>
          <a:xfrm rot="10800000">
            <a:off x="6275526" y="3300138"/>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5" name="Straight Connector 44">
            <a:extLst>
              <a:ext uri="{FF2B5EF4-FFF2-40B4-BE49-F238E27FC236}">
                <a16:creationId xmlns:a16="http://schemas.microsoft.com/office/drawing/2014/main" id="{30E9FBBF-02A9-A4E3-5DB3-7C06B1452F9C}"/>
              </a:ext>
            </a:extLst>
          </p:cNvPr>
          <p:cNvCxnSpPr>
            <a:stCxn id="42" idx="2"/>
          </p:cNvCxnSpPr>
          <p:nvPr/>
        </p:nvCxnSpPr>
        <p:spPr>
          <a:xfrm flipH="1">
            <a:off x="6275526" y="3300138"/>
            <a:ext cx="26875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269D1F-E94D-F000-88FF-48A78D664788}"/>
              </a:ext>
            </a:extLst>
          </p:cNvPr>
          <p:cNvCxnSpPr>
            <a:cxnSpLocks/>
            <a:stCxn id="11" idx="2"/>
          </p:cNvCxnSpPr>
          <p:nvPr/>
        </p:nvCxnSpPr>
        <p:spPr>
          <a:xfrm flipH="1" flipV="1">
            <a:off x="8394921" y="2384384"/>
            <a:ext cx="265460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1BD34FE-20A5-AD2A-AF7D-6FFB1D2C57AB}"/>
              </a:ext>
            </a:extLst>
          </p:cNvPr>
          <p:cNvSpPr txBox="1"/>
          <p:nvPr/>
        </p:nvSpPr>
        <p:spPr>
          <a:xfrm>
            <a:off x="11363492" y="3283648"/>
            <a:ext cx="582095" cy="203488"/>
          </a:xfrm>
          <a:prstGeom prst="rect">
            <a:avLst/>
          </a:prstGeom>
          <a:solidFill>
            <a:schemeClr val="accent1"/>
          </a:solidFill>
        </p:spPr>
        <p:txBody>
          <a:bodyPr wrap="square" rtlCol="0" anchor="ctr">
            <a:spAutoFit/>
          </a:bodyPr>
          <a:lstStyle/>
          <a:p>
            <a:pPr algn="r"/>
            <a:r>
              <a:rPr lang="en-US" sz="1000" b="1" dirty="0">
                <a:solidFill>
                  <a:schemeClr val="bg1"/>
                </a:solidFill>
              </a:rPr>
              <a:t>WHY?</a:t>
            </a:r>
          </a:p>
        </p:txBody>
      </p:sp>
      <p:sp>
        <p:nvSpPr>
          <p:cNvPr id="49" name="TextBox 48">
            <a:extLst>
              <a:ext uri="{FF2B5EF4-FFF2-40B4-BE49-F238E27FC236}">
                <a16:creationId xmlns:a16="http://schemas.microsoft.com/office/drawing/2014/main" id="{56A31E26-7D59-0FB4-5266-FA1B38D3EE81}"/>
              </a:ext>
            </a:extLst>
          </p:cNvPr>
          <p:cNvSpPr txBox="1"/>
          <p:nvPr/>
        </p:nvSpPr>
        <p:spPr>
          <a:xfrm>
            <a:off x="11363492" y="2371036"/>
            <a:ext cx="582095" cy="203488"/>
          </a:xfrm>
          <a:prstGeom prst="rect">
            <a:avLst/>
          </a:prstGeom>
          <a:solidFill>
            <a:schemeClr val="accent1"/>
          </a:solidFill>
        </p:spPr>
        <p:txBody>
          <a:bodyPr wrap="square" rtlCol="0" anchor="ctr">
            <a:spAutoFit/>
          </a:bodyPr>
          <a:lstStyle/>
          <a:p>
            <a:pPr algn="r"/>
            <a:r>
              <a:rPr lang="en-US" sz="1000" b="1" dirty="0">
                <a:solidFill>
                  <a:schemeClr val="bg1"/>
                </a:solidFill>
              </a:rPr>
              <a:t>WHY?</a:t>
            </a:r>
          </a:p>
        </p:txBody>
      </p:sp>
      <p:sp>
        <p:nvSpPr>
          <p:cNvPr id="50" name="TextBox 49">
            <a:extLst>
              <a:ext uri="{FF2B5EF4-FFF2-40B4-BE49-F238E27FC236}">
                <a16:creationId xmlns:a16="http://schemas.microsoft.com/office/drawing/2014/main" id="{74297328-EC0E-1A8F-2D16-ECABC200E23B}"/>
              </a:ext>
            </a:extLst>
          </p:cNvPr>
          <p:cNvSpPr txBox="1"/>
          <p:nvPr/>
        </p:nvSpPr>
        <p:spPr>
          <a:xfrm>
            <a:off x="5458205" y="3305015"/>
            <a:ext cx="582095" cy="203488"/>
          </a:xfrm>
          <a:prstGeom prst="rect">
            <a:avLst/>
          </a:prstGeom>
          <a:solidFill>
            <a:schemeClr val="accent1"/>
          </a:solidFill>
        </p:spPr>
        <p:txBody>
          <a:bodyPr wrap="square" rtlCol="0" anchor="ctr">
            <a:spAutoFit/>
          </a:bodyPr>
          <a:lstStyle/>
          <a:p>
            <a:r>
              <a:rPr lang="en-US" sz="1000" b="1" dirty="0">
                <a:solidFill>
                  <a:schemeClr val="bg1"/>
                </a:solidFill>
              </a:rPr>
              <a:t>WHY?</a:t>
            </a:r>
          </a:p>
        </p:txBody>
      </p:sp>
      <p:sp>
        <p:nvSpPr>
          <p:cNvPr id="51" name="TextBox 50">
            <a:extLst>
              <a:ext uri="{FF2B5EF4-FFF2-40B4-BE49-F238E27FC236}">
                <a16:creationId xmlns:a16="http://schemas.microsoft.com/office/drawing/2014/main" id="{D3A0C8F2-6DB2-1173-9117-D4A2592516CA}"/>
              </a:ext>
            </a:extLst>
          </p:cNvPr>
          <p:cNvSpPr txBox="1"/>
          <p:nvPr/>
        </p:nvSpPr>
        <p:spPr>
          <a:xfrm>
            <a:off x="7535091" y="2364569"/>
            <a:ext cx="582095" cy="203488"/>
          </a:xfrm>
          <a:prstGeom prst="rect">
            <a:avLst/>
          </a:prstGeom>
          <a:solidFill>
            <a:schemeClr val="accent1"/>
          </a:solidFill>
        </p:spPr>
        <p:txBody>
          <a:bodyPr wrap="square" rtlCol="0" anchor="ctr">
            <a:spAutoFit/>
          </a:bodyPr>
          <a:lstStyle/>
          <a:p>
            <a:r>
              <a:rPr lang="en-US" sz="1000" b="1" dirty="0">
                <a:solidFill>
                  <a:schemeClr val="bg1"/>
                </a:solidFill>
              </a:rPr>
              <a:t>WHY?</a:t>
            </a:r>
          </a:p>
        </p:txBody>
      </p:sp>
      <p:sp>
        <p:nvSpPr>
          <p:cNvPr id="52" name="TextBox 51">
            <a:extLst>
              <a:ext uri="{FF2B5EF4-FFF2-40B4-BE49-F238E27FC236}">
                <a16:creationId xmlns:a16="http://schemas.microsoft.com/office/drawing/2014/main" id="{C068B1AF-589B-3F09-C5C7-DFA6D743D5BD}"/>
              </a:ext>
            </a:extLst>
          </p:cNvPr>
          <p:cNvSpPr txBox="1"/>
          <p:nvPr/>
        </p:nvSpPr>
        <p:spPr>
          <a:xfrm>
            <a:off x="9548350" y="1442174"/>
            <a:ext cx="582095" cy="203488"/>
          </a:xfrm>
          <a:prstGeom prst="rect">
            <a:avLst/>
          </a:prstGeom>
          <a:solidFill>
            <a:schemeClr val="accent1"/>
          </a:solidFill>
        </p:spPr>
        <p:txBody>
          <a:bodyPr wrap="square" rtlCol="0" anchor="ctr">
            <a:spAutoFit/>
          </a:bodyPr>
          <a:lstStyle/>
          <a:p>
            <a:r>
              <a:rPr lang="en-US" sz="1000" b="1" dirty="0">
                <a:solidFill>
                  <a:schemeClr val="bg1"/>
                </a:solidFill>
              </a:rPr>
              <a:t>WHY?</a:t>
            </a:r>
          </a:p>
        </p:txBody>
      </p:sp>
    </p:spTree>
    <p:extLst>
      <p:ext uri="{BB962C8B-B14F-4D97-AF65-F5344CB8AC3E}">
        <p14:creationId xmlns:p14="http://schemas.microsoft.com/office/powerpoint/2010/main" val="256104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325B-0F8A-82B7-33C5-F5DDF68BF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500E-8213-DCD1-F189-1E76FDAB5435}"/>
              </a:ext>
            </a:extLst>
          </p:cNvPr>
          <p:cNvSpPr>
            <a:spLocks noGrp="1"/>
          </p:cNvSpPr>
          <p:nvPr>
            <p:ph type="title"/>
          </p:nvPr>
        </p:nvSpPr>
        <p:spPr>
          <a:xfrm>
            <a:off x="684946" y="590941"/>
            <a:ext cx="10992166" cy="759182"/>
          </a:xfrm>
        </p:spPr>
        <p:txBody>
          <a:bodyPr/>
          <a:lstStyle/>
          <a:p>
            <a:r>
              <a:rPr lang="en-US" dirty="0">
                <a:solidFill>
                  <a:schemeClr val="accent1"/>
                </a:solidFill>
              </a:rPr>
              <a:t>HONEYWELL ECATS</a:t>
            </a:r>
            <a:br>
              <a:rPr lang="en-US" dirty="0">
                <a:solidFill>
                  <a:schemeClr val="accent1"/>
                </a:solidFill>
              </a:rPr>
            </a:br>
            <a:r>
              <a:rPr lang="en-GB" dirty="0">
                <a:solidFill>
                  <a:schemeClr val="tx1">
                    <a:lumMod val="95000"/>
                    <a:lumOff val="5000"/>
                  </a:schemeClr>
                </a:solidFill>
              </a:rPr>
              <a:t>SUPPLIERS ACCOUNT</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1443CF4E-332B-1AFC-77E5-590429BB940C}"/>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SUPPLIER REQUESTS UNIQUE USER ID (TYPICALLY 3 - 5 BUSINESS DAYS)</a:t>
            </a:r>
          </a:p>
        </p:txBody>
      </p:sp>
      <p:cxnSp>
        <p:nvCxnSpPr>
          <p:cNvPr id="4" name="Straight Connector 3">
            <a:extLst>
              <a:ext uri="{FF2B5EF4-FFF2-40B4-BE49-F238E27FC236}">
                <a16:creationId xmlns:a16="http://schemas.microsoft.com/office/drawing/2014/main" id="{0818C67E-49CB-DDD2-168D-323EA79FCAB2}"/>
              </a:ext>
            </a:extLst>
          </p:cNvPr>
          <p:cNvCxnSpPr>
            <a:cxnSpLocks/>
          </p:cNvCxnSpPr>
          <p:nvPr/>
        </p:nvCxnSpPr>
        <p:spPr>
          <a:xfrm>
            <a:off x="833131" y="1452306"/>
            <a:ext cx="0" cy="5119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A8738CD-DE09-F644-2701-8809A6984A81}"/>
              </a:ext>
            </a:extLst>
          </p:cNvPr>
          <p:cNvSpPr/>
          <p:nvPr/>
        </p:nvSpPr>
        <p:spPr>
          <a:xfrm>
            <a:off x="1056992" y="1541153"/>
            <a:ext cx="838484"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Go</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to</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EE9D7F8-4EE5-F881-0257-20DFCABFA28C}"/>
              </a:ext>
            </a:extLst>
          </p:cNvPr>
          <p:cNvGrpSpPr/>
          <p:nvPr/>
        </p:nvGrpSpPr>
        <p:grpSpPr>
          <a:xfrm>
            <a:off x="1895476" y="1503451"/>
            <a:ext cx="2606040" cy="412689"/>
            <a:chOff x="2621280" y="1690431"/>
            <a:chExt cx="2606040" cy="412689"/>
          </a:xfrm>
        </p:grpSpPr>
        <p:sp>
          <p:nvSpPr>
            <p:cNvPr id="7" name="Rectangle 6">
              <a:hlinkClick r:id="rId3"/>
              <a:extLst>
                <a:ext uri="{FF2B5EF4-FFF2-40B4-BE49-F238E27FC236}">
                  <a16:creationId xmlns:a16="http://schemas.microsoft.com/office/drawing/2014/main" id="{28ECDCA4-6C29-F362-9E9D-B7F8AB0FC8A1}"/>
                </a:ext>
              </a:extLst>
            </p:cNvPr>
            <p:cNvSpPr/>
            <p:nvPr/>
          </p:nvSpPr>
          <p:spPr>
            <a:xfrm>
              <a:off x="2621280" y="1690431"/>
              <a:ext cx="2606040" cy="4126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8CB61D7-37CB-3E7A-4535-FDC3F2B0A356}"/>
                </a:ext>
              </a:extLst>
            </p:cNvPr>
            <p:cNvSpPr/>
            <p:nvPr/>
          </p:nvSpPr>
          <p:spPr>
            <a:xfrm>
              <a:off x="2621280" y="1725569"/>
              <a:ext cx="2606040"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https://ecats.honeywell.com</a:t>
              </a:r>
              <a:endPar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grpSp>
      <p:pic>
        <p:nvPicPr>
          <p:cNvPr id="10" name="Picture 9" descr="A screenshot of a computer&#10;&#10;AI-generated content may be incorrect.">
            <a:extLst>
              <a:ext uri="{FF2B5EF4-FFF2-40B4-BE49-F238E27FC236}">
                <a16:creationId xmlns:a16="http://schemas.microsoft.com/office/drawing/2014/main" id="{A7E18CEF-8610-2CB2-2CB1-585A203E4FE7}"/>
              </a:ext>
            </a:extLst>
          </p:cNvPr>
          <p:cNvPicPr>
            <a:picLocks noChangeAspect="1"/>
          </p:cNvPicPr>
          <p:nvPr/>
        </p:nvPicPr>
        <p:blipFill>
          <a:blip r:embed="rId5"/>
          <a:stretch>
            <a:fillRect/>
          </a:stretch>
        </p:blipFill>
        <p:spPr>
          <a:xfrm>
            <a:off x="833130" y="2128689"/>
            <a:ext cx="6280957" cy="3497018"/>
          </a:xfrm>
          <a:prstGeom prst="rect">
            <a:avLst/>
          </a:prstGeom>
        </p:spPr>
      </p:pic>
      <p:sp>
        <p:nvSpPr>
          <p:cNvPr id="14" name="Rectangle 13">
            <a:extLst>
              <a:ext uri="{FF2B5EF4-FFF2-40B4-BE49-F238E27FC236}">
                <a16:creationId xmlns:a16="http://schemas.microsoft.com/office/drawing/2014/main" id="{E64D7A48-8F73-0F83-96C4-E2FB7097144E}"/>
              </a:ext>
            </a:extLst>
          </p:cNvPr>
          <p:cNvSpPr/>
          <p:nvPr/>
        </p:nvSpPr>
        <p:spPr>
          <a:xfrm>
            <a:off x="5026703" y="4539201"/>
            <a:ext cx="1355047" cy="126110"/>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67B99453-82CF-6734-99E1-E9E52445883F}"/>
              </a:ext>
            </a:extLst>
          </p:cNvPr>
          <p:cNvCxnSpPr>
            <a:cxnSpLocks/>
          </p:cNvCxnSpPr>
          <p:nvPr/>
        </p:nvCxnSpPr>
        <p:spPr>
          <a:xfrm flipV="1">
            <a:off x="5463100" y="4136269"/>
            <a:ext cx="0" cy="402932"/>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49F4E28-6C99-A806-3534-4CE2EC2971F3}"/>
              </a:ext>
            </a:extLst>
          </p:cNvPr>
          <p:cNvGrpSpPr/>
          <p:nvPr/>
        </p:nvGrpSpPr>
        <p:grpSpPr>
          <a:xfrm>
            <a:off x="5186723" y="3457063"/>
            <a:ext cx="3506735" cy="759182"/>
            <a:chOff x="5771536" y="3951226"/>
            <a:chExt cx="3506735" cy="759182"/>
          </a:xfrm>
        </p:grpSpPr>
        <p:sp>
          <p:nvSpPr>
            <p:cNvPr id="12" name="Rectangle 11">
              <a:extLst>
                <a:ext uri="{FF2B5EF4-FFF2-40B4-BE49-F238E27FC236}">
                  <a16:creationId xmlns:a16="http://schemas.microsoft.com/office/drawing/2014/main" id="{576F5024-1B76-0572-6A6A-84C944A72536}"/>
                </a:ext>
              </a:extLst>
            </p:cNvPr>
            <p:cNvSpPr/>
            <p:nvPr/>
          </p:nvSpPr>
          <p:spPr>
            <a:xfrm>
              <a:off x="5771536" y="3951226"/>
              <a:ext cx="3506735" cy="7591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5012B81-7031-2192-583D-B3E6F86BBF61}"/>
                </a:ext>
              </a:extLst>
            </p:cNvPr>
            <p:cNvSpPr/>
            <p:nvPr/>
          </p:nvSpPr>
          <p:spPr>
            <a:xfrm>
              <a:off x="5896346" y="4079622"/>
              <a:ext cx="3381925" cy="5023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Select Request Honeywell ID Link click embedded pdf icon for instructions</a:t>
              </a:r>
              <a:endParaRPr kumimoji="0" lang="en-GB" sz="14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92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B4682-2D32-6B44-C640-2B3B69A3952E}"/>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657730C7-77EC-24CC-3053-FB67C7FC68BD}"/>
              </a:ext>
            </a:extLst>
          </p:cNvPr>
          <p:cNvGrpSpPr/>
          <p:nvPr/>
        </p:nvGrpSpPr>
        <p:grpSpPr>
          <a:xfrm>
            <a:off x="5272065" y="1166012"/>
            <a:ext cx="6919934" cy="4120364"/>
            <a:chOff x="5272065" y="1166012"/>
            <a:chExt cx="6919934" cy="4120364"/>
          </a:xfrm>
        </p:grpSpPr>
        <p:pic>
          <p:nvPicPr>
            <p:cNvPr id="23" name="Picture 22" descr="A person sitting at a desk with multiple computer screens&#10;&#10;AI-generated content may be incorrect.">
              <a:extLst>
                <a:ext uri="{FF2B5EF4-FFF2-40B4-BE49-F238E27FC236}">
                  <a16:creationId xmlns:a16="http://schemas.microsoft.com/office/drawing/2014/main" id="{4F44E607-856D-4F0C-7D5F-A5B0B0FF45DB}"/>
                </a:ext>
              </a:extLst>
            </p:cNvPr>
            <p:cNvPicPr>
              <a:picLocks noChangeAspect="1"/>
            </p:cNvPicPr>
            <p:nvPr/>
          </p:nvPicPr>
          <p:blipFill>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5309933" y="1280311"/>
              <a:ext cx="6882066" cy="3871161"/>
            </a:xfrm>
            <a:prstGeom prst="rect">
              <a:avLst/>
            </a:prstGeom>
          </p:spPr>
        </p:pic>
        <p:sp>
          <p:nvSpPr>
            <p:cNvPr id="24" name="Rectangle 23">
              <a:extLst>
                <a:ext uri="{FF2B5EF4-FFF2-40B4-BE49-F238E27FC236}">
                  <a16:creationId xmlns:a16="http://schemas.microsoft.com/office/drawing/2014/main" id="{8851D382-D6E0-564B-8967-BDC46CA02FA5}"/>
                </a:ext>
              </a:extLst>
            </p:cNvPr>
            <p:cNvSpPr/>
            <p:nvPr/>
          </p:nvSpPr>
          <p:spPr>
            <a:xfrm>
              <a:off x="5272065" y="1166012"/>
              <a:ext cx="4605359" cy="4120364"/>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36A2A04-3663-1D9E-0A26-15553C74828A}"/>
              </a:ext>
            </a:extLst>
          </p:cNvPr>
          <p:cNvSpPr>
            <a:spLocks noGrp="1"/>
          </p:cNvSpPr>
          <p:nvPr>
            <p:ph type="title"/>
          </p:nvPr>
        </p:nvSpPr>
        <p:spPr>
          <a:xfrm>
            <a:off x="684946" y="590941"/>
            <a:ext cx="10992166" cy="436017"/>
          </a:xfrm>
        </p:spPr>
        <p:txBody>
          <a:bodyPr/>
          <a:lstStyle/>
          <a:p>
            <a:r>
              <a:rPr lang="en-US" dirty="0">
                <a:solidFill>
                  <a:schemeClr val="accent1"/>
                </a:solidFill>
              </a:rPr>
              <a:t>RECOGNIZING ROOT CAUSE</a:t>
            </a:r>
            <a:endParaRPr lang="en-US" dirty="0"/>
          </a:p>
        </p:txBody>
      </p:sp>
      <p:sp>
        <p:nvSpPr>
          <p:cNvPr id="3" name="Text Placeholder 4">
            <a:extLst>
              <a:ext uri="{FF2B5EF4-FFF2-40B4-BE49-F238E27FC236}">
                <a16:creationId xmlns:a16="http://schemas.microsoft.com/office/drawing/2014/main" id="{542D4A19-7C5D-60B7-97B7-4215B4CDA1EC}"/>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ROOT CAUSE SHOULD ADDRESS SYSTEMIC ISSUES</a:t>
            </a:r>
            <a:endParaRPr lang="en-GB" sz="1600" dirty="0">
              <a:solidFill>
                <a:schemeClr val="bg1"/>
              </a:solidFill>
              <a:latin typeface="+mj-lt"/>
            </a:endParaRPr>
          </a:p>
        </p:txBody>
      </p:sp>
      <p:grpSp>
        <p:nvGrpSpPr>
          <p:cNvPr id="16" name="Group 15">
            <a:extLst>
              <a:ext uri="{FF2B5EF4-FFF2-40B4-BE49-F238E27FC236}">
                <a16:creationId xmlns:a16="http://schemas.microsoft.com/office/drawing/2014/main" id="{8793CAC5-E160-D360-8FE5-DFAC5A83ABBA}"/>
              </a:ext>
            </a:extLst>
          </p:cNvPr>
          <p:cNvGrpSpPr/>
          <p:nvPr/>
        </p:nvGrpSpPr>
        <p:grpSpPr>
          <a:xfrm>
            <a:off x="733141" y="1706528"/>
            <a:ext cx="5162833" cy="2158715"/>
            <a:chOff x="733141" y="2560766"/>
            <a:chExt cx="5162833" cy="2158715"/>
          </a:xfrm>
        </p:grpSpPr>
        <p:cxnSp>
          <p:nvCxnSpPr>
            <p:cNvPr id="4" name="Straight Connector 3">
              <a:extLst>
                <a:ext uri="{FF2B5EF4-FFF2-40B4-BE49-F238E27FC236}">
                  <a16:creationId xmlns:a16="http://schemas.microsoft.com/office/drawing/2014/main" id="{B1326AC5-50B2-0EA8-C54D-692DE80A1257}"/>
                </a:ext>
              </a:extLst>
            </p:cNvPr>
            <p:cNvCxnSpPr>
              <a:cxnSpLocks/>
            </p:cNvCxnSpPr>
            <p:nvPr/>
          </p:nvCxnSpPr>
          <p:spPr>
            <a:xfrm>
              <a:off x="833131" y="3038923"/>
              <a:ext cx="0" cy="16805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82F0D66E-5A0E-6DF2-74C1-15FA5EFED52B}"/>
                </a:ext>
              </a:extLst>
            </p:cNvPr>
            <p:cNvSpPr/>
            <p:nvPr/>
          </p:nvSpPr>
          <p:spPr>
            <a:xfrm>
              <a:off x="733141" y="2560766"/>
              <a:ext cx="5162833"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What does a good root cause look like?</a:t>
              </a:r>
            </a:p>
          </p:txBody>
        </p:sp>
      </p:grpSp>
      <p:sp>
        <p:nvSpPr>
          <p:cNvPr id="13" name="Rectangle: Rounded Corners 12">
            <a:extLst>
              <a:ext uri="{FF2B5EF4-FFF2-40B4-BE49-F238E27FC236}">
                <a16:creationId xmlns:a16="http://schemas.microsoft.com/office/drawing/2014/main" id="{6600477B-0AAA-BBF3-2B11-80A7A219D525}"/>
              </a:ext>
            </a:extLst>
          </p:cNvPr>
          <p:cNvSpPr/>
          <p:nvPr/>
        </p:nvSpPr>
        <p:spPr>
          <a:xfrm>
            <a:off x="1018892" y="2140034"/>
            <a:ext cx="5077108" cy="173664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Often:</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endPar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It refers to a process rather than a person</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It is under our control, or at least our organization’s</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Searching for deeper causes can be unproductive</a:t>
            </a:r>
          </a:p>
          <a:p>
            <a:pPr marL="342900" marR="0" lvl="0" indent="-342900" defTabSz="914400" rtl="0" eaLnBrk="1" fontAlgn="auto" latinLnBrk="0" hangingPunct="1">
              <a:lnSpc>
                <a:spcPts val="1800"/>
              </a:lnSpc>
              <a:spcBef>
                <a:spcPts val="0"/>
              </a:spcBef>
              <a:spcAft>
                <a:spcPts val="0"/>
              </a:spcAft>
              <a:buClr>
                <a:schemeClr val="accent1"/>
              </a:buClr>
              <a:buSzTx/>
              <a:buFont typeface="+mj-lt"/>
              <a:buAutoNum type="arabicPeriod"/>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Preventing it from happening would make the issue unlikely occur again.</a:t>
            </a:r>
            <a:endParaRPr kumimoji="0" lang="en-GB" sz="14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8879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39E5-CC19-287F-745D-F02E19F81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D290D-33AE-AEEE-1B27-496A1188E259}"/>
              </a:ext>
            </a:extLst>
          </p:cNvPr>
          <p:cNvSpPr>
            <a:spLocks noGrp="1"/>
          </p:cNvSpPr>
          <p:nvPr>
            <p:ph type="title"/>
          </p:nvPr>
        </p:nvSpPr>
        <p:spPr>
          <a:xfrm>
            <a:off x="684946" y="590941"/>
            <a:ext cx="10992166" cy="759182"/>
          </a:xfrm>
        </p:spPr>
        <p:txBody>
          <a:bodyPr/>
          <a:lstStyle/>
          <a:p>
            <a:r>
              <a:rPr lang="en-US" dirty="0">
                <a:solidFill>
                  <a:schemeClr val="accent1"/>
                </a:solidFill>
              </a:rPr>
              <a:t>WHY MADE AND </a:t>
            </a:r>
            <a:br>
              <a:rPr lang="en-US" dirty="0">
                <a:solidFill>
                  <a:schemeClr val="accent1"/>
                </a:solidFill>
              </a:rPr>
            </a:br>
            <a:r>
              <a:rPr lang="en-US" dirty="0"/>
              <a:t>WHY MISSED</a:t>
            </a:r>
          </a:p>
        </p:txBody>
      </p:sp>
      <p:sp>
        <p:nvSpPr>
          <p:cNvPr id="3" name="Text Placeholder 4">
            <a:extLst>
              <a:ext uri="{FF2B5EF4-FFF2-40B4-BE49-F238E27FC236}">
                <a16:creationId xmlns:a16="http://schemas.microsoft.com/office/drawing/2014/main" id="{7A8E9967-2751-6D39-A0B7-BE2A2CEB7059}"/>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D4 EXAMPLES AND KEY QUESTIONS TO DRIVE ROOT CAUSE</a:t>
            </a:r>
            <a:endParaRPr lang="en-GB" sz="1600" dirty="0">
              <a:solidFill>
                <a:schemeClr val="bg1"/>
              </a:solidFill>
              <a:latin typeface="+mj-lt"/>
            </a:endParaRPr>
          </a:p>
        </p:txBody>
      </p:sp>
      <p:cxnSp>
        <p:nvCxnSpPr>
          <p:cNvPr id="4" name="Straight Connector 3">
            <a:extLst>
              <a:ext uri="{FF2B5EF4-FFF2-40B4-BE49-F238E27FC236}">
                <a16:creationId xmlns:a16="http://schemas.microsoft.com/office/drawing/2014/main" id="{794F9FF7-ABA1-7026-7F44-DF1A4F56F9E7}"/>
              </a:ext>
            </a:extLst>
          </p:cNvPr>
          <p:cNvCxnSpPr>
            <a:cxnSpLocks/>
          </p:cNvCxnSpPr>
          <p:nvPr/>
        </p:nvCxnSpPr>
        <p:spPr>
          <a:xfrm>
            <a:off x="833131" y="2108031"/>
            <a:ext cx="0" cy="5167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4B5C877-CB75-B907-163D-BDD2D17B1173}"/>
              </a:ext>
            </a:extLst>
          </p:cNvPr>
          <p:cNvSpPr/>
          <p:nvPr/>
        </p:nvSpPr>
        <p:spPr>
          <a:xfrm>
            <a:off x="358793" y="2623486"/>
            <a:ext cx="2162459" cy="173664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Why was the mistake/defect made to begin with?</a:t>
            </a:r>
            <a:b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br>
            <a:endPar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What in the process allowed the error to be made?</a:t>
            </a:r>
            <a:endParaRPr kumimoji="0" lang="en-GB" sz="14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14D70760-4187-F72D-28A5-048DDBEBAF54}"/>
              </a:ext>
            </a:extLst>
          </p:cNvPr>
          <p:cNvSpPr/>
          <p:nvPr/>
        </p:nvSpPr>
        <p:spPr>
          <a:xfrm>
            <a:off x="9757818" y="775896"/>
            <a:ext cx="1982287" cy="6191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Rounded Corners 6">
            <a:extLst>
              <a:ext uri="{FF2B5EF4-FFF2-40B4-BE49-F238E27FC236}">
                <a16:creationId xmlns:a16="http://schemas.microsoft.com/office/drawing/2014/main" id="{92794C96-5E9A-09FC-3F5E-76AF2E8C4D4E}"/>
              </a:ext>
            </a:extLst>
          </p:cNvPr>
          <p:cNvSpPr/>
          <p:nvPr/>
        </p:nvSpPr>
        <p:spPr>
          <a:xfrm>
            <a:off x="9757818" y="1694996"/>
            <a:ext cx="1982287" cy="6191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Rounded Corners 7">
            <a:extLst>
              <a:ext uri="{FF2B5EF4-FFF2-40B4-BE49-F238E27FC236}">
                <a16:creationId xmlns:a16="http://schemas.microsoft.com/office/drawing/2014/main" id="{729D665B-A132-2223-B0DA-9382273675C4}"/>
              </a:ext>
            </a:extLst>
          </p:cNvPr>
          <p:cNvSpPr/>
          <p:nvPr/>
        </p:nvSpPr>
        <p:spPr>
          <a:xfrm>
            <a:off x="9757818" y="2614096"/>
            <a:ext cx="1982287" cy="61912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3D7886E5-9506-BC75-CBCF-F8170FDBB253}"/>
              </a:ext>
            </a:extLst>
          </p:cNvPr>
          <p:cNvSpPr/>
          <p:nvPr/>
        </p:nvSpPr>
        <p:spPr>
          <a:xfrm rot="10800000">
            <a:off x="10448398" y="1461696"/>
            <a:ext cx="601127" cy="18367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Isosceles Triangle 10">
            <a:extLst>
              <a:ext uri="{FF2B5EF4-FFF2-40B4-BE49-F238E27FC236}">
                <a16:creationId xmlns:a16="http://schemas.microsoft.com/office/drawing/2014/main" id="{EDC872D6-D2FC-2DB9-44D7-8E4C532C6148}"/>
              </a:ext>
            </a:extLst>
          </p:cNvPr>
          <p:cNvSpPr/>
          <p:nvPr/>
        </p:nvSpPr>
        <p:spPr>
          <a:xfrm rot="10800000">
            <a:off x="10448398" y="2384385"/>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Rounded Corners 13">
            <a:extLst>
              <a:ext uri="{FF2B5EF4-FFF2-40B4-BE49-F238E27FC236}">
                <a16:creationId xmlns:a16="http://schemas.microsoft.com/office/drawing/2014/main" id="{760AB52C-0B89-C83A-9541-9E0953922070}"/>
              </a:ext>
            </a:extLst>
          </p:cNvPr>
          <p:cNvSpPr/>
          <p:nvPr/>
        </p:nvSpPr>
        <p:spPr>
          <a:xfrm>
            <a:off x="9872662" y="958015"/>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85000"/>
                  </a:schemeClr>
                </a:solidFill>
                <a:effectLst/>
                <a:uLnTx/>
                <a:uFillTx/>
                <a:latin typeface="+mj-lt"/>
                <a:ea typeface="Calibri" panose="020F0502020204030204" pitchFamily="34" charset="0"/>
                <a:cs typeface="Calibri" panose="020F0502020204030204" pitchFamily="34" charset="0"/>
              </a:rPr>
              <a:t>EVENT</a:t>
            </a:r>
            <a:endParaRPr kumimoji="0" lang="en-GB" sz="1400" i="1" u="none" strike="noStrike" kern="1200" cap="none" spc="0" normalizeH="0" baseline="0" noProof="0" dirty="0">
              <a:ln>
                <a:noFill/>
              </a:ln>
              <a:solidFill>
                <a:schemeClr val="bg1">
                  <a:lumMod val="85000"/>
                </a:schemeClr>
              </a:solidFill>
              <a:effectLst/>
              <a:uLnTx/>
              <a:uFillTx/>
              <a:ea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F3981138-6B45-21E5-87FB-5390EFB8067B}"/>
              </a:ext>
            </a:extLst>
          </p:cNvPr>
          <p:cNvSpPr/>
          <p:nvPr/>
        </p:nvSpPr>
        <p:spPr>
          <a:xfrm>
            <a:off x="9872662" y="1882984"/>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lumMod val="85000"/>
                  </a:schemeClr>
                </a:solidFill>
                <a:effectLst/>
                <a:uLnTx/>
                <a:uFillTx/>
                <a:latin typeface="+mj-lt"/>
                <a:ea typeface="Calibri" panose="020F0502020204030204" pitchFamily="34" charset="0"/>
                <a:cs typeface="Calibri" panose="020F0502020204030204" pitchFamily="34" charset="0"/>
              </a:rPr>
              <a:t>DIRECT CAUSE</a:t>
            </a:r>
            <a:endParaRPr kumimoji="0" lang="en-GB" sz="1400" i="1" u="none" strike="noStrike" kern="1200" cap="none" spc="0" normalizeH="0" baseline="0" noProof="0" dirty="0">
              <a:ln>
                <a:noFill/>
              </a:ln>
              <a:solidFill>
                <a:schemeClr val="bg1">
                  <a:lumMod val="85000"/>
                </a:schemeClr>
              </a:solidFill>
              <a:effectLst/>
              <a:uLnTx/>
              <a:uFillTx/>
              <a:ea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8B452247-CD3F-C04B-27CA-C6E1666BDC1E}"/>
              </a:ext>
            </a:extLst>
          </p:cNvPr>
          <p:cNvSpPr/>
          <p:nvPr/>
        </p:nvSpPr>
        <p:spPr>
          <a:xfrm>
            <a:off x="9872662" y="2755377"/>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CONTRIBUTING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20F92894-A0B6-1836-41E7-D91BDD98FD36}"/>
              </a:ext>
            </a:extLst>
          </p:cNvPr>
          <p:cNvSpPr/>
          <p:nvPr/>
        </p:nvSpPr>
        <p:spPr>
          <a:xfrm>
            <a:off x="7671383" y="2614096"/>
            <a:ext cx="1982287" cy="61912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Rounded Corners 19">
            <a:extLst>
              <a:ext uri="{FF2B5EF4-FFF2-40B4-BE49-F238E27FC236}">
                <a16:creationId xmlns:a16="http://schemas.microsoft.com/office/drawing/2014/main" id="{6F60F90D-A398-67E4-0CC6-E9E59AE08C7E}"/>
              </a:ext>
            </a:extLst>
          </p:cNvPr>
          <p:cNvSpPr/>
          <p:nvPr/>
        </p:nvSpPr>
        <p:spPr>
          <a:xfrm>
            <a:off x="7786227" y="2755377"/>
            <a:ext cx="1752598" cy="31203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400"/>
              </a:lnSpc>
              <a:spcBef>
                <a:spcPts val="0"/>
              </a:spcBef>
              <a:spcAft>
                <a:spcPts val="0"/>
              </a:spcAft>
              <a:buClr>
                <a:schemeClr val="tx1">
                  <a:lumMod val="50000"/>
                  <a:lumOff val="50000"/>
                </a:schemeClr>
              </a:buClr>
              <a:buSzTx/>
              <a:tabLst/>
              <a:defRPr/>
            </a:pPr>
            <a:r>
              <a:rPr kumimoji="0" lang="en-US" sz="1400" i="0" u="none" strike="noStrike" kern="1200" cap="none" spc="0" normalizeH="0" baseline="0" noProof="0" dirty="0">
                <a:ln>
                  <a:noFill/>
                </a:ln>
                <a:solidFill>
                  <a:schemeClr val="bg1"/>
                </a:solidFill>
                <a:effectLst/>
                <a:uLnTx/>
                <a:uFillTx/>
                <a:latin typeface="+mj-lt"/>
                <a:ea typeface="Calibri" panose="020F0502020204030204" pitchFamily="34" charset="0"/>
                <a:cs typeface="Calibri" panose="020F0502020204030204" pitchFamily="34" charset="0"/>
              </a:rPr>
              <a:t>CONTRIBUTING CAUSE</a:t>
            </a:r>
            <a:endParaRPr kumimoji="0" lang="en-GB" sz="1400" i="1"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sp>
        <p:nvSpPr>
          <p:cNvPr id="28" name="Isosceles Triangle 27">
            <a:extLst>
              <a:ext uri="{FF2B5EF4-FFF2-40B4-BE49-F238E27FC236}">
                <a16:creationId xmlns:a16="http://schemas.microsoft.com/office/drawing/2014/main" id="{7467537D-1694-5DB9-D257-8F2DDAC9645B}"/>
              </a:ext>
            </a:extLst>
          </p:cNvPr>
          <p:cNvSpPr/>
          <p:nvPr/>
        </p:nvSpPr>
        <p:spPr>
          <a:xfrm rot="10800000">
            <a:off x="8361962" y="2384385"/>
            <a:ext cx="601127" cy="18367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Straight Connector 31">
            <a:extLst>
              <a:ext uri="{FF2B5EF4-FFF2-40B4-BE49-F238E27FC236}">
                <a16:creationId xmlns:a16="http://schemas.microsoft.com/office/drawing/2014/main" id="{2F81D3DF-9565-A5CC-4246-2D356B7C201E}"/>
              </a:ext>
            </a:extLst>
          </p:cNvPr>
          <p:cNvCxnSpPr>
            <a:cxnSpLocks/>
            <a:stCxn id="11" idx="2"/>
          </p:cNvCxnSpPr>
          <p:nvPr/>
        </p:nvCxnSpPr>
        <p:spPr>
          <a:xfrm flipH="1" flipV="1">
            <a:off x="8394921" y="2384384"/>
            <a:ext cx="265460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89C5EC31-77F9-3346-BF5D-0418C5B1366C}"/>
              </a:ext>
            </a:extLst>
          </p:cNvPr>
          <p:cNvSpPr/>
          <p:nvPr/>
        </p:nvSpPr>
        <p:spPr>
          <a:xfrm>
            <a:off x="733141" y="1592228"/>
            <a:ext cx="5162833" cy="49078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Two Separate Cause Chains for the Same Event:</a:t>
            </a:r>
          </a:p>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rPr>
              <a:t>WHY MADE </a:t>
            </a: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and </a:t>
            </a:r>
            <a:r>
              <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rPr>
              <a:t>WHY MISSED</a:t>
            </a:r>
          </a:p>
        </p:txBody>
      </p:sp>
      <p:sp>
        <p:nvSpPr>
          <p:cNvPr id="40" name="Rectangle: Rounded Corners 39">
            <a:extLst>
              <a:ext uri="{FF2B5EF4-FFF2-40B4-BE49-F238E27FC236}">
                <a16:creationId xmlns:a16="http://schemas.microsoft.com/office/drawing/2014/main" id="{DC66FCA6-592A-66DF-8F5A-D0B7BAB8DE56}"/>
              </a:ext>
            </a:extLst>
          </p:cNvPr>
          <p:cNvSpPr/>
          <p:nvPr/>
        </p:nvSpPr>
        <p:spPr>
          <a:xfrm>
            <a:off x="3254382" y="2623486"/>
            <a:ext cx="4213218" cy="265725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Why didn’t we catch the mistake (before it got to the customer)?</a:t>
            </a:r>
          </a:p>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Most common example is an operations caused issue that was not caught by inspection</a:t>
            </a:r>
          </a:p>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Often two or more groups/areas miss the error</a:t>
            </a:r>
          </a:p>
          <a:p>
            <a:pPr marL="342900" marR="0" lvl="0" indent="-34290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Audit findings must have “Why Missed” analysis</a:t>
            </a:r>
          </a:p>
          <a:p>
            <a:pPr lvl="1">
              <a:lnSpc>
                <a:spcPts val="1800"/>
              </a:lnSpc>
              <a:buClr>
                <a:schemeClr val="accent1"/>
              </a:buClr>
              <a:defRPr/>
            </a:pPr>
            <a:r>
              <a:rPr kumimoji="0" lang="en-US"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Why didn’t we catch the problem sooner?</a:t>
            </a:r>
          </a:p>
          <a:p>
            <a:pPr lvl="1">
              <a:lnSpc>
                <a:spcPts val="1800"/>
              </a:lnSpc>
              <a:buClr>
                <a:schemeClr val="accent1"/>
              </a:buClr>
              <a:defRPr/>
            </a:pPr>
            <a:r>
              <a:rPr kumimoji="0" lang="en-US"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If a customer audit caught the problem, why didn’t we catch and repair it first?</a:t>
            </a:r>
            <a:endParaRPr kumimoji="0" lang="en-GB" sz="120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1464BB23-8A47-8603-621F-6DDE3FD25602}"/>
              </a:ext>
            </a:extLst>
          </p:cNvPr>
          <p:cNvCxnSpPr>
            <a:cxnSpLocks/>
          </p:cNvCxnSpPr>
          <p:nvPr/>
        </p:nvCxnSpPr>
        <p:spPr>
          <a:xfrm>
            <a:off x="3738256" y="2108031"/>
            <a:ext cx="0" cy="5167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9492B21-F663-F73E-36A3-961AC09BF591}"/>
              </a:ext>
            </a:extLst>
          </p:cNvPr>
          <p:cNvCxnSpPr>
            <a:cxnSpLocks/>
          </p:cNvCxnSpPr>
          <p:nvPr/>
        </p:nvCxnSpPr>
        <p:spPr>
          <a:xfrm>
            <a:off x="833131" y="2108031"/>
            <a:ext cx="11099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2F3C3D-1932-4544-C450-E959D14BD523}"/>
              </a:ext>
            </a:extLst>
          </p:cNvPr>
          <p:cNvCxnSpPr>
            <a:cxnSpLocks/>
          </p:cNvCxnSpPr>
          <p:nvPr/>
        </p:nvCxnSpPr>
        <p:spPr>
          <a:xfrm>
            <a:off x="2404756" y="2108031"/>
            <a:ext cx="13385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338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0FB3-2E6A-BB1C-F91B-C582BD60970E}"/>
            </a:ext>
          </a:extLst>
        </p:cNvPr>
        <p:cNvGrpSpPr/>
        <p:nvPr/>
      </p:nvGrpSpPr>
      <p:grpSpPr>
        <a:xfrm>
          <a:off x="0" y="0"/>
          <a:ext cx="0" cy="0"/>
          <a:chOff x="0" y="0"/>
          <a:chExt cx="0" cy="0"/>
        </a:xfrm>
      </p:grpSpPr>
      <p:pic>
        <p:nvPicPr>
          <p:cNvPr id="16" name="Picture 15" descr="A screenshot of a computer&#10;&#10;AI-generated content may be incorrect.">
            <a:extLst>
              <a:ext uri="{FF2B5EF4-FFF2-40B4-BE49-F238E27FC236}">
                <a16:creationId xmlns:a16="http://schemas.microsoft.com/office/drawing/2014/main" id="{163ED1A9-2A31-938C-D7E7-B3B2766684D4}"/>
              </a:ext>
            </a:extLst>
          </p:cNvPr>
          <p:cNvPicPr>
            <a:picLocks noChangeAspect="1"/>
          </p:cNvPicPr>
          <p:nvPr/>
        </p:nvPicPr>
        <p:blipFill>
          <a:blip r:embed="rId3"/>
          <a:stretch>
            <a:fillRect/>
          </a:stretch>
        </p:blipFill>
        <p:spPr>
          <a:xfrm>
            <a:off x="777338" y="1359648"/>
            <a:ext cx="7888055" cy="4223280"/>
          </a:xfrm>
          <a:prstGeom prst="rect">
            <a:avLst/>
          </a:prstGeom>
        </p:spPr>
      </p:pic>
      <p:sp>
        <p:nvSpPr>
          <p:cNvPr id="2" name="Title 1">
            <a:extLst>
              <a:ext uri="{FF2B5EF4-FFF2-40B4-BE49-F238E27FC236}">
                <a16:creationId xmlns:a16="http://schemas.microsoft.com/office/drawing/2014/main" id="{230FEC7A-E668-EE51-A4E6-694407C9E066}"/>
              </a:ext>
            </a:extLst>
          </p:cNvPr>
          <p:cNvSpPr>
            <a:spLocks noGrp="1"/>
          </p:cNvSpPr>
          <p:nvPr>
            <p:ph type="title"/>
          </p:nvPr>
        </p:nvSpPr>
        <p:spPr>
          <a:xfrm>
            <a:off x="684946" y="590941"/>
            <a:ext cx="10992166" cy="759182"/>
          </a:xfrm>
        </p:spPr>
        <p:txBody>
          <a:bodyPr/>
          <a:lstStyle/>
          <a:p>
            <a:r>
              <a:rPr lang="en-US" dirty="0">
                <a:solidFill>
                  <a:schemeClr val="accent1"/>
                </a:solidFill>
              </a:rPr>
              <a:t>OWNER RESPOND TO </a:t>
            </a:r>
            <a:br>
              <a:rPr lang="en-US" dirty="0">
                <a:solidFill>
                  <a:schemeClr val="accent1"/>
                </a:solidFill>
              </a:rPr>
            </a:br>
            <a:r>
              <a:rPr lang="en-US" dirty="0"/>
              <a:t>CAR CAUSES (ACCEPTABLE)</a:t>
            </a:r>
          </a:p>
        </p:txBody>
      </p:sp>
      <p:sp>
        <p:nvSpPr>
          <p:cNvPr id="3" name="Text Placeholder 4">
            <a:extLst>
              <a:ext uri="{FF2B5EF4-FFF2-40B4-BE49-F238E27FC236}">
                <a16:creationId xmlns:a16="http://schemas.microsoft.com/office/drawing/2014/main" id="{6B9FB18D-9238-FE3D-8147-6243AD72BC7E}"/>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ALL CARS SHOULD REFLECT: DIRECT, CONTRIBUTING AND ROOT CAUSES</a:t>
            </a:r>
            <a:endParaRPr lang="en-GB" sz="1600" dirty="0">
              <a:solidFill>
                <a:schemeClr val="bg1"/>
              </a:solidFill>
              <a:latin typeface="+mj-lt"/>
            </a:endParaRPr>
          </a:p>
        </p:txBody>
      </p:sp>
    </p:spTree>
    <p:extLst>
      <p:ext uri="{BB962C8B-B14F-4D97-AF65-F5344CB8AC3E}">
        <p14:creationId xmlns:p14="http://schemas.microsoft.com/office/powerpoint/2010/main" val="4147014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8EE03-106C-F530-C723-54E8BEDC0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B227B-7328-A79F-D180-71E30A586377}"/>
              </a:ext>
            </a:extLst>
          </p:cNvPr>
          <p:cNvSpPr>
            <a:spLocks noGrp="1"/>
          </p:cNvSpPr>
          <p:nvPr>
            <p:ph type="title"/>
          </p:nvPr>
        </p:nvSpPr>
        <p:spPr>
          <a:xfrm>
            <a:off x="684946" y="590941"/>
            <a:ext cx="10992166" cy="759182"/>
          </a:xfrm>
        </p:spPr>
        <p:txBody>
          <a:bodyPr/>
          <a:lstStyle/>
          <a:p>
            <a:r>
              <a:rPr lang="en-US" dirty="0">
                <a:solidFill>
                  <a:schemeClr val="accent1"/>
                </a:solidFill>
              </a:rPr>
              <a:t>OWNER RESPOND TO </a:t>
            </a:r>
            <a:br>
              <a:rPr lang="en-US" dirty="0">
                <a:solidFill>
                  <a:schemeClr val="accent1"/>
                </a:solidFill>
              </a:rPr>
            </a:br>
            <a:r>
              <a:rPr lang="en-US" dirty="0"/>
              <a:t>CAR CAUSES (UNACCEPTABLE)</a:t>
            </a:r>
          </a:p>
        </p:txBody>
      </p:sp>
      <p:sp>
        <p:nvSpPr>
          <p:cNvPr id="3" name="Text Placeholder 4">
            <a:extLst>
              <a:ext uri="{FF2B5EF4-FFF2-40B4-BE49-F238E27FC236}">
                <a16:creationId xmlns:a16="http://schemas.microsoft.com/office/drawing/2014/main" id="{82C285E7-8B43-DDD5-7935-74F05CB06411}"/>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600" dirty="0">
                <a:solidFill>
                  <a:schemeClr val="bg1"/>
                </a:solidFill>
                <a:latin typeface="+mj-lt"/>
              </a:rPr>
              <a:t>N/A OR BLANK FIELD IS NOT AN ACCEPTABLE RESPONSE FOR CAUSE ANALYSIS</a:t>
            </a:r>
            <a:endParaRPr lang="en-GB" sz="1600" dirty="0">
              <a:solidFill>
                <a:schemeClr val="bg1"/>
              </a:solidFill>
              <a:latin typeface="+mj-lt"/>
            </a:endParaRPr>
          </a:p>
        </p:txBody>
      </p:sp>
      <p:grpSp>
        <p:nvGrpSpPr>
          <p:cNvPr id="13" name="Group 12">
            <a:extLst>
              <a:ext uri="{FF2B5EF4-FFF2-40B4-BE49-F238E27FC236}">
                <a16:creationId xmlns:a16="http://schemas.microsoft.com/office/drawing/2014/main" id="{F5D869C5-AAB6-DA04-0E2A-DDF5D86161B3}"/>
              </a:ext>
            </a:extLst>
          </p:cNvPr>
          <p:cNvGrpSpPr/>
          <p:nvPr/>
        </p:nvGrpSpPr>
        <p:grpSpPr>
          <a:xfrm>
            <a:off x="777338" y="1359648"/>
            <a:ext cx="7888055" cy="4223280"/>
            <a:chOff x="777338" y="1359648"/>
            <a:chExt cx="7888055" cy="4223280"/>
          </a:xfrm>
        </p:grpSpPr>
        <p:pic>
          <p:nvPicPr>
            <p:cNvPr id="6" name="Picture 5" descr="A screenshot of a computer&#10;&#10;AI-generated content may be incorrect.">
              <a:extLst>
                <a:ext uri="{FF2B5EF4-FFF2-40B4-BE49-F238E27FC236}">
                  <a16:creationId xmlns:a16="http://schemas.microsoft.com/office/drawing/2014/main" id="{D289BE34-F499-D93A-C5F1-27799518E3BD}"/>
                </a:ext>
              </a:extLst>
            </p:cNvPr>
            <p:cNvPicPr>
              <a:picLocks noChangeAspect="1"/>
            </p:cNvPicPr>
            <p:nvPr/>
          </p:nvPicPr>
          <p:blipFill>
            <a:blip r:embed="rId3"/>
            <a:stretch>
              <a:fillRect/>
            </a:stretch>
          </p:blipFill>
          <p:spPr>
            <a:xfrm>
              <a:off x="777338" y="1359648"/>
              <a:ext cx="7888055" cy="4223280"/>
            </a:xfrm>
            <a:prstGeom prst="rect">
              <a:avLst/>
            </a:prstGeom>
          </p:spPr>
        </p:pic>
        <p:sp>
          <p:nvSpPr>
            <p:cNvPr id="7" name="Rectangle 6">
              <a:extLst>
                <a:ext uri="{FF2B5EF4-FFF2-40B4-BE49-F238E27FC236}">
                  <a16:creationId xmlns:a16="http://schemas.microsoft.com/office/drawing/2014/main" id="{42CEC960-E2B9-5D79-5210-A81B60120EE0}"/>
                </a:ext>
              </a:extLst>
            </p:cNvPr>
            <p:cNvSpPr/>
            <p:nvPr/>
          </p:nvSpPr>
          <p:spPr>
            <a:xfrm>
              <a:off x="962025" y="2247900"/>
              <a:ext cx="3638550" cy="276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9A6280-C82A-1E05-1D04-F4F64384DFAC}"/>
                </a:ext>
              </a:extLst>
            </p:cNvPr>
            <p:cNvSpPr/>
            <p:nvPr/>
          </p:nvSpPr>
          <p:spPr>
            <a:xfrm>
              <a:off x="4813709" y="2247900"/>
              <a:ext cx="3434941" cy="123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A4CC8C-4822-6CDA-CB74-3DE300BF71F1}"/>
                </a:ext>
              </a:extLst>
            </p:cNvPr>
            <p:cNvSpPr/>
            <p:nvPr/>
          </p:nvSpPr>
          <p:spPr>
            <a:xfrm>
              <a:off x="962025" y="3724914"/>
              <a:ext cx="3638550" cy="151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2960EA-3860-B9CD-C265-31FAA84BFC22}"/>
                </a:ext>
              </a:extLst>
            </p:cNvPr>
            <p:cNvSpPr/>
            <p:nvPr/>
          </p:nvSpPr>
          <p:spPr>
            <a:xfrm>
              <a:off x="4823234" y="3720151"/>
              <a:ext cx="3730216" cy="276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E46636-8D7A-4F95-3074-39CF8041A4F4}"/>
                </a:ext>
              </a:extLst>
            </p:cNvPr>
            <p:cNvSpPr/>
            <p:nvPr/>
          </p:nvSpPr>
          <p:spPr>
            <a:xfrm>
              <a:off x="4823234" y="5106039"/>
              <a:ext cx="3638550" cy="189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2CED85-3FA1-F2BA-F6A1-B15C8CD6AC28}"/>
                </a:ext>
              </a:extLst>
            </p:cNvPr>
            <p:cNvSpPr/>
            <p:nvPr/>
          </p:nvSpPr>
          <p:spPr>
            <a:xfrm>
              <a:off x="962024" y="5106039"/>
              <a:ext cx="3724275" cy="276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740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CDB3-1624-173E-3090-DC9F5A24E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88996-F6B6-3542-BE24-D574302E192D}"/>
              </a:ext>
            </a:extLst>
          </p:cNvPr>
          <p:cNvSpPr>
            <a:spLocks noGrp="1"/>
          </p:cNvSpPr>
          <p:nvPr>
            <p:ph type="title"/>
          </p:nvPr>
        </p:nvSpPr>
        <p:spPr>
          <a:xfrm>
            <a:off x="684946" y="590941"/>
            <a:ext cx="10992166" cy="436017"/>
          </a:xfrm>
        </p:spPr>
        <p:txBody>
          <a:bodyPr/>
          <a:lstStyle/>
          <a:p>
            <a:r>
              <a:rPr lang="en-US" dirty="0">
                <a:solidFill>
                  <a:schemeClr val="accent1"/>
                </a:solidFill>
              </a:rPr>
              <a:t>D5 - COMPARING ERRORS AND EVENTS</a:t>
            </a:r>
            <a:endParaRPr lang="en-US" dirty="0"/>
          </a:p>
        </p:txBody>
      </p:sp>
      <p:sp>
        <p:nvSpPr>
          <p:cNvPr id="4" name="Rectangle: Rounded Corners 3">
            <a:extLst>
              <a:ext uri="{FF2B5EF4-FFF2-40B4-BE49-F238E27FC236}">
                <a16:creationId xmlns:a16="http://schemas.microsoft.com/office/drawing/2014/main" id="{BE17DCA8-5A70-95D9-DE75-B00FDE060DF4}"/>
              </a:ext>
            </a:extLst>
          </p:cNvPr>
          <p:cNvSpPr/>
          <p:nvPr/>
        </p:nvSpPr>
        <p:spPr>
          <a:xfrm>
            <a:off x="733141" y="1592228"/>
            <a:ext cx="5953409" cy="192249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The best corrective actions are ones that include Error Proofing or Mistake Proofing elements.</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285750" marR="0" lvl="0" indent="-28575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To understand error proofing, you must understand the difference between Errors and Events!</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285750" marR="0" lvl="0" indent="-285750" defTabSz="914400" rtl="0" eaLnBrk="1" fontAlgn="auto" latinLnBrk="0" hangingPunct="1">
              <a:lnSpc>
                <a:spcPts val="18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An Error occurs and is a cause. Undetected, the Error leads to an Event or an Escape</a:t>
            </a:r>
            <a:endPar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8DA1B7B4-0113-E0EA-6BF4-DCF8DAAB5E2B}"/>
              </a:ext>
            </a:extLst>
          </p:cNvPr>
          <p:cNvGrpSpPr/>
          <p:nvPr/>
        </p:nvGrpSpPr>
        <p:grpSpPr>
          <a:xfrm>
            <a:off x="6834451" y="1521993"/>
            <a:ext cx="5357550" cy="4526381"/>
            <a:chOff x="6834451" y="1521993"/>
            <a:chExt cx="5357550" cy="4526381"/>
          </a:xfrm>
        </p:grpSpPr>
        <p:pic>
          <p:nvPicPr>
            <p:cNvPr id="14" name="Picture 13" descr="A person looking at multiple computer screens&#10;&#10;AI-generated content may be incorrect.">
              <a:extLst>
                <a:ext uri="{FF2B5EF4-FFF2-40B4-BE49-F238E27FC236}">
                  <a16:creationId xmlns:a16="http://schemas.microsoft.com/office/drawing/2014/main" id="{02E4F1E1-35C5-C9E4-FEFC-3FED5B74181E}"/>
                </a:ext>
              </a:extLst>
            </p:cNvPr>
            <p:cNvPicPr>
              <a:picLocks noChangeAspect="1"/>
            </p:cNvPicPr>
            <p:nvPr/>
          </p:nvPicPr>
          <p:blipFill>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a:fillRect/>
            </a:stretch>
          </p:blipFill>
          <p:spPr>
            <a:xfrm>
              <a:off x="6915151" y="1579144"/>
              <a:ext cx="5276850" cy="4402810"/>
            </a:xfrm>
            <a:prstGeom prst="rect">
              <a:avLst/>
            </a:prstGeom>
          </p:spPr>
        </p:pic>
        <p:sp>
          <p:nvSpPr>
            <p:cNvPr id="17" name="Rectangle 16">
              <a:extLst>
                <a:ext uri="{FF2B5EF4-FFF2-40B4-BE49-F238E27FC236}">
                  <a16:creationId xmlns:a16="http://schemas.microsoft.com/office/drawing/2014/main" id="{601E9F32-CA26-4514-5679-AFA6BEA87A25}"/>
                </a:ext>
              </a:extLst>
            </p:cNvPr>
            <p:cNvSpPr/>
            <p:nvPr/>
          </p:nvSpPr>
          <p:spPr>
            <a:xfrm>
              <a:off x="6834451" y="1521993"/>
              <a:ext cx="4309800" cy="4526381"/>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428E638F-9813-43FB-159C-F679E211C72A}"/>
              </a:ext>
            </a:extLst>
          </p:cNvPr>
          <p:cNvGrpSpPr/>
          <p:nvPr/>
        </p:nvGrpSpPr>
        <p:grpSpPr>
          <a:xfrm>
            <a:off x="714091" y="3861491"/>
            <a:ext cx="8139658" cy="1682058"/>
            <a:chOff x="714091" y="3861491"/>
            <a:chExt cx="8139658" cy="1682058"/>
          </a:xfrm>
        </p:grpSpPr>
        <p:cxnSp>
          <p:nvCxnSpPr>
            <p:cNvPr id="19" name="Straight Connector 18">
              <a:extLst>
                <a:ext uri="{FF2B5EF4-FFF2-40B4-BE49-F238E27FC236}">
                  <a16:creationId xmlns:a16="http://schemas.microsoft.com/office/drawing/2014/main" id="{48282F8D-6568-735B-E9E0-79977B6C7BE2}"/>
                </a:ext>
              </a:extLst>
            </p:cNvPr>
            <p:cNvCxnSpPr>
              <a:cxnSpLocks/>
            </p:cNvCxnSpPr>
            <p:nvPr/>
          </p:nvCxnSpPr>
          <p:spPr>
            <a:xfrm>
              <a:off x="814081" y="4165558"/>
              <a:ext cx="0" cy="13402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109A898F-1086-AC6C-F0F9-99E33FC05FA8}"/>
                </a:ext>
              </a:extLst>
            </p:cNvPr>
            <p:cNvSpPr/>
            <p:nvPr/>
          </p:nvSpPr>
          <p:spPr>
            <a:xfrm>
              <a:off x="866208" y="4229325"/>
              <a:ext cx="3667692" cy="13142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spcBef>
                  <a:spcPts val="0"/>
                </a:spcBef>
                <a:spcAft>
                  <a:spcPts val="0"/>
                </a:spcAft>
                <a:buClr>
                  <a:schemeClr val="accent1"/>
                </a:buClr>
                <a:buSzTx/>
                <a:tabLst/>
                <a:defRPr/>
              </a:pPr>
              <a:r>
                <a:rPr kumimoji="0" lang="en-US" sz="110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Forgot to stop at the store on the way home.</a:t>
              </a:r>
              <a:r>
                <a:rPr lang="en-GB" sz="1100" dirty="0">
                  <a:solidFill>
                    <a:schemeClr val="tx1"/>
                  </a:solidFill>
                  <a:ea typeface="Calibri" panose="020F0502020204030204" pitchFamily="34" charset="0"/>
                  <a:cs typeface="Calibri" panose="020F0502020204030204" pitchFamily="34" charset="0"/>
                </a:rPr>
                <a:t> </a:t>
              </a:r>
            </a:p>
            <a:p>
              <a:pPr marR="0" lvl="0" defTabSz="914400" rtl="0" eaLnBrk="1" fontAlgn="auto" latinLnBrk="0" hangingPunct="1">
                <a:spcBef>
                  <a:spcPts val="0"/>
                </a:spcBef>
                <a:spcAft>
                  <a:spcPts val="0"/>
                </a:spcAft>
                <a:buClr>
                  <a:schemeClr val="accent1"/>
                </a:buClr>
                <a:buSzTx/>
                <a:tabLst/>
                <a:defRPr/>
              </a:pPr>
              <a:endParaRPr lang="en-GB" sz="1100" dirty="0">
                <a:solidFill>
                  <a:schemeClr val="tx1"/>
                </a:solidFill>
                <a:ea typeface="Calibri" panose="020F0502020204030204" pitchFamily="34" charset="0"/>
                <a:cs typeface="Calibri" panose="020F0502020204030204" pitchFamily="34" charset="0"/>
              </a:endParaRPr>
            </a:p>
            <a:p>
              <a:pPr marR="0" lvl="0" defTabSz="914400" rtl="0" eaLnBrk="1" fontAlgn="auto" latinLnBrk="0" hangingPunct="1">
                <a:spcBef>
                  <a:spcPts val="0"/>
                </a:spcBef>
                <a:spcAft>
                  <a:spcPts val="0"/>
                </a:spcAft>
                <a:buClr>
                  <a:schemeClr val="accent1"/>
                </a:buClr>
                <a:buSzTx/>
                <a:tabLst/>
                <a:defRPr/>
              </a:pPr>
              <a:r>
                <a:rPr lang="en-US" sz="1100" dirty="0">
                  <a:solidFill>
                    <a:schemeClr val="tx1"/>
                  </a:solidFill>
                  <a:ea typeface="Calibri" panose="020F0502020204030204" pitchFamily="34" charset="0"/>
                  <a:cs typeface="Calibri" panose="020F0502020204030204" pitchFamily="34" charset="0"/>
                </a:rPr>
                <a:t>Proofread an email and still send the email with errors.</a:t>
              </a:r>
            </a:p>
            <a:p>
              <a:pPr marR="0" lvl="0" defTabSz="914400" rtl="0" eaLnBrk="1" fontAlgn="auto" latinLnBrk="0" hangingPunct="1">
                <a:spcBef>
                  <a:spcPts val="0"/>
                </a:spcBef>
                <a:spcAft>
                  <a:spcPts val="0"/>
                </a:spcAft>
                <a:buClr>
                  <a:schemeClr val="accent1"/>
                </a:buClr>
                <a:buSzTx/>
                <a:tabLst/>
                <a:defRPr/>
              </a:pPr>
              <a:endParaRPr lang="en-US" sz="1100" dirty="0">
                <a:solidFill>
                  <a:schemeClr val="tx1"/>
                </a:solidFill>
                <a:ea typeface="Calibri" panose="020F0502020204030204" pitchFamily="34" charset="0"/>
                <a:cs typeface="Calibri" panose="020F0502020204030204" pitchFamily="34" charset="0"/>
              </a:endParaRPr>
            </a:p>
            <a:p>
              <a:pPr>
                <a:buClr>
                  <a:schemeClr val="accent1"/>
                </a:buClr>
                <a:defRPr/>
              </a:pPr>
              <a:r>
                <a:rPr lang="en-US" sz="1100" dirty="0">
                  <a:solidFill>
                    <a:schemeClr val="tx1"/>
                  </a:solidFill>
                </a:rPr>
                <a:t>Dialed the wrong phone number.</a:t>
              </a:r>
            </a:p>
            <a:p>
              <a:pPr>
                <a:buClr>
                  <a:schemeClr val="accent1"/>
                </a:buClr>
                <a:defRPr/>
              </a:pPr>
              <a:endParaRPr lang="en-US" sz="1100" dirty="0">
                <a:solidFill>
                  <a:schemeClr val="tx1"/>
                </a:solidFill>
              </a:endParaRPr>
            </a:p>
            <a:p>
              <a:pPr>
                <a:buClr>
                  <a:schemeClr val="accent1"/>
                </a:buClr>
                <a:defRPr/>
              </a:pPr>
              <a:r>
                <a:rPr lang="en-US" sz="1100" dirty="0">
                  <a:solidFill>
                    <a:schemeClr val="tx1"/>
                  </a:solidFill>
                </a:rPr>
                <a:t>After moving, went back to the old location.</a:t>
              </a:r>
            </a:p>
          </p:txBody>
        </p:sp>
        <p:sp>
          <p:nvSpPr>
            <p:cNvPr id="21" name="Rectangle: Rounded Corners 20">
              <a:extLst>
                <a:ext uri="{FF2B5EF4-FFF2-40B4-BE49-F238E27FC236}">
                  <a16:creationId xmlns:a16="http://schemas.microsoft.com/office/drawing/2014/main" id="{9F25FF01-9CBB-F781-EC03-91FF366BEA0C}"/>
                </a:ext>
              </a:extLst>
            </p:cNvPr>
            <p:cNvSpPr/>
            <p:nvPr/>
          </p:nvSpPr>
          <p:spPr>
            <a:xfrm>
              <a:off x="714091" y="3861491"/>
              <a:ext cx="6734458" cy="24352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chemeClr val="tx1">
                    <a:lumMod val="50000"/>
                    <a:lumOff val="50000"/>
                  </a:schemeClr>
                </a:buClr>
                <a:buSzTx/>
                <a:tabLst/>
                <a:defRPr/>
              </a:pPr>
              <a:r>
                <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rPr>
                <a:t>ERROR                                                       EVENT</a:t>
              </a:r>
            </a:p>
          </p:txBody>
        </p:sp>
        <p:cxnSp>
          <p:nvCxnSpPr>
            <p:cNvPr id="24" name="Straight Connector 23">
              <a:extLst>
                <a:ext uri="{FF2B5EF4-FFF2-40B4-BE49-F238E27FC236}">
                  <a16:creationId xmlns:a16="http://schemas.microsoft.com/office/drawing/2014/main" id="{34F3B5D2-BC52-1B85-EBBE-3C232B5C4575}"/>
                </a:ext>
              </a:extLst>
            </p:cNvPr>
            <p:cNvCxnSpPr>
              <a:cxnSpLocks/>
            </p:cNvCxnSpPr>
            <p:nvPr/>
          </p:nvCxnSpPr>
          <p:spPr>
            <a:xfrm>
              <a:off x="814081" y="4158218"/>
              <a:ext cx="11099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424CB4-1082-4476-839E-D597F99AA553}"/>
                </a:ext>
              </a:extLst>
            </p:cNvPr>
            <p:cNvCxnSpPr>
              <a:cxnSpLocks/>
            </p:cNvCxnSpPr>
            <p:nvPr/>
          </p:nvCxnSpPr>
          <p:spPr>
            <a:xfrm>
              <a:off x="4766956" y="4165558"/>
              <a:ext cx="0" cy="13402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1CB78B-01E4-7D75-EFDC-7A0B4F99DB21}"/>
                </a:ext>
              </a:extLst>
            </p:cNvPr>
            <p:cNvCxnSpPr>
              <a:cxnSpLocks/>
            </p:cNvCxnSpPr>
            <p:nvPr/>
          </p:nvCxnSpPr>
          <p:spPr>
            <a:xfrm>
              <a:off x="4766956" y="4158218"/>
              <a:ext cx="11099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3A5054EE-1FFB-367F-0180-F4D4F5F75B9A}"/>
                </a:ext>
              </a:extLst>
            </p:cNvPr>
            <p:cNvSpPr/>
            <p:nvPr/>
          </p:nvSpPr>
          <p:spPr>
            <a:xfrm>
              <a:off x="4824106" y="4229325"/>
              <a:ext cx="4029643" cy="13142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spcBef>
                  <a:spcPts val="0"/>
                </a:spcBef>
                <a:spcAft>
                  <a:spcPts val="0"/>
                </a:spcAft>
                <a:buClr>
                  <a:schemeClr val="accent1"/>
                </a:buClr>
                <a:buSzTx/>
                <a:tabLst/>
                <a:defRPr/>
              </a:pPr>
              <a:r>
                <a:rPr kumimoji="0" lang="en-US" sz="110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Don’t have needed items for dinner.</a:t>
              </a:r>
            </a:p>
            <a:p>
              <a:pPr marR="0" lvl="0" defTabSz="914400" rtl="0" eaLnBrk="1" fontAlgn="auto" latinLnBrk="0" hangingPunct="1">
                <a:spcBef>
                  <a:spcPts val="0"/>
                </a:spcBef>
                <a:spcAft>
                  <a:spcPts val="0"/>
                </a:spcAft>
                <a:buClr>
                  <a:schemeClr val="accent1"/>
                </a:buClr>
                <a:buSzTx/>
                <a:tabLst/>
                <a:defRPr/>
              </a:pPr>
              <a:endParaRPr kumimoji="0" lang="en-US" sz="110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a:p>
              <a:pPr marR="0" lvl="0" defTabSz="914400" rtl="0" eaLnBrk="1" fontAlgn="auto" latinLnBrk="0" hangingPunct="1">
                <a:spcBef>
                  <a:spcPts val="0"/>
                </a:spcBef>
                <a:spcAft>
                  <a:spcPts val="0"/>
                </a:spcAft>
                <a:buClr>
                  <a:schemeClr val="accent1"/>
                </a:buClr>
                <a:buSzTx/>
                <a:tabLst/>
                <a:defRPr/>
              </a:pPr>
              <a:r>
                <a:rPr lang="en-US" sz="1100" dirty="0">
                  <a:solidFill>
                    <a:schemeClr val="tx1"/>
                  </a:solidFill>
                </a:rPr>
                <a:t>Email recipient receives wrong information.</a:t>
              </a:r>
            </a:p>
            <a:p>
              <a:pPr marR="0" lvl="0" defTabSz="914400" rtl="0" eaLnBrk="1" fontAlgn="auto" latinLnBrk="0" hangingPunct="1">
                <a:spcBef>
                  <a:spcPts val="0"/>
                </a:spcBef>
                <a:spcAft>
                  <a:spcPts val="0"/>
                </a:spcAft>
                <a:buClr>
                  <a:schemeClr val="accent1"/>
                </a:buClr>
                <a:buSzTx/>
                <a:tabLst/>
                <a:defRPr/>
              </a:pPr>
              <a:endParaRPr lang="en-US" sz="1100" dirty="0">
                <a:solidFill>
                  <a:schemeClr val="tx1"/>
                </a:solidFill>
              </a:endParaRPr>
            </a:p>
            <a:p>
              <a:pPr marR="0" lvl="0" defTabSz="914400" rtl="0" eaLnBrk="1" fontAlgn="auto" latinLnBrk="0" hangingPunct="1">
                <a:spcBef>
                  <a:spcPts val="0"/>
                </a:spcBef>
                <a:spcAft>
                  <a:spcPts val="0"/>
                </a:spcAft>
                <a:buClr>
                  <a:schemeClr val="accent1"/>
                </a:buClr>
                <a:buSzTx/>
                <a:tabLst/>
                <a:defRPr/>
              </a:pPr>
              <a:r>
                <a:rPr lang="en-US" sz="1100" dirty="0">
                  <a:solidFill>
                    <a:schemeClr val="tx1"/>
                  </a:solidFill>
                </a:rPr>
                <a:t>Speak to the wrong person.</a:t>
              </a:r>
            </a:p>
            <a:p>
              <a:pPr marR="0" lvl="0" defTabSz="914400" rtl="0" eaLnBrk="1" fontAlgn="auto" latinLnBrk="0" hangingPunct="1">
                <a:spcBef>
                  <a:spcPts val="0"/>
                </a:spcBef>
                <a:spcAft>
                  <a:spcPts val="0"/>
                </a:spcAft>
                <a:buClr>
                  <a:schemeClr val="accent1"/>
                </a:buClr>
                <a:buSzTx/>
                <a:tabLst/>
                <a:defRPr/>
              </a:pPr>
              <a:endParaRPr lang="en-US" sz="1100" dirty="0">
                <a:solidFill>
                  <a:schemeClr val="tx1"/>
                </a:solidFill>
              </a:endParaRPr>
            </a:p>
            <a:p>
              <a:pPr marR="0" lvl="0" defTabSz="914400" rtl="0" eaLnBrk="1" fontAlgn="auto" latinLnBrk="0" hangingPunct="1">
                <a:spcBef>
                  <a:spcPts val="0"/>
                </a:spcBef>
                <a:spcAft>
                  <a:spcPts val="0"/>
                </a:spcAft>
                <a:buClr>
                  <a:schemeClr val="accent1"/>
                </a:buClr>
                <a:buSzTx/>
                <a:tabLst/>
                <a:defRPr/>
              </a:pPr>
              <a:r>
                <a:rPr lang="en-US" sz="1100" dirty="0">
                  <a:solidFill>
                    <a:schemeClr val="tx1"/>
                  </a:solidFill>
                </a:rPr>
                <a:t>Arrive at your old house instead of your new one.</a:t>
              </a:r>
            </a:p>
          </p:txBody>
        </p:sp>
        <p:sp>
          <p:nvSpPr>
            <p:cNvPr id="29" name="Isosceles Triangle 28">
              <a:extLst>
                <a:ext uri="{FF2B5EF4-FFF2-40B4-BE49-F238E27FC236}">
                  <a16:creationId xmlns:a16="http://schemas.microsoft.com/office/drawing/2014/main" id="{1807B385-3760-237F-2E99-D3AB963747F3}"/>
                </a:ext>
              </a:extLst>
            </p:cNvPr>
            <p:cNvSpPr/>
            <p:nvPr/>
          </p:nvSpPr>
          <p:spPr>
            <a:xfrm rot="5400000">
              <a:off x="4451753" y="4255837"/>
              <a:ext cx="183343"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8FC679C9-5D40-A98D-7375-CA67014B3129}"/>
                </a:ext>
              </a:extLst>
            </p:cNvPr>
            <p:cNvSpPr/>
            <p:nvPr/>
          </p:nvSpPr>
          <p:spPr>
            <a:xfrm rot="5400000">
              <a:off x="4451753" y="4598832"/>
              <a:ext cx="183343"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48B7956-34AE-7B95-922B-8F6BAE4AA47F}"/>
                </a:ext>
              </a:extLst>
            </p:cNvPr>
            <p:cNvSpPr/>
            <p:nvPr/>
          </p:nvSpPr>
          <p:spPr>
            <a:xfrm rot="5400000">
              <a:off x="4451753" y="4941827"/>
              <a:ext cx="183343"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802662C6-2C67-7036-560D-2BB6947E8C72}"/>
                </a:ext>
              </a:extLst>
            </p:cNvPr>
            <p:cNvSpPr/>
            <p:nvPr/>
          </p:nvSpPr>
          <p:spPr>
            <a:xfrm rot="5400000">
              <a:off x="4451753" y="5284822"/>
              <a:ext cx="183343"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861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2CAE-534A-D7C1-E55C-32CC81891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6CE29-4BBC-3482-14C7-5F8C081E20C3}"/>
              </a:ext>
            </a:extLst>
          </p:cNvPr>
          <p:cNvSpPr>
            <a:spLocks noGrp="1"/>
          </p:cNvSpPr>
          <p:nvPr>
            <p:ph type="title"/>
          </p:nvPr>
        </p:nvSpPr>
        <p:spPr>
          <a:xfrm>
            <a:off x="684946" y="590941"/>
            <a:ext cx="10992166" cy="436017"/>
          </a:xfrm>
        </p:spPr>
        <p:txBody>
          <a:bodyPr/>
          <a:lstStyle/>
          <a:p>
            <a:r>
              <a:rPr lang="en-US" dirty="0">
                <a:solidFill>
                  <a:schemeClr val="accent1"/>
                </a:solidFill>
              </a:rPr>
              <a:t>D5 - KEY CORRECTIVE ACTION QUESTIONS</a:t>
            </a:r>
            <a:endParaRPr lang="en-US" dirty="0"/>
          </a:p>
        </p:txBody>
      </p:sp>
      <p:grpSp>
        <p:nvGrpSpPr>
          <p:cNvPr id="18" name="Group 17">
            <a:extLst>
              <a:ext uri="{FF2B5EF4-FFF2-40B4-BE49-F238E27FC236}">
                <a16:creationId xmlns:a16="http://schemas.microsoft.com/office/drawing/2014/main" id="{7D786CB9-CCFC-5D79-C9E7-625E52CC552D}"/>
              </a:ext>
            </a:extLst>
          </p:cNvPr>
          <p:cNvGrpSpPr/>
          <p:nvPr/>
        </p:nvGrpSpPr>
        <p:grpSpPr>
          <a:xfrm>
            <a:off x="6834451" y="1521993"/>
            <a:ext cx="5357550" cy="4526381"/>
            <a:chOff x="6834451" y="1521993"/>
            <a:chExt cx="5357550" cy="4526381"/>
          </a:xfrm>
        </p:grpSpPr>
        <p:pic>
          <p:nvPicPr>
            <p:cNvPr id="14" name="Picture 13" descr="A person looking at multiple computer screens&#10;&#10;AI-generated content may be incorrect.">
              <a:extLst>
                <a:ext uri="{FF2B5EF4-FFF2-40B4-BE49-F238E27FC236}">
                  <a16:creationId xmlns:a16="http://schemas.microsoft.com/office/drawing/2014/main" id="{16F2B03E-CD90-AEA1-0478-245087348C3F}"/>
                </a:ext>
              </a:extLst>
            </p:cNvPr>
            <p:cNvPicPr>
              <a:picLocks noChangeAspect="1"/>
            </p:cNvPicPr>
            <p:nvPr/>
          </p:nvPicPr>
          <p:blipFill>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a:fillRect/>
            </a:stretch>
          </p:blipFill>
          <p:spPr>
            <a:xfrm>
              <a:off x="6915151" y="1579144"/>
              <a:ext cx="5276850" cy="4402810"/>
            </a:xfrm>
            <a:prstGeom prst="rect">
              <a:avLst/>
            </a:prstGeom>
          </p:spPr>
        </p:pic>
        <p:sp>
          <p:nvSpPr>
            <p:cNvPr id="17" name="Rectangle 16">
              <a:extLst>
                <a:ext uri="{FF2B5EF4-FFF2-40B4-BE49-F238E27FC236}">
                  <a16:creationId xmlns:a16="http://schemas.microsoft.com/office/drawing/2014/main" id="{E2BA96ED-0C57-4FEB-B4D6-6856DD4A3CF7}"/>
                </a:ext>
              </a:extLst>
            </p:cNvPr>
            <p:cNvSpPr/>
            <p:nvPr/>
          </p:nvSpPr>
          <p:spPr>
            <a:xfrm>
              <a:off x="6834451" y="1521993"/>
              <a:ext cx="4309800" cy="4526381"/>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Rounded Corners 3">
            <a:extLst>
              <a:ext uri="{FF2B5EF4-FFF2-40B4-BE49-F238E27FC236}">
                <a16:creationId xmlns:a16="http://schemas.microsoft.com/office/drawing/2014/main" id="{41A233E7-DC59-0E05-8B03-836C53BD06C2}"/>
              </a:ext>
            </a:extLst>
          </p:cNvPr>
          <p:cNvSpPr/>
          <p:nvPr/>
        </p:nvSpPr>
        <p:spPr>
          <a:xfrm>
            <a:off x="733142" y="1592228"/>
            <a:ext cx="7124984" cy="24844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lnSpc>
                <a:spcPts val="1400"/>
              </a:lnSpc>
              <a:spcBef>
                <a:spcPts val="0"/>
              </a:spcBef>
              <a:spcAft>
                <a:spcPts val="0"/>
              </a:spcAft>
              <a:buClr>
                <a:schemeClr val="accent1"/>
              </a:buClr>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Do the long-term corrective actions address the root cause?</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400"/>
              </a:lnSpc>
              <a:spcBef>
                <a:spcPts val="0"/>
              </a:spcBef>
              <a:spcAft>
                <a:spcPts val="0"/>
              </a:spcAft>
              <a:buClr>
                <a:schemeClr val="accent1"/>
              </a:buClr>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Do the corrective actions eliminate the root cause (error proofing) or do the corrective actions mitigate the root cause (mistake proofing)?</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400"/>
              </a:lnSpc>
              <a:spcBef>
                <a:spcPts val="0"/>
              </a:spcBef>
              <a:spcAft>
                <a:spcPts val="0"/>
              </a:spcAft>
              <a:buClr>
                <a:schemeClr val="accent1"/>
              </a:buClr>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How will the corrective actions be formally implemented? Procedure change, tooling, test process change)?</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400"/>
              </a:lnSpc>
              <a:spcBef>
                <a:spcPts val="0"/>
              </a:spcBef>
              <a:spcAft>
                <a:spcPts val="0"/>
              </a:spcAft>
              <a:buClr>
                <a:schemeClr val="accent1"/>
              </a:buClr>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Are the corrective actions specific and auditable? (They should be)</a:t>
            </a:r>
            <a:b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b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400"/>
              </a:lnSpc>
              <a:spcBef>
                <a:spcPts val="0"/>
              </a:spcBef>
              <a:spcAft>
                <a:spcPts val="0"/>
              </a:spcAft>
              <a:buClr>
                <a:schemeClr val="accent1"/>
              </a:buClr>
              <a:buSzTx/>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What is the plan to verify the corrective actions are effective? What data collection will be implemented?</a:t>
            </a:r>
            <a:endPar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6613DF0-AA80-7BC8-D08C-CE0C5B187292}"/>
              </a:ext>
            </a:extLst>
          </p:cNvPr>
          <p:cNvSpPr/>
          <p:nvPr/>
        </p:nvSpPr>
        <p:spPr>
          <a:xfrm>
            <a:off x="733142" y="4565770"/>
            <a:ext cx="7763158" cy="104445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400"/>
              </a:lnSpc>
              <a:spcBef>
                <a:spcPts val="0"/>
              </a:spcBef>
              <a:spcAft>
                <a:spcPts val="0"/>
              </a:spcAft>
              <a:buClr>
                <a:schemeClr val="accent1"/>
              </a:buClr>
              <a:buSzTx/>
              <a:tabLst/>
              <a:defRPr/>
            </a:pPr>
            <a:r>
              <a:rPr kumimoji="0" lang="en-US" sz="1400" i="0" u="none" strike="noStrike" kern="1200" cap="none" spc="0" normalizeH="0" baseline="0" noProof="0" dirty="0">
                <a:ln>
                  <a:noFill/>
                </a:ln>
                <a:solidFill>
                  <a:schemeClr val="accent1"/>
                </a:solidFill>
                <a:effectLst/>
                <a:uLnTx/>
                <a:uFillTx/>
                <a:ea typeface="Calibri" panose="020F0502020204030204" pitchFamily="34" charset="0"/>
                <a:cs typeface="Calibri" panose="020F0502020204030204" pitchFamily="34" charset="0"/>
              </a:rPr>
              <a:t>Key Questions</a:t>
            </a:r>
          </a:p>
          <a:p>
            <a:pPr marL="342900" marR="0" lvl="0" indent="-342900" defTabSz="914400" rtl="0" eaLnBrk="1" fontAlgn="auto" latinLnBrk="0" hangingPunct="1">
              <a:lnSpc>
                <a:spcPts val="1400"/>
              </a:lnSpc>
              <a:spcBef>
                <a:spcPts val="0"/>
              </a:spcBef>
              <a:spcAft>
                <a:spcPts val="0"/>
              </a:spcAft>
              <a:buClr>
                <a:schemeClr val="accent1"/>
              </a:buClr>
              <a:buSzTx/>
              <a:buFont typeface="Wingdings" panose="05000000000000000000" pitchFamily="2" charset="2"/>
              <a:buChar char="§"/>
              <a:tabLst/>
              <a:defRPr/>
            </a:pPr>
            <a:endPar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defTabSz="914400" rtl="0" eaLnBrk="1" fontAlgn="auto" latinLnBrk="0" hangingPunct="1">
              <a:lnSpc>
                <a:spcPts val="14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Will the corrective action work if there are team changes? (It should)</a:t>
            </a:r>
          </a:p>
          <a:p>
            <a:pPr marL="342900" marR="0" lvl="0" indent="-342900" defTabSz="914400" rtl="0" eaLnBrk="1" fontAlgn="auto" latinLnBrk="0" hangingPunct="1">
              <a:lnSpc>
                <a:spcPts val="14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Will the corrective action be in place permanently? (It should be)</a:t>
            </a:r>
          </a:p>
          <a:p>
            <a:pPr marL="342900" marR="0" lvl="0" indent="-342900" defTabSz="914400" rtl="0" eaLnBrk="1" fontAlgn="auto" latinLnBrk="0" hangingPunct="1">
              <a:lnSpc>
                <a:spcPts val="1400"/>
              </a:lnSpc>
              <a:spcBef>
                <a:spcPts val="0"/>
              </a:spcBef>
              <a:spcAft>
                <a:spcPts val="0"/>
              </a:spcAft>
              <a:buClr>
                <a:schemeClr val="accent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Is this a short-term fix or the long-term solution (May have both) </a:t>
            </a:r>
            <a:endParaRPr kumimoji="0" lang="en-US" sz="1400" b="1" i="0" u="none" strike="noStrike" kern="1200" cap="none" spc="0" normalizeH="0" baseline="0" noProof="0" dirty="0">
              <a:ln>
                <a:noFill/>
              </a:ln>
              <a:solidFill>
                <a:schemeClr val="accent1"/>
              </a:solidFill>
              <a:effectLs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55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49DD51D-93DF-0650-AB6B-D3A7F01B7C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327DE0-2E8C-FBB5-502B-049179E1ECD5}"/>
              </a:ext>
            </a:extLst>
          </p:cNvPr>
          <p:cNvSpPr>
            <a:spLocks noGrp="1"/>
          </p:cNvSpPr>
          <p:nvPr>
            <p:ph type="title"/>
          </p:nvPr>
        </p:nvSpPr>
        <p:spPr/>
        <p:txBody>
          <a:bodyPr/>
          <a:lstStyle/>
          <a:p>
            <a:r>
              <a:rPr lang="en-US" dirty="0"/>
              <a:t>SUMMARY</a:t>
            </a:r>
          </a:p>
        </p:txBody>
      </p:sp>
      <p:sp>
        <p:nvSpPr>
          <p:cNvPr id="17" name="TextBox 16">
            <a:extLst>
              <a:ext uri="{FF2B5EF4-FFF2-40B4-BE49-F238E27FC236}">
                <a16:creationId xmlns:a16="http://schemas.microsoft.com/office/drawing/2014/main" id="{154BBF8F-4773-3B33-6A01-093EE132151A}"/>
              </a:ext>
            </a:extLst>
          </p:cNvPr>
          <p:cNvSpPr txBox="1"/>
          <p:nvPr/>
        </p:nvSpPr>
        <p:spPr>
          <a:xfrm>
            <a:off x="681700" y="1573590"/>
            <a:ext cx="6500149" cy="3970318"/>
          </a:xfrm>
          <a:prstGeom prst="rect">
            <a:avLst/>
          </a:prstGeom>
          <a:noFill/>
        </p:spPr>
        <p:txBody>
          <a:bodyPr wrap="square">
            <a:spAutoFit/>
          </a:bodyPr>
          <a:lstStyle/>
          <a:p>
            <a:r>
              <a:rPr lang="en-US" sz="1800" b="0" i="0" u="none" strike="noStrike" baseline="0" dirty="0">
                <a:solidFill>
                  <a:schemeClr val="bg1">
                    <a:lumMod val="75000"/>
                  </a:schemeClr>
                </a:solidFill>
                <a:latin typeface="Arial" panose="020B0604020202020204" pitchFamily="34" charset="0"/>
              </a:rPr>
              <a:t>Supplier will work CAR to closure by using </a:t>
            </a:r>
            <a:r>
              <a:rPr lang="en-US" sz="1800" b="1" i="0" u="none" strike="noStrike" baseline="0" dirty="0">
                <a:solidFill>
                  <a:schemeClr val="bg1"/>
                </a:solidFill>
                <a:latin typeface="Arial" panose="020B0604020202020204" pitchFamily="34" charset="0"/>
              </a:rPr>
              <a:t>Cause Analysis </a:t>
            </a:r>
            <a:r>
              <a:rPr lang="en-US" sz="1800" b="0" i="0" u="none" strike="noStrike" baseline="0" dirty="0">
                <a:solidFill>
                  <a:schemeClr val="bg1">
                    <a:lumMod val="75000"/>
                  </a:schemeClr>
                </a:solidFill>
                <a:latin typeface="Arial" panose="020B0604020202020204" pitchFamily="34" charset="0"/>
              </a:rPr>
              <a:t>(5 Why) or other 8D problem solving tools with Actions needed to address all findings to the systemic level.</a:t>
            </a:r>
          </a:p>
          <a:p>
            <a:endParaRPr lang="en-US" sz="1800" b="0" i="0" u="none" strike="noStrike" baseline="0" dirty="0">
              <a:solidFill>
                <a:schemeClr val="bg1">
                  <a:lumMod val="75000"/>
                </a:schemeClr>
              </a:solidFill>
              <a:latin typeface="Arial" panose="020B0604020202020204" pitchFamily="34" charset="0"/>
            </a:endParaRPr>
          </a:p>
          <a:p>
            <a:r>
              <a:rPr lang="en-US" sz="1800" b="0" i="0" u="none" strike="noStrike" baseline="0" dirty="0">
                <a:solidFill>
                  <a:schemeClr val="bg1">
                    <a:lumMod val="75000"/>
                  </a:schemeClr>
                </a:solidFill>
                <a:latin typeface="Arial" panose="020B0604020202020204" pitchFamily="34" charset="0"/>
              </a:rPr>
              <a:t>Working with </a:t>
            </a:r>
            <a:r>
              <a:rPr lang="en-US" sz="1800" b="1" i="0" u="none" strike="noStrike" baseline="0" dirty="0">
                <a:solidFill>
                  <a:schemeClr val="bg1"/>
                </a:solidFill>
                <a:latin typeface="Arial" panose="020B0604020202020204" pitchFamily="34" charset="0"/>
              </a:rPr>
              <a:t>Honeywell SPOC</a:t>
            </a:r>
            <a:r>
              <a:rPr lang="en-US" sz="1800" b="0" i="0" u="none" strike="noStrike" baseline="0" dirty="0">
                <a:solidFill>
                  <a:schemeClr val="bg1">
                    <a:lumMod val="75000"/>
                  </a:schemeClr>
                </a:solidFill>
                <a:latin typeface="Arial" panose="020B0604020202020204" pitchFamily="34" charset="0"/>
              </a:rPr>
              <a:t> and </a:t>
            </a:r>
            <a:r>
              <a:rPr lang="en-US" sz="1800" b="1" i="0" u="none" strike="noStrike" baseline="0" dirty="0">
                <a:solidFill>
                  <a:schemeClr val="bg1"/>
                </a:solidFill>
                <a:latin typeface="Arial" panose="020B0604020202020204" pitchFamily="34" charset="0"/>
              </a:rPr>
              <a:t>Lead</a:t>
            </a:r>
            <a:r>
              <a:rPr lang="en-US" sz="1800" b="0" i="0" u="none" strike="noStrike" baseline="0" dirty="0">
                <a:solidFill>
                  <a:schemeClr val="bg1">
                    <a:lumMod val="75000"/>
                  </a:schemeClr>
                </a:solidFill>
                <a:latin typeface="Arial" panose="020B0604020202020204" pitchFamily="34" charset="0"/>
              </a:rPr>
              <a:t>, as part of the natural team, will help team to create a robust cause analysis (5 Why) that will prevent rejections during SPOC and Lead signoff.</a:t>
            </a:r>
          </a:p>
          <a:p>
            <a:endParaRPr lang="en-US" sz="1800" b="0" i="0" u="none" strike="noStrike" baseline="0" dirty="0">
              <a:solidFill>
                <a:schemeClr val="bg1">
                  <a:lumMod val="75000"/>
                </a:schemeClr>
              </a:solidFill>
              <a:latin typeface="Arial" panose="020B0604020202020204" pitchFamily="34" charset="0"/>
            </a:endParaRPr>
          </a:p>
          <a:p>
            <a:r>
              <a:rPr lang="en-US" sz="1800" b="0" i="0" u="none" strike="noStrike" baseline="0" dirty="0">
                <a:solidFill>
                  <a:schemeClr val="bg1">
                    <a:lumMod val="75000"/>
                  </a:schemeClr>
                </a:solidFill>
                <a:latin typeface="Arial" panose="020B0604020202020204" pitchFamily="34" charset="0"/>
              </a:rPr>
              <a:t>Owner Implementation can be completed when all </a:t>
            </a:r>
            <a:r>
              <a:rPr lang="en-US" sz="1800" b="1" i="0" u="none" strike="noStrike" baseline="0" dirty="0">
                <a:solidFill>
                  <a:schemeClr val="bg1"/>
                </a:solidFill>
                <a:latin typeface="Arial" panose="020B0604020202020204" pitchFamily="34" charset="0"/>
              </a:rPr>
              <a:t>Specific</a:t>
            </a:r>
            <a:r>
              <a:rPr lang="en-US" sz="1800" b="0" i="0" u="none" strike="noStrike" baseline="0" dirty="0">
                <a:solidFill>
                  <a:schemeClr val="bg1">
                    <a:lumMod val="75000"/>
                  </a:schemeClr>
                </a:solidFill>
                <a:latin typeface="Arial" panose="020B0604020202020204" pitchFamily="34" charset="0"/>
              </a:rPr>
              <a:t>, </a:t>
            </a:r>
            <a:r>
              <a:rPr lang="en-US" sz="1800" b="1" i="0" u="none" strike="noStrike" baseline="0" dirty="0">
                <a:solidFill>
                  <a:schemeClr val="bg1"/>
                </a:solidFill>
                <a:latin typeface="Arial" panose="020B0604020202020204" pitchFamily="34" charset="0"/>
              </a:rPr>
              <a:t>Corrective</a:t>
            </a:r>
            <a:r>
              <a:rPr lang="en-US" sz="1800" b="0" i="0" u="none" strike="noStrike" baseline="0" dirty="0">
                <a:solidFill>
                  <a:schemeClr val="bg1">
                    <a:lumMod val="75000"/>
                  </a:schemeClr>
                </a:solidFill>
                <a:latin typeface="Arial" panose="020B0604020202020204" pitchFamily="34" charset="0"/>
              </a:rPr>
              <a:t> and </a:t>
            </a:r>
            <a:r>
              <a:rPr lang="en-US" sz="1800" b="1" i="0" u="none" strike="noStrike" baseline="0" dirty="0">
                <a:solidFill>
                  <a:schemeClr val="bg1"/>
                </a:solidFill>
                <a:latin typeface="Arial" panose="020B0604020202020204" pitchFamily="34" charset="0"/>
              </a:rPr>
              <a:t>Preventive</a:t>
            </a:r>
            <a:r>
              <a:rPr lang="en-US" sz="1800" b="0" i="0" u="none" strike="noStrike" baseline="0" dirty="0">
                <a:solidFill>
                  <a:schemeClr val="bg1">
                    <a:lumMod val="75000"/>
                  </a:schemeClr>
                </a:solidFill>
                <a:latin typeface="Arial" panose="020B0604020202020204" pitchFamily="34" charset="0"/>
              </a:rPr>
              <a:t> actions are finished.</a:t>
            </a:r>
          </a:p>
          <a:p>
            <a:endParaRPr lang="en-US" sz="1800" b="0" i="0" u="none" strike="noStrike" baseline="0" dirty="0">
              <a:solidFill>
                <a:schemeClr val="bg1">
                  <a:lumMod val="75000"/>
                </a:schemeClr>
              </a:solidFill>
              <a:latin typeface="Arial" panose="020B0604020202020204" pitchFamily="34" charset="0"/>
            </a:endParaRPr>
          </a:p>
          <a:p>
            <a:r>
              <a:rPr lang="en-US" sz="1800" b="0" i="0" u="none" strike="noStrike" baseline="0" dirty="0">
                <a:solidFill>
                  <a:schemeClr val="bg1">
                    <a:lumMod val="75000"/>
                  </a:schemeClr>
                </a:solidFill>
                <a:latin typeface="Arial" panose="020B0604020202020204" pitchFamily="34" charset="0"/>
              </a:rPr>
              <a:t>All objective evidence is to be attached to CAR before moving it to follow up review.</a:t>
            </a:r>
            <a:endParaRPr lang="en-US" dirty="0">
              <a:solidFill>
                <a:schemeClr val="bg1">
                  <a:lumMod val="75000"/>
                </a:schemeClr>
              </a:solidFill>
            </a:endParaRPr>
          </a:p>
        </p:txBody>
      </p:sp>
    </p:spTree>
    <p:extLst>
      <p:ext uri="{BB962C8B-B14F-4D97-AF65-F5344CB8AC3E}">
        <p14:creationId xmlns:p14="http://schemas.microsoft.com/office/powerpoint/2010/main" val="7748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438861-D485-F9E7-993A-AA472603B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D8AAE-02BD-99F0-603D-991A3786C72E}"/>
              </a:ext>
            </a:extLst>
          </p:cNvPr>
          <p:cNvSpPr>
            <a:spLocks noGrp="1"/>
          </p:cNvSpPr>
          <p:nvPr>
            <p:ph type="title"/>
          </p:nvPr>
        </p:nvSpPr>
        <p:spPr>
          <a:xfrm>
            <a:off x="695555" y="2723537"/>
            <a:ext cx="10963045" cy="946763"/>
          </a:xfrm>
        </p:spPr>
        <p:txBody>
          <a:bodyPr/>
          <a:lstStyle/>
          <a:p>
            <a:pPr>
              <a:spcBef>
                <a:spcPts val="0"/>
              </a:spcBef>
              <a:buClr>
                <a:srgbClr val="38A32A"/>
              </a:buClr>
            </a:pPr>
            <a:r>
              <a:rPr lang="en-US" sz="5400" dirty="0">
                <a:latin typeface="+mj-lt"/>
                <a:ea typeface="+mn-ea"/>
                <a:cs typeface="Arial" panose="020B0604020202020204" pitchFamily="34" charset="0"/>
              </a:rPr>
              <a:t>THANK YOU!</a:t>
            </a:r>
          </a:p>
        </p:txBody>
      </p:sp>
    </p:spTree>
    <p:extLst>
      <p:ext uri="{BB962C8B-B14F-4D97-AF65-F5344CB8AC3E}">
        <p14:creationId xmlns:p14="http://schemas.microsoft.com/office/powerpoint/2010/main" val="1552539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42F5-7963-6ABD-EDA6-2C00C9AE7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94A9F-F46E-CFCA-C359-B9F767D7D719}"/>
              </a:ext>
            </a:extLst>
          </p:cNvPr>
          <p:cNvSpPr>
            <a:spLocks noGrp="1"/>
          </p:cNvSpPr>
          <p:nvPr>
            <p:ph type="title"/>
          </p:nvPr>
        </p:nvSpPr>
        <p:spPr>
          <a:xfrm>
            <a:off x="684946" y="590941"/>
            <a:ext cx="10992166" cy="759182"/>
          </a:xfrm>
        </p:spPr>
        <p:txBody>
          <a:bodyPr/>
          <a:lstStyle/>
          <a:p>
            <a:r>
              <a:rPr lang="en-US" dirty="0">
                <a:solidFill>
                  <a:schemeClr val="accent1"/>
                </a:solidFill>
              </a:rPr>
              <a:t>HONEYWELL ECATS</a:t>
            </a:r>
            <a:br>
              <a:rPr lang="en-US" dirty="0">
                <a:solidFill>
                  <a:schemeClr val="accent1"/>
                </a:solidFill>
              </a:rPr>
            </a:br>
            <a:r>
              <a:rPr lang="en-GB" dirty="0">
                <a:solidFill>
                  <a:schemeClr val="tx1">
                    <a:lumMod val="95000"/>
                    <a:lumOff val="5000"/>
                  </a:schemeClr>
                </a:solidFill>
              </a:rPr>
              <a:t>SUPPLIERS ACCOUNT</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AD3CACA3-DF4B-86D8-EF68-FA7892A4FB0E}"/>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SUPPLIER SETS UP USER PROFILE AFTER SUPPLIER ID IS RECEIVED</a:t>
            </a:r>
          </a:p>
        </p:txBody>
      </p:sp>
      <p:cxnSp>
        <p:nvCxnSpPr>
          <p:cNvPr id="4" name="Straight Connector 3">
            <a:extLst>
              <a:ext uri="{FF2B5EF4-FFF2-40B4-BE49-F238E27FC236}">
                <a16:creationId xmlns:a16="http://schemas.microsoft.com/office/drawing/2014/main" id="{0BAB1207-7D30-4430-95DD-FA55ED8CE63D}"/>
              </a:ext>
            </a:extLst>
          </p:cNvPr>
          <p:cNvCxnSpPr>
            <a:cxnSpLocks/>
          </p:cNvCxnSpPr>
          <p:nvPr/>
        </p:nvCxnSpPr>
        <p:spPr>
          <a:xfrm>
            <a:off x="833131" y="1452306"/>
            <a:ext cx="0" cy="5119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B3D3C17-FD95-BC21-556B-51E1ED37E32D}"/>
              </a:ext>
            </a:extLst>
          </p:cNvPr>
          <p:cNvSpPr/>
          <p:nvPr/>
        </p:nvSpPr>
        <p:spPr>
          <a:xfrm>
            <a:off x="1056992" y="1541153"/>
            <a:ext cx="838484"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Go</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to</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B418D2C-8F88-E025-BF34-01B27F698E84}"/>
              </a:ext>
            </a:extLst>
          </p:cNvPr>
          <p:cNvGrpSpPr/>
          <p:nvPr/>
        </p:nvGrpSpPr>
        <p:grpSpPr>
          <a:xfrm>
            <a:off x="1895476" y="1503451"/>
            <a:ext cx="2606040" cy="412689"/>
            <a:chOff x="2621280" y="1690431"/>
            <a:chExt cx="2606040" cy="412689"/>
          </a:xfrm>
        </p:grpSpPr>
        <p:sp>
          <p:nvSpPr>
            <p:cNvPr id="7" name="Rectangle 6">
              <a:hlinkClick r:id="rId3"/>
              <a:extLst>
                <a:ext uri="{FF2B5EF4-FFF2-40B4-BE49-F238E27FC236}">
                  <a16:creationId xmlns:a16="http://schemas.microsoft.com/office/drawing/2014/main" id="{426FCEC8-6F6D-15A8-AE8F-844BB23D1884}"/>
                </a:ext>
              </a:extLst>
            </p:cNvPr>
            <p:cNvSpPr/>
            <p:nvPr/>
          </p:nvSpPr>
          <p:spPr>
            <a:xfrm>
              <a:off x="2621280" y="1690431"/>
              <a:ext cx="2606040" cy="4126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49D585D-FECE-C06B-0AF3-C4A514BEA8FC}"/>
                </a:ext>
              </a:extLst>
            </p:cNvPr>
            <p:cNvSpPr/>
            <p:nvPr/>
          </p:nvSpPr>
          <p:spPr>
            <a:xfrm>
              <a:off x="2621280" y="1725569"/>
              <a:ext cx="2606040"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https://ecats.honeywell.com</a:t>
              </a:r>
              <a:endPar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grpSp>
      <p:pic>
        <p:nvPicPr>
          <p:cNvPr id="10" name="Picture 9" descr="A screenshot of a computer&#10;&#10;AI-generated content may be incorrect.">
            <a:extLst>
              <a:ext uri="{FF2B5EF4-FFF2-40B4-BE49-F238E27FC236}">
                <a16:creationId xmlns:a16="http://schemas.microsoft.com/office/drawing/2014/main" id="{B9875F67-90B9-0F17-7B24-5CFE568CD27E}"/>
              </a:ext>
            </a:extLst>
          </p:cNvPr>
          <p:cNvPicPr>
            <a:picLocks noChangeAspect="1"/>
          </p:cNvPicPr>
          <p:nvPr/>
        </p:nvPicPr>
        <p:blipFill>
          <a:blip r:embed="rId5"/>
          <a:stretch>
            <a:fillRect/>
          </a:stretch>
        </p:blipFill>
        <p:spPr>
          <a:xfrm>
            <a:off x="833130" y="2128689"/>
            <a:ext cx="6280957" cy="3497018"/>
          </a:xfrm>
          <a:prstGeom prst="rect">
            <a:avLst/>
          </a:prstGeom>
        </p:spPr>
      </p:pic>
      <p:sp>
        <p:nvSpPr>
          <p:cNvPr id="14" name="Rectangle 13">
            <a:extLst>
              <a:ext uri="{FF2B5EF4-FFF2-40B4-BE49-F238E27FC236}">
                <a16:creationId xmlns:a16="http://schemas.microsoft.com/office/drawing/2014/main" id="{259712E4-8F64-2380-DE02-5AAACFF3BB6B}"/>
              </a:ext>
            </a:extLst>
          </p:cNvPr>
          <p:cNvSpPr/>
          <p:nvPr/>
        </p:nvSpPr>
        <p:spPr>
          <a:xfrm>
            <a:off x="5026703" y="4640534"/>
            <a:ext cx="1355047" cy="126110"/>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7A992C15-B659-BFBB-AB69-16F299C72B89}"/>
              </a:ext>
            </a:extLst>
          </p:cNvPr>
          <p:cNvCxnSpPr>
            <a:cxnSpLocks/>
          </p:cNvCxnSpPr>
          <p:nvPr/>
        </p:nvCxnSpPr>
        <p:spPr>
          <a:xfrm flipV="1">
            <a:off x="5463100" y="4136269"/>
            <a:ext cx="0" cy="504265"/>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61EBE97-7C36-72AC-A771-1EF6B68C8EB0}"/>
              </a:ext>
            </a:extLst>
          </p:cNvPr>
          <p:cNvGrpSpPr/>
          <p:nvPr/>
        </p:nvGrpSpPr>
        <p:grpSpPr>
          <a:xfrm>
            <a:off x="5186723" y="3457063"/>
            <a:ext cx="4193495" cy="759182"/>
            <a:chOff x="5771536" y="3951226"/>
            <a:chExt cx="4193495" cy="759182"/>
          </a:xfrm>
        </p:grpSpPr>
        <p:sp>
          <p:nvSpPr>
            <p:cNvPr id="12" name="Rectangle 11">
              <a:extLst>
                <a:ext uri="{FF2B5EF4-FFF2-40B4-BE49-F238E27FC236}">
                  <a16:creationId xmlns:a16="http://schemas.microsoft.com/office/drawing/2014/main" id="{5619550F-98D7-94B4-DE21-58674BE9F952}"/>
                </a:ext>
              </a:extLst>
            </p:cNvPr>
            <p:cNvSpPr/>
            <p:nvPr/>
          </p:nvSpPr>
          <p:spPr>
            <a:xfrm>
              <a:off x="5771536" y="3951226"/>
              <a:ext cx="4193495" cy="7591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BF2C2BC-864F-974E-C25B-A739A9329EE3}"/>
                </a:ext>
              </a:extLst>
            </p:cNvPr>
            <p:cNvSpPr/>
            <p:nvPr/>
          </p:nvSpPr>
          <p:spPr>
            <a:xfrm>
              <a:off x="5896346" y="4079622"/>
              <a:ext cx="4068685" cy="5023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Select Requesting </a:t>
              </a:r>
              <a:r>
                <a:rPr kumimoji="0" lang="en-GB" sz="1400" i="0" u="none" strike="noStrike" kern="1200" cap="none" spc="0" normalizeH="0" baseline="0" noProof="0" dirty="0" err="1">
                  <a:ln>
                    <a:noFill/>
                  </a:ln>
                  <a:solidFill>
                    <a:schemeClr val="tx1"/>
                  </a:solidFill>
                  <a:effectLst/>
                  <a:uLnTx/>
                  <a:uFillTx/>
                  <a:ea typeface="Calibri" panose="020F0502020204030204" pitchFamily="34" charset="0"/>
                  <a:cs typeface="Calibri" panose="020F0502020204030204" pitchFamily="34" charset="0"/>
                </a:rPr>
                <a:t>eCATS</a:t>
              </a: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 Profile (External) Link click embedded pdf icon for instructions</a:t>
              </a:r>
              <a:endParaRPr kumimoji="0" lang="en-GB" sz="14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183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03CA-9953-8CAA-0D63-2AB4DE8D4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BA165-5443-AEDA-EDD3-923B7F56EA73}"/>
              </a:ext>
            </a:extLst>
          </p:cNvPr>
          <p:cNvSpPr>
            <a:spLocks noGrp="1"/>
          </p:cNvSpPr>
          <p:nvPr>
            <p:ph type="title"/>
          </p:nvPr>
        </p:nvSpPr>
        <p:spPr>
          <a:xfrm>
            <a:off x="684946" y="590941"/>
            <a:ext cx="10992166" cy="759182"/>
          </a:xfrm>
        </p:spPr>
        <p:txBody>
          <a:bodyPr/>
          <a:lstStyle/>
          <a:p>
            <a:r>
              <a:rPr lang="en-US" dirty="0">
                <a:solidFill>
                  <a:schemeClr val="accent1"/>
                </a:solidFill>
              </a:rPr>
              <a:t>HONEYWELL ECATS</a:t>
            </a:r>
            <a:br>
              <a:rPr lang="en-US" dirty="0">
                <a:solidFill>
                  <a:schemeClr val="accent1"/>
                </a:solidFill>
              </a:rPr>
            </a:br>
            <a:r>
              <a:rPr lang="en-GB" dirty="0">
                <a:solidFill>
                  <a:schemeClr val="tx1">
                    <a:lumMod val="95000"/>
                    <a:lumOff val="5000"/>
                  </a:schemeClr>
                </a:solidFill>
              </a:rPr>
              <a:t>SUPPLIERS ACCOUNT</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0CADA438-0B3F-38CB-4ADA-FD917BE345B3}"/>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SUPPLIER NEEDS PASSWORD RESET</a:t>
            </a:r>
          </a:p>
        </p:txBody>
      </p:sp>
      <p:cxnSp>
        <p:nvCxnSpPr>
          <p:cNvPr id="4" name="Straight Connector 3">
            <a:extLst>
              <a:ext uri="{FF2B5EF4-FFF2-40B4-BE49-F238E27FC236}">
                <a16:creationId xmlns:a16="http://schemas.microsoft.com/office/drawing/2014/main" id="{3A3E90FC-E457-94C9-5036-872D51D6EFF8}"/>
              </a:ext>
            </a:extLst>
          </p:cNvPr>
          <p:cNvCxnSpPr>
            <a:cxnSpLocks/>
          </p:cNvCxnSpPr>
          <p:nvPr/>
        </p:nvCxnSpPr>
        <p:spPr>
          <a:xfrm>
            <a:off x="833131" y="1452306"/>
            <a:ext cx="0" cy="5119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B1E6045-8D29-17AD-CF57-0812DAEA4E76}"/>
              </a:ext>
            </a:extLst>
          </p:cNvPr>
          <p:cNvSpPr/>
          <p:nvPr/>
        </p:nvSpPr>
        <p:spPr>
          <a:xfrm>
            <a:off x="1056992" y="1541153"/>
            <a:ext cx="838484"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Go</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pl-PL"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to</a:t>
            </a:r>
            <a:endPar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488894C-2E6C-910B-277F-B267EC16E3B3}"/>
              </a:ext>
            </a:extLst>
          </p:cNvPr>
          <p:cNvGrpSpPr/>
          <p:nvPr/>
        </p:nvGrpSpPr>
        <p:grpSpPr>
          <a:xfrm>
            <a:off x="1895476" y="1503451"/>
            <a:ext cx="2606040" cy="412689"/>
            <a:chOff x="2621280" y="1690431"/>
            <a:chExt cx="2606040" cy="412689"/>
          </a:xfrm>
        </p:grpSpPr>
        <p:sp>
          <p:nvSpPr>
            <p:cNvPr id="7" name="Rectangle 6">
              <a:hlinkClick r:id="rId3"/>
              <a:extLst>
                <a:ext uri="{FF2B5EF4-FFF2-40B4-BE49-F238E27FC236}">
                  <a16:creationId xmlns:a16="http://schemas.microsoft.com/office/drawing/2014/main" id="{2747A864-2C7F-8D74-39A1-726FEFD1933E}"/>
                </a:ext>
              </a:extLst>
            </p:cNvPr>
            <p:cNvSpPr/>
            <p:nvPr/>
          </p:nvSpPr>
          <p:spPr>
            <a:xfrm>
              <a:off x="2621280" y="1690431"/>
              <a:ext cx="2606040" cy="4126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0AFEF43-3321-D3F0-2F5D-1707FC261674}"/>
                </a:ext>
              </a:extLst>
            </p:cNvPr>
            <p:cNvSpPr/>
            <p:nvPr/>
          </p:nvSpPr>
          <p:spPr>
            <a:xfrm>
              <a:off x="2621280" y="1725569"/>
              <a:ext cx="2606040"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ts val="1800"/>
                </a:lnSpc>
                <a:spcBef>
                  <a:spcPts val="0"/>
                </a:spcBef>
                <a:spcAft>
                  <a:spcPts val="0"/>
                </a:spcAft>
                <a:buClr>
                  <a:srgbClr val="EF3125"/>
                </a:buClr>
                <a:buSzTx/>
                <a:tabLst/>
                <a:defRPr/>
              </a:pPr>
              <a:r>
                <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https://ecats.honeywell.com</a:t>
              </a:r>
              <a:endParaRPr kumimoji="0" lang="en-GB" sz="1400" b="1" i="0" u="none" strike="noStrike" kern="1200" cap="none" spc="0" normalizeH="0" baseline="0" noProof="0" dirty="0">
                <a:ln>
                  <a:noFill/>
                </a:ln>
                <a:solidFill>
                  <a:schemeClr val="bg1"/>
                </a:solidFill>
                <a:effectLst/>
                <a:uLnTx/>
                <a:uFillTx/>
                <a:ea typeface="Calibri" panose="020F0502020204030204" pitchFamily="34" charset="0"/>
                <a:cs typeface="Calibri" panose="020F0502020204030204" pitchFamily="34" charset="0"/>
              </a:endParaRPr>
            </a:p>
          </p:txBody>
        </p:sp>
      </p:grpSp>
      <p:pic>
        <p:nvPicPr>
          <p:cNvPr id="10" name="Picture 9" descr="A screenshot of a computer&#10;&#10;AI-generated content may be incorrect.">
            <a:extLst>
              <a:ext uri="{FF2B5EF4-FFF2-40B4-BE49-F238E27FC236}">
                <a16:creationId xmlns:a16="http://schemas.microsoft.com/office/drawing/2014/main" id="{654F5EA2-42A7-91D1-DB1A-D73F69797970}"/>
              </a:ext>
            </a:extLst>
          </p:cNvPr>
          <p:cNvPicPr>
            <a:picLocks noChangeAspect="1"/>
          </p:cNvPicPr>
          <p:nvPr/>
        </p:nvPicPr>
        <p:blipFill>
          <a:blip r:embed="rId5"/>
          <a:stretch>
            <a:fillRect/>
          </a:stretch>
        </p:blipFill>
        <p:spPr>
          <a:xfrm>
            <a:off x="833130" y="2128689"/>
            <a:ext cx="6280957" cy="3497018"/>
          </a:xfrm>
          <a:prstGeom prst="rect">
            <a:avLst/>
          </a:prstGeom>
        </p:spPr>
      </p:pic>
      <p:sp>
        <p:nvSpPr>
          <p:cNvPr id="14" name="Rectangle 13">
            <a:extLst>
              <a:ext uri="{FF2B5EF4-FFF2-40B4-BE49-F238E27FC236}">
                <a16:creationId xmlns:a16="http://schemas.microsoft.com/office/drawing/2014/main" id="{41132737-0037-491D-115B-4EE83A701057}"/>
              </a:ext>
            </a:extLst>
          </p:cNvPr>
          <p:cNvSpPr/>
          <p:nvPr/>
        </p:nvSpPr>
        <p:spPr>
          <a:xfrm>
            <a:off x="5026703" y="4822672"/>
            <a:ext cx="1355047" cy="126110"/>
          </a:xfrm>
          <a:prstGeom prst="rect">
            <a:avLst/>
          </a:prstGeom>
          <a:noFill/>
          <a:ln w="25400">
            <a:solidFill>
              <a:srgbClr val="EF31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882C6FD1-4A4D-013E-7FFC-52BAC7BDC76A}"/>
              </a:ext>
            </a:extLst>
          </p:cNvPr>
          <p:cNvCxnSpPr>
            <a:cxnSpLocks/>
          </p:cNvCxnSpPr>
          <p:nvPr/>
        </p:nvCxnSpPr>
        <p:spPr>
          <a:xfrm flipV="1">
            <a:off x="5463100" y="4136269"/>
            <a:ext cx="0" cy="661156"/>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C6901DC-D0A1-6C19-7570-F06888114D4E}"/>
              </a:ext>
            </a:extLst>
          </p:cNvPr>
          <p:cNvGrpSpPr/>
          <p:nvPr/>
        </p:nvGrpSpPr>
        <p:grpSpPr>
          <a:xfrm>
            <a:off x="5186723" y="3457063"/>
            <a:ext cx="2562817" cy="759182"/>
            <a:chOff x="5771536" y="3951226"/>
            <a:chExt cx="2562817" cy="759182"/>
          </a:xfrm>
        </p:grpSpPr>
        <p:sp>
          <p:nvSpPr>
            <p:cNvPr id="12" name="Rectangle 11">
              <a:extLst>
                <a:ext uri="{FF2B5EF4-FFF2-40B4-BE49-F238E27FC236}">
                  <a16:creationId xmlns:a16="http://schemas.microsoft.com/office/drawing/2014/main" id="{F5AFA21B-48AF-FC4C-51E2-CFFDF83C2DBA}"/>
                </a:ext>
              </a:extLst>
            </p:cNvPr>
            <p:cNvSpPr/>
            <p:nvPr/>
          </p:nvSpPr>
          <p:spPr>
            <a:xfrm>
              <a:off x="5771536" y="3951226"/>
              <a:ext cx="2562817" cy="7591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5F5995FC-8296-E7E9-B6BE-C7EB0E9CA270}"/>
                </a:ext>
              </a:extLst>
            </p:cNvPr>
            <p:cNvSpPr/>
            <p:nvPr/>
          </p:nvSpPr>
          <p:spPr>
            <a:xfrm>
              <a:off x="5896346" y="4079622"/>
              <a:ext cx="2438007" cy="50238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Select Forgot or Expired</a:t>
              </a:r>
            </a:p>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rPr>
                <a:t>Honeywell ID password Link</a:t>
              </a:r>
              <a:endParaRPr kumimoji="0" lang="en-GB" sz="1400" b="1" i="0" u="none" strike="noStrike" kern="1200" cap="none" spc="0" normalizeH="0" baseline="0" noProof="0" dirty="0">
                <a:ln>
                  <a:noFill/>
                </a:ln>
                <a:solidFill>
                  <a:schemeClr val="tx1"/>
                </a:solidFill>
                <a:effectLst/>
                <a:uLnTx/>
                <a:uFillTx/>
                <a:ea typeface="Calibri" panose="020F0502020204030204" pitchFamily="34" charset="0"/>
                <a:cs typeface="Calibri" panose="020F0502020204030204" pitchFamily="34" charset="0"/>
              </a:endParaRPr>
            </a:p>
          </p:txBody>
        </p:sp>
      </p:grpSp>
      <p:cxnSp>
        <p:nvCxnSpPr>
          <p:cNvPr id="15" name="Straight Connector 14">
            <a:extLst>
              <a:ext uri="{FF2B5EF4-FFF2-40B4-BE49-F238E27FC236}">
                <a16:creationId xmlns:a16="http://schemas.microsoft.com/office/drawing/2014/main" id="{8A90EC9E-63DB-9315-F5AA-DE07682AEFE3}"/>
              </a:ext>
            </a:extLst>
          </p:cNvPr>
          <p:cNvCxnSpPr>
            <a:cxnSpLocks/>
          </p:cNvCxnSpPr>
          <p:nvPr/>
        </p:nvCxnSpPr>
        <p:spPr>
          <a:xfrm>
            <a:off x="8162490" y="3429000"/>
            <a:ext cx="0" cy="1991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81D385C8-6387-6EC8-4E14-BAC534BDD911}"/>
              </a:ext>
            </a:extLst>
          </p:cNvPr>
          <p:cNvSpPr/>
          <p:nvPr/>
        </p:nvSpPr>
        <p:spPr>
          <a:xfrm>
            <a:off x="8386350" y="3429000"/>
            <a:ext cx="3413441" cy="190284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a:t>
            </a:r>
            <a:r>
              <a:rPr kumimoji="0" lang="en-GB" sz="14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profile password is only used to associate an existing </a:t>
            </a:r>
            <a:r>
              <a:rPr kumimoji="0" lang="en-GB" sz="14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lang="en-GB" sz="1400" dirty="0">
                <a:solidFill>
                  <a:srgbClr val="000000"/>
                </a:solidFill>
                <a:ea typeface="Calibri" panose="020F0502020204030204" pitchFamily="34" charset="0"/>
                <a:cs typeface="Calibri" panose="020F0502020204030204" pitchFamily="34" charset="0"/>
              </a:rPr>
              <a:t> </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Profile to a new Honeywell ID. Newly created profiles have the association already completed and the password is not needed. If the </a:t>
            </a:r>
            <a:r>
              <a:rPr kumimoji="0" lang="en-GB" sz="14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profile password needs to be reset, contact an </a:t>
            </a:r>
            <a:r>
              <a:rPr kumimoji="0" lang="en-GB" sz="14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administrator for assistance.</a:t>
            </a:r>
          </a:p>
        </p:txBody>
      </p:sp>
    </p:spTree>
    <p:extLst>
      <p:ext uri="{BB962C8B-B14F-4D97-AF65-F5344CB8AC3E}">
        <p14:creationId xmlns:p14="http://schemas.microsoft.com/office/powerpoint/2010/main" val="20515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847C1-7698-EF0E-2882-D65555ABA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74DD-5E7E-E2C2-6947-E56706D9D193}"/>
              </a:ext>
            </a:extLst>
          </p:cNvPr>
          <p:cNvSpPr>
            <a:spLocks noGrp="1"/>
          </p:cNvSpPr>
          <p:nvPr>
            <p:ph type="title"/>
          </p:nvPr>
        </p:nvSpPr>
        <p:spPr>
          <a:xfrm>
            <a:off x="684946" y="590941"/>
            <a:ext cx="10992166" cy="759182"/>
          </a:xfrm>
        </p:spPr>
        <p:txBody>
          <a:bodyPr/>
          <a:lstStyle/>
          <a:p>
            <a:r>
              <a:rPr lang="en-US" dirty="0">
                <a:solidFill>
                  <a:schemeClr val="accent1"/>
                </a:solidFill>
              </a:rPr>
              <a:t>ROLES /</a:t>
            </a:r>
            <a:br>
              <a:rPr lang="en-US" dirty="0">
                <a:solidFill>
                  <a:schemeClr val="accent1"/>
                </a:solidFill>
              </a:rPr>
            </a:br>
            <a:r>
              <a:rPr lang="en-GB" dirty="0">
                <a:solidFill>
                  <a:schemeClr val="tx1">
                    <a:lumMod val="95000"/>
                    <a:lumOff val="5000"/>
                  </a:schemeClr>
                </a:solidFill>
              </a:rPr>
              <a:t>RESPONSIBILITIES</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8F508651-A8F1-0D4C-2E27-CBD2141D3D39}"/>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OWNER &amp; SPOC TOGETHER PLAY A KEY ROLE IN THE SUCCESS AND TIMELY CLOSURE OF THE CAR</a:t>
            </a:r>
          </a:p>
        </p:txBody>
      </p:sp>
      <p:grpSp>
        <p:nvGrpSpPr>
          <p:cNvPr id="17" name="Group 16">
            <a:extLst>
              <a:ext uri="{FF2B5EF4-FFF2-40B4-BE49-F238E27FC236}">
                <a16:creationId xmlns:a16="http://schemas.microsoft.com/office/drawing/2014/main" id="{F34A6550-D05A-0433-FB64-BA229EBC34B6}"/>
              </a:ext>
            </a:extLst>
          </p:cNvPr>
          <p:cNvGrpSpPr/>
          <p:nvPr/>
        </p:nvGrpSpPr>
        <p:grpSpPr>
          <a:xfrm>
            <a:off x="1513621" y="1606146"/>
            <a:ext cx="8087579" cy="831696"/>
            <a:chOff x="1256446" y="1606146"/>
            <a:chExt cx="8087579" cy="831696"/>
          </a:xfrm>
        </p:grpSpPr>
        <p:sp>
          <p:nvSpPr>
            <p:cNvPr id="5" name="Rectangle: Rounded Corners 4">
              <a:extLst>
                <a:ext uri="{FF2B5EF4-FFF2-40B4-BE49-F238E27FC236}">
                  <a16:creationId xmlns:a16="http://schemas.microsoft.com/office/drawing/2014/main" id="{F4E1AD00-6B47-81C8-ECE2-DE87966D9403}"/>
                </a:ext>
              </a:extLst>
            </p:cNvPr>
            <p:cNvSpPr/>
            <p:nvPr/>
          </p:nvSpPr>
          <p:spPr>
            <a:xfrm>
              <a:off x="1256446" y="1878018"/>
              <a:ext cx="8087579" cy="5598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person at the supplier that is responsible for answering the finding to the CAR at the Owner Response Phase. Then responsible for implementing those responses at Owner Implementation Phase prior to Follow up Review.</a:t>
              </a:r>
            </a:p>
          </p:txBody>
        </p:sp>
        <p:sp>
          <p:nvSpPr>
            <p:cNvPr id="8" name="Rectangle: Rounded Corners 7">
              <a:extLst>
                <a:ext uri="{FF2B5EF4-FFF2-40B4-BE49-F238E27FC236}">
                  <a16:creationId xmlns:a16="http://schemas.microsoft.com/office/drawing/2014/main" id="{7E67D500-B1F6-2E2E-1085-3502CF48EBF3}"/>
                </a:ext>
              </a:extLst>
            </p:cNvPr>
            <p:cNvSpPr/>
            <p:nvPr/>
          </p:nvSpPr>
          <p:spPr>
            <a:xfrm>
              <a:off x="1256446" y="1606146"/>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OWNER</a:t>
              </a:r>
            </a:p>
          </p:txBody>
        </p:sp>
      </p:grpSp>
      <p:grpSp>
        <p:nvGrpSpPr>
          <p:cNvPr id="18" name="Group 17">
            <a:extLst>
              <a:ext uri="{FF2B5EF4-FFF2-40B4-BE49-F238E27FC236}">
                <a16:creationId xmlns:a16="http://schemas.microsoft.com/office/drawing/2014/main" id="{E30B15A6-6D0D-F7EE-B07E-A4DD5F633E87}"/>
              </a:ext>
            </a:extLst>
          </p:cNvPr>
          <p:cNvGrpSpPr/>
          <p:nvPr/>
        </p:nvGrpSpPr>
        <p:grpSpPr>
          <a:xfrm>
            <a:off x="1513621" y="2554894"/>
            <a:ext cx="8087579" cy="1186984"/>
            <a:chOff x="1256446" y="2554894"/>
            <a:chExt cx="8087579" cy="1186984"/>
          </a:xfrm>
        </p:grpSpPr>
        <p:sp>
          <p:nvSpPr>
            <p:cNvPr id="9" name="Rectangle: Rounded Corners 8">
              <a:extLst>
                <a:ext uri="{FF2B5EF4-FFF2-40B4-BE49-F238E27FC236}">
                  <a16:creationId xmlns:a16="http://schemas.microsoft.com/office/drawing/2014/main" id="{283D92D0-8790-6F29-E562-464D1D758C28}"/>
                </a:ext>
              </a:extLst>
            </p:cNvPr>
            <p:cNvSpPr/>
            <p:nvPr/>
          </p:nvSpPr>
          <p:spPr>
            <a:xfrm>
              <a:off x="1256446" y="2826765"/>
              <a:ext cx="8087579" cy="9151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Honeywell person that interfaces with the supplier to ensure that root cause and corrective CAR responses meet Honeywell requirements, managing the corrective / preventive actions for an individual event. The SPOC has the responsibility to work directly with the Owner/supplier of the CAR to help answer the findings using the 5 Why CAMP tool and any other 8D methodology.</a:t>
              </a:r>
            </a:p>
          </p:txBody>
        </p:sp>
        <p:sp>
          <p:nvSpPr>
            <p:cNvPr id="10" name="Rectangle: Rounded Corners 9">
              <a:extLst>
                <a:ext uri="{FF2B5EF4-FFF2-40B4-BE49-F238E27FC236}">
                  <a16:creationId xmlns:a16="http://schemas.microsoft.com/office/drawing/2014/main" id="{EBCF0729-B0EA-4229-5ABF-DFB306A49E51}"/>
                </a:ext>
              </a:extLst>
            </p:cNvPr>
            <p:cNvSpPr/>
            <p:nvPr/>
          </p:nvSpPr>
          <p:spPr>
            <a:xfrm>
              <a:off x="1256446" y="2554894"/>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SPOC (Single Point of Contact)</a:t>
              </a:r>
            </a:p>
          </p:txBody>
        </p:sp>
      </p:grpSp>
      <p:grpSp>
        <p:nvGrpSpPr>
          <p:cNvPr id="19" name="Group 18">
            <a:extLst>
              <a:ext uri="{FF2B5EF4-FFF2-40B4-BE49-F238E27FC236}">
                <a16:creationId xmlns:a16="http://schemas.microsoft.com/office/drawing/2014/main" id="{3F400C58-771F-990A-20D8-C3B8C10AD08A}"/>
              </a:ext>
            </a:extLst>
          </p:cNvPr>
          <p:cNvGrpSpPr/>
          <p:nvPr/>
        </p:nvGrpSpPr>
        <p:grpSpPr>
          <a:xfrm>
            <a:off x="1513621" y="3998477"/>
            <a:ext cx="8087579" cy="614285"/>
            <a:chOff x="1256446" y="3998477"/>
            <a:chExt cx="8087579" cy="614285"/>
          </a:xfrm>
        </p:grpSpPr>
        <p:sp>
          <p:nvSpPr>
            <p:cNvPr id="11" name="Rectangle: Rounded Corners 10">
              <a:extLst>
                <a:ext uri="{FF2B5EF4-FFF2-40B4-BE49-F238E27FC236}">
                  <a16:creationId xmlns:a16="http://schemas.microsoft.com/office/drawing/2014/main" id="{9D095547-43AF-5ACF-6081-48527CD1505E}"/>
                </a:ext>
              </a:extLst>
            </p:cNvPr>
            <p:cNvSpPr/>
            <p:nvPr/>
          </p:nvSpPr>
          <p:spPr>
            <a:xfrm>
              <a:off x="1256446" y="4270349"/>
              <a:ext cx="8087579" cy="34241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Honeywell person that represents the Requester’s interest in the CAR process.</a:t>
              </a:r>
            </a:p>
          </p:txBody>
        </p:sp>
        <p:sp>
          <p:nvSpPr>
            <p:cNvPr id="12" name="Rectangle: Rounded Corners 11">
              <a:extLst>
                <a:ext uri="{FF2B5EF4-FFF2-40B4-BE49-F238E27FC236}">
                  <a16:creationId xmlns:a16="http://schemas.microsoft.com/office/drawing/2014/main" id="{578E662A-2D74-94F2-C1F7-E5F376A5A58A}"/>
                </a:ext>
              </a:extLst>
            </p:cNvPr>
            <p:cNvSpPr/>
            <p:nvPr/>
          </p:nvSpPr>
          <p:spPr>
            <a:xfrm>
              <a:off x="1256446" y="3998477"/>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LEAD</a:t>
              </a:r>
            </a:p>
          </p:txBody>
        </p:sp>
      </p:grpSp>
      <p:grpSp>
        <p:nvGrpSpPr>
          <p:cNvPr id="20" name="Group 19">
            <a:extLst>
              <a:ext uri="{FF2B5EF4-FFF2-40B4-BE49-F238E27FC236}">
                <a16:creationId xmlns:a16="http://schemas.microsoft.com/office/drawing/2014/main" id="{46F1790E-1C3C-CC33-90CD-81029B8A3184}"/>
              </a:ext>
            </a:extLst>
          </p:cNvPr>
          <p:cNvGrpSpPr/>
          <p:nvPr/>
        </p:nvGrpSpPr>
        <p:grpSpPr>
          <a:xfrm>
            <a:off x="1513621" y="4783968"/>
            <a:ext cx="8087579" cy="788157"/>
            <a:chOff x="1256446" y="4783968"/>
            <a:chExt cx="8087579" cy="788157"/>
          </a:xfrm>
        </p:grpSpPr>
        <p:sp>
          <p:nvSpPr>
            <p:cNvPr id="13" name="Rectangle: Rounded Corners 12">
              <a:extLst>
                <a:ext uri="{FF2B5EF4-FFF2-40B4-BE49-F238E27FC236}">
                  <a16:creationId xmlns:a16="http://schemas.microsoft.com/office/drawing/2014/main" id="{C2C01F71-5213-9D03-AACB-00631389A453}"/>
                </a:ext>
              </a:extLst>
            </p:cNvPr>
            <p:cNvSpPr/>
            <p:nvPr/>
          </p:nvSpPr>
          <p:spPr>
            <a:xfrm>
              <a:off x="1256446" y="5055840"/>
              <a:ext cx="8087579" cy="51628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Honeywell person requesting a corrective/preventive action to be implemented using </a:t>
              </a:r>
              <a:r>
                <a:rPr kumimoji="0" lang="en-GB" sz="120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eCATS</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due to an external customer event caused by the supplier or a finding during a Honeywell Audit.</a:t>
              </a:r>
            </a:p>
          </p:txBody>
        </p:sp>
        <p:sp>
          <p:nvSpPr>
            <p:cNvPr id="14" name="Rectangle: Rounded Corners 13">
              <a:extLst>
                <a:ext uri="{FF2B5EF4-FFF2-40B4-BE49-F238E27FC236}">
                  <a16:creationId xmlns:a16="http://schemas.microsoft.com/office/drawing/2014/main" id="{0D043651-B6CA-91C7-348A-11C61B0B925C}"/>
                </a:ext>
              </a:extLst>
            </p:cNvPr>
            <p:cNvSpPr/>
            <p:nvPr/>
          </p:nvSpPr>
          <p:spPr>
            <a:xfrm>
              <a:off x="1256446" y="4783968"/>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REQUESTER</a:t>
              </a:r>
            </a:p>
          </p:txBody>
        </p:sp>
      </p:grpSp>
      <p:pic>
        <p:nvPicPr>
          <p:cNvPr id="16" name="Graphic 15" descr="Director's Chair outline">
            <a:extLst>
              <a:ext uri="{FF2B5EF4-FFF2-40B4-BE49-F238E27FC236}">
                <a16:creationId xmlns:a16="http://schemas.microsoft.com/office/drawing/2014/main" id="{2B842779-57B5-028C-4A76-345530425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946" y="1606146"/>
            <a:ext cx="687003" cy="687003"/>
          </a:xfrm>
          <a:prstGeom prst="rect">
            <a:avLst/>
          </a:prstGeom>
        </p:spPr>
      </p:pic>
      <p:pic>
        <p:nvPicPr>
          <p:cNvPr id="22" name="Graphic 21" descr="Address Book outline">
            <a:extLst>
              <a:ext uri="{FF2B5EF4-FFF2-40B4-BE49-F238E27FC236}">
                <a16:creationId xmlns:a16="http://schemas.microsoft.com/office/drawing/2014/main" id="{72343F0C-415C-4C8C-7248-DC3CC728DDF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4945" y="2549172"/>
            <a:ext cx="687003" cy="687003"/>
          </a:xfrm>
          <a:prstGeom prst="rect">
            <a:avLst/>
          </a:prstGeom>
        </p:spPr>
      </p:pic>
      <p:pic>
        <p:nvPicPr>
          <p:cNvPr id="23" name="Graphic 22" descr="Female Profile outline">
            <a:extLst>
              <a:ext uri="{FF2B5EF4-FFF2-40B4-BE49-F238E27FC236}">
                <a16:creationId xmlns:a16="http://schemas.microsoft.com/office/drawing/2014/main" id="{132E95DD-DCF3-1A62-9B2E-CC626C319C8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4945" y="3929605"/>
            <a:ext cx="687003" cy="687003"/>
          </a:xfrm>
          <a:prstGeom prst="rect">
            <a:avLst/>
          </a:prstGeom>
        </p:spPr>
      </p:pic>
      <p:pic>
        <p:nvPicPr>
          <p:cNvPr id="24" name="Graphic 23" descr="Help outline">
            <a:extLst>
              <a:ext uri="{FF2B5EF4-FFF2-40B4-BE49-F238E27FC236}">
                <a16:creationId xmlns:a16="http://schemas.microsoft.com/office/drawing/2014/main" id="{8654A157-9E13-3A1F-D0C7-85F196D6CBC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4944" y="4816390"/>
            <a:ext cx="687003" cy="687003"/>
          </a:xfrm>
          <a:prstGeom prst="rect">
            <a:avLst/>
          </a:prstGeom>
        </p:spPr>
      </p:pic>
    </p:spTree>
    <p:extLst>
      <p:ext uri="{BB962C8B-B14F-4D97-AF65-F5344CB8AC3E}">
        <p14:creationId xmlns:p14="http://schemas.microsoft.com/office/powerpoint/2010/main" val="326591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091B-3D9A-18A6-DF69-602DCC78C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4A0FE-944D-D948-01A7-DF1C1D032F2B}"/>
              </a:ext>
            </a:extLst>
          </p:cNvPr>
          <p:cNvSpPr>
            <a:spLocks noGrp="1"/>
          </p:cNvSpPr>
          <p:nvPr>
            <p:ph type="title"/>
          </p:nvPr>
        </p:nvSpPr>
        <p:spPr>
          <a:xfrm>
            <a:off x="684946" y="590941"/>
            <a:ext cx="10992166" cy="436017"/>
          </a:xfrm>
        </p:spPr>
        <p:txBody>
          <a:bodyPr/>
          <a:lstStyle/>
          <a:p>
            <a:r>
              <a:rPr lang="en-US" dirty="0">
                <a:solidFill>
                  <a:schemeClr val="accent1"/>
                </a:solidFill>
              </a:rPr>
              <a:t>DEFINITIONS</a:t>
            </a:r>
            <a:endParaRPr lang="en-US" dirty="0">
              <a:solidFill>
                <a:schemeClr val="tx1">
                  <a:lumMod val="95000"/>
                  <a:lumOff val="5000"/>
                </a:schemeClr>
              </a:solidFill>
            </a:endParaRPr>
          </a:p>
        </p:txBody>
      </p:sp>
      <p:sp>
        <p:nvSpPr>
          <p:cNvPr id="3" name="Text Placeholder 4">
            <a:extLst>
              <a:ext uri="{FF2B5EF4-FFF2-40B4-BE49-F238E27FC236}">
                <a16:creationId xmlns:a16="http://schemas.microsoft.com/office/drawing/2014/main" id="{035920DA-1922-5AF6-9FD1-EC20A4FBF20F}"/>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400" dirty="0">
                <a:solidFill>
                  <a:schemeClr val="bg1"/>
                </a:solidFill>
                <a:latin typeface="+mj-lt"/>
              </a:rPr>
              <a:t>SUPPLIER NEEDS TO ESTABLISH A STRONG NATURAL TEAM. THE QUALIFIED TEAM SUPPORTS NATURAL TEAM</a:t>
            </a:r>
          </a:p>
        </p:txBody>
      </p:sp>
      <p:grpSp>
        <p:nvGrpSpPr>
          <p:cNvPr id="17" name="Group 16">
            <a:extLst>
              <a:ext uri="{FF2B5EF4-FFF2-40B4-BE49-F238E27FC236}">
                <a16:creationId xmlns:a16="http://schemas.microsoft.com/office/drawing/2014/main" id="{97FF3610-29A7-B5DE-D96E-8AA2C7EB4AC3}"/>
              </a:ext>
            </a:extLst>
          </p:cNvPr>
          <p:cNvGrpSpPr/>
          <p:nvPr/>
        </p:nvGrpSpPr>
        <p:grpSpPr>
          <a:xfrm>
            <a:off x="1513621" y="1159388"/>
            <a:ext cx="8087579" cy="831696"/>
            <a:chOff x="1256446" y="1606146"/>
            <a:chExt cx="8087579" cy="831696"/>
          </a:xfrm>
        </p:grpSpPr>
        <p:sp>
          <p:nvSpPr>
            <p:cNvPr id="5" name="Rectangle: Rounded Corners 4">
              <a:extLst>
                <a:ext uri="{FF2B5EF4-FFF2-40B4-BE49-F238E27FC236}">
                  <a16:creationId xmlns:a16="http://schemas.microsoft.com/office/drawing/2014/main" id="{8965027F-5854-E307-034D-0B566EFF793C}"/>
                </a:ext>
              </a:extLst>
            </p:cNvPr>
            <p:cNvSpPr/>
            <p:nvPr/>
          </p:nvSpPr>
          <p:spPr>
            <a:xfrm>
              <a:off x="1256446" y="1878018"/>
              <a:ext cx="7287479" cy="5598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lang="en-GB" sz="1200" dirty="0">
                  <a:solidFill>
                    <a:srgbClr val="000000"/>
                  </a:solidFill>
                  <a:ea typeface="Calibri" panose="020F0502020204030204" pitchFamily="34" charset="0"/>
                  <a:cs typeface="Calibri" panose="020F0502020204030204" pitchFamily="34" charset="0"/>
                </a:rPr>
                <a:t>I</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 a process for finding the root causes of an event and facilitating corrective/preventive actions through mistake proofing.</a:t>
              </a:r>
            </a:p>
          </p:txBody>
        </p:sp>
        <p:sp>
          <p:nvSpPr>
            <p:cNvPr id="8" name="Rectangle: Rounded Corners 7">
              <a:extLst>
                <a:ext uri="{FF2B5EF4-FFF2-40B4-BE49-F238E27FC236}">
                  <a16:creationId xmlns:a16="http://schemas.microsoft.com/office/drawing/2014/main" id="{5EF5F087-1E97-31C9-505E-31D1A8594F5C}"/>
                </a:ext>
              </a:extLst>
            </p:cNvPr>
            <p:cNvSpPr/>
            <p:nvPr/>
          </p:nvSpPr>
          <p:spPr>
            <a:xfrm>
              <a:off x="1256446" y="1606146"/>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CAMP (CAUSE ANALYSIS AND MISTAKE PROOFING)</a:t>
              </a:r>
            </a:p>
          </p:txBody>
        </p:sp>
      </p:grpSp>
      <p:grpSp>
        <p:nvGrpSpPr>
          <p:cNvPr id="18" name="Group 17">
            <a:extLst>
              <a:ext uri="{FF2B5EF4-FFF2-40B4-BE49-F238E27FC236}">
                <a16:creationId xmlns:a16="http://schemas.microsoft.com/office/drawing/2014/main" id="{A31528AA-C86C-5612-433A-465E8B132223}"/>
              </a:ext>
            </a:extLst>
          </p:cNvPr>
          <p:cNvGrpSpPr/>
          <p:nvPr/>
        </p:nvGrpSpPr>
        <p:grpSpPr>
          <a:xfrm>
            <a:off x="1513621" y="2023082"/>
            <a:ext cx="8087579" cy="536114"/>
            <a:chOff x="1256446" y="2554894"/>
            <a:chExt cx="8087579" cy="536114"/>
          </a:xfrm>
        </p:grpSpPr>
        <p:sp>
          <p:nvSpPr>
            <p:cNvPr id="9" name="Rectangle: Rounded Corners 8">
              <a:extLst>
                <a:ext uri="{FF2B5EF4-FFF2-40B4-BE49-F238E27FC236}">
                  <a16:creationId xmlns:a16="http://schemas.microsoft.com/office/drawing/2014/main" id="{520C5493-B062-CEF4-01CF-851BF3B0DE36}"/>
                </a:ext>
              </a:extLst>
            </p:cNvPr>
            <p:cNvSpPr/>
            <p:nvPr/>
          </p:nvSpPr>
          <p:spPr>
            <a:xfrm>
              <a:off x="1256446" y="2826765"/>
              <a:ext cx="8087579" cy="26424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Root Cause Corrective Action</a:t>
              </a:r>
            </a:p>
          </p:txBody>
        </p:sp>
        <p:sp>
          <p:nvSpPr>
            <p:cNvPr id="10" name="Rectangle: Rounded Corners 9">
              <a:extLst>
                <a:ext uri="{FF2B5EF4-FFF2-40B4-BE49-F238E27FC236}">
                  <a16:creationId xmlns:a16="http://schemas.microsoft.com/office/drawing/2014/main" id="{17E48327-282C-DFB0-81A6-F9AB3771470D}"/>
                </a:ext>
              </a:extLst>
            </p:cNvPr>
            <p:cNvSpPr/>
            <p:nvPr/>
          </p:nvSpPr>
          <p:spPr>
            <a:xfrm>
              <a:off x="1256446" y="2554894"/>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RCCA</a:t>
              </a:r>
            </a:p>
          </p:txBody>
        </p:sp>
      </p:grpSp>
      <p:grpSp>
        <p:nvGrpSpPr>
          <p:cNvPr id="19" name="Group 18">
            <a:extLst>
              <a:ext uri="{FF2B5EF4-FFF2-40B4-BE49-F238E27FC236}">
                <a16:creationId xmlns:a16="http://schemas.microsoft.com/office/drawing/2014/main" id="{868EBA16-E169-6C14-8B5D-18F505921885}"/>
              </a:ext>
            </a:extLst>
          </p:cNvPr>
          <p:cNvGrpSpPr/>
          <p:nvPr/>
        </p:nvGrpSpPr>
        <p:grpSpPr>
          <a:xfrm>
            <a:off x="1513621" y="2833681"/>
            <a:ext cx="8087579" cy="1057363"/>
            <a:chOff x="1256446" y="3998477"/>
            <a:chExt cx="8087579" cy="1057363"/>
          </a:xfrm>
        </p:grpSpPr>
        <p:sp>
          <p:nvSpPr>
            <p:cNvPr id="11" name="Rectangle: Rounded Corners 10">
              <a:extLst>
                <a:ext uri="{FF2B5EF4-FFF2-40B4-BE49-F238E27FC236}">
                  <a16:creationId xmlns:a16="http://schemas.microsoft.com/office/drawing/2014/main" id="{E1E5DA99-F6D7-0E7D-5AA7-ADCF2A2C11BF}"/>
                </a:ext>
              </a:extLst>
            </p:cNvPr>
            <p:cNvSpPr/>
            <p:nvPr/>
          </p:nvSpPr>
          <p:spPr>
            <a:xfrm>
              <a:off x="1256446" y="4270349"/>
              <a:ext cx="8087579" cy="78549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 group of people at the supplier having vested ownership of the problem to solve the reason for the CAR. This should include Quality, manufacturing, and management at the supplier and any other function needing to be part of the team. Should also include Honeywell SPOC and FQE (if different than the SQE) and the Honeywell SDE.</a:t>
              </a:r>
            </a:p>
          </p:txBody>
        </p:sp>
        <p:sp>
          <p:nvSpPr>
            <p:cNvPr id="12" name="Rectangle: Rounded Corners 11">
              <a:extLst>
                <a:ext uri="{FF2B5EF4-FFF2-40B4-BE49-F238E27FC236}">
                  <a16:creationId xmlns:a16="http://schemas.microsoft.com/office/drawing/2014/main" id="{6E7AA41A-7289-DD0B-D31C-7AF2154C61FB}"/>
                </a:ext>
              </a:extLst>
            </p:cNvPr>
            <p:cNvSpPr/>
            <p:nvPr/>
          </p:nvSpPr>
          <p:spPr>
            <a:xfrm>
              <a:off x="1256446" y="3998477"/>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NATURAL TEAM</a:t>
              </a:r>
            </a:p>
          </p:txBody>
        </p:sp>
      </p:grpSp>
      <p:grpSp>
        <p:nvGrpSpPr>
          <p:cNvPr id="20" name="Group 19">
            <a:extLst>
              <a:ext uri="{FF2B5EF4-FFF2-40B4-BE49-F238E27FC236}">
                <a16:creationId xmlns:a16="http://schemas.microsoft.com/office/drawing/2014/main" id="{3BFCBDD0-15D5-680F-235A-E9D11DCBCB79}"/>
              </a:ext>
            </a:extLst>
          </p:cNvPr>
          <p:cNvGrpSpPr/>
          <p:nvPr/>
        </p:nvGrpSpPr>
        <p:grpSpPr>
          <a:xfrm>
            <a:off x="1513621" y="3956723"/>
            <a:ext cx="8087579" cy="788157"/>
            <a:chOff x="1256446" y="4783968"/>
            <a:chExt cx="8087579" cy="788157"/>
          </a:xfrm>
        </p:grpSpPr>
        <p:sp>
          <p:nvSpPr>
            <p:cNvPr id="13" name="Rectangle: Rounded Corners 12">
              <a:extLst>
                <a:ext uri="{FF2B5EF4-FFF2-40B4-BE49-F238E27FC236}">
                  <a16:creationId xmlns:a16="http://schemas.microsoft.com/office/drawing/2014/main" id="{04DF0C92-5B96-A5D5-2147-A991E704E07C}"/>
                </a:ext>
              </a:extLst>
            </p:cNvPr>
            <p:cNvSpPr/>
            <p:nvPr/>
          </p:nvSpPr>
          <p:spPr>
            <a:xfrm>
              <a:off x="1256446" y="5055840"/>
              <a:ext cx="8087579" cy="51628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natural team, including other individuals (i.e. Honeywell) who can provide necessary resources to understand the problem or can help in the cause analysis and mistake proofing process (SME).</a:t>
              </a:r>
            </a:p>
          </p:txBody>
        </p:sp>
        <p:sp>
          <p:nvSpPr>
            <p:cNvPr id="14" name="Rectangle: Rounded Corners 13">
              <a:extLst>
                <a:ext uri="{FF2B5EF4-FFF2-40B4-BE49-F238E27FC236}">
                  <a16:creationId xmlns:a16="http://schemas.microsoft.com/office/drawing/2014/main" id="{BD334926-B39E-68E0-91DC-3FB6D638DC97}"/>
                </a:ext>
              </a:extLst>
            </p:cNvPr>
            <p:cNvSpPr/>
            <p:nvPr/>
          </p:nvSpPr>
          <p:spPr>
            <a:xfrm>
              <a:off x="1256446" y="4783968"/>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QUALIFIED TEAM</a:t>
              </a:r>
            </a:p>
          </p:txBody>
        </p:sp>
      </p:grpSp>
      <p:pic>
        <p:nvPicPr>
          <p:cNvPr id="16" name="Graphic 15" descr="Abacus outline">
            <a:extLst>
              <a:ext uri="{FF2B5EF4-FFF2-40B4-BE49-F238E27FC236}">
                <a16:creationId xmlns:a16="http://schemas.microsoft.com/office/drawing/2014/main" id="{1F15B725-1229-3C34-922C-96DFBBFAE8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4946" y="1159388"/>
            <a:ext cx="687003" cy="687003"/>
          </a:xfrm>
          <a:prstGeom prst="rect">
            <a:avLst/>
          </a:prstGeom>
        </p:spPr>
      </p:pic>
      <p:pic>
        <p:nvPicPr>
          <p:cNvPr id="22" name="Graphic 21" descr="Plant With Roots outline">
            <a:extLst>
              <a:ext uri="{FF2B5EF4-FFF2-40B4-BE49-F238E27FC236}">
                <a16:creationId xmlns:a16="http://schemas.microsoft.com/office/drawing/2014/main" id="{24C4C183-AC79-E739-7EE9-0E0FA7C1A73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4945" y="2017360"/>
            <a:ext cx="687003" cy="687003"/>
          </a:xfrm>
          <a:prstGeom prst="rect">
            <a:avLst/>
          </a:prstGeom>
        </p:spPr>
      </p:pic>
      <p:pic>
        <p:nvPicPr>
          <p:cNvPr id="23" name="Graphic 22" descr="Users outline">
            <a:extLst>
              <a:ext uri="{FF2B5EF4-FFF2-40B4-BE49-F238E27FC236}">
                <a16:creationId xmlns:a16="http://schemas.microsoft.com/office/drawing/2014/main" id="{016B909B-3829-48A5-A0B0-B93852433F1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4945" y="2812315"/>
            <a:ext cx="687003" cy="687003"/>
          </a:xfrm>
          <a:prstGeom prst="rect">
            <a:avLst/>
          </a:prstGeom>
        </p:spPr>
      </p:pic>
      <p:pic>
        <p:nvPicPr>
          <p:cNvPr id="24" name="Graphic 23" descr="Meeting outline">
            <a:extLst>
              <a:ext uri="{FF2B5EF4-FFF2-40B4-BE49-F238E27FC236}">
                <a16:creationId xmlns:a16="http://schemas.microsoft.com/office/drawing/2014/main" id="{F8F36E6C-A034-F3C4-3E21-0C0540387AC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4944" y="3917158"/>
            <a:ext cx="687003" cy="687003"/>
          </a:xfrm>
          <a:prstGeom prst="rect">
            <a:avLst/>
          </a:prstGeom>
        </p:spPr>
      </p:pic>
      <p:grpSp>
        <p:nvGrpSpPr>
          <p:cNvPr id="4" name="Group 3">
            <a:extLst>
              <a:ext uri="{FF2B5EF4-FFF2-40B4-BE49-F238E27FC236}">
                <a16:creationId xmlns:a16="http://schemas.microsoft.com/office/drawing/2014/main" id="{54B4597A-9B03-B230-29F1-9544D3F61600}"/>
              </a:ext>
            </a:extLst>
          </p:cNvPr>
          <p:cNvGrpSpPr/>
          <p:nvPr/>
        </p:nvGrpSpPr>
        <p:grpSpPr>
          <a:xfrm>
            <a:off x="1513621" y="4940806"/>
            <a:ext cx="8087579" cy="572273"/>
            <a:chOff x="1256446" y="4783968"/>
            <a:chExt cx="8087579" cy="572273"/>
          </a:xfrm>
        </p:grpSpPr>
        <p:sp>
          <p:nvSpPr>
            <p:cNvPr id="6" name="Rectangle: Rounded Corners 5">
              <a:extLst>
                <a:ext uri="{FF2B5EF4-FFF2-40B4-BE49-F238E27FC236}">
                  <a16:creationId xmlns:a16="http://schemas.microsoft.com/office/drawing/2014/main" id="{9E10E0F1-BB9A-1C5F-E473-C4BFECC0316E}"/>
                </a:ext>
              </a:extLst>
            </p:cNvPr>
            <p:cNvSpPr/>
            <p:nvPr/>
          </p:nvSpPr>
          <p:spPr>
            <a:xfrm>
              <a:off x="1256446" y="5055841"/>
              <a:ext cx="8087579" cy="3004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(Supplier) Corrective Action Request is the record that documents the corrective action process.</a:t>
              </a:r>
            </a:p>
          </p:txBody>
        </p:sp>
        <p:sp>
          <p:nvSpPr>
            <p:cNvPr id="7" name="Rectangle: Rounded Corners 6">
              <a:extLst>
                <a:ext uri="{FF2B5EF4-FFF2-40B4-BE49-F238E27FC236}">
                  <a16:creationId xmlns:a16="http://schemas.microsoft.com/office/drawing/2014/main" id="{0C819B0D-41BE-D15F-4C4E-CCB173F5A071}"/>
                </a:ext>
              </a:extLst>
            </p:cNvPr>
            <p:cNvSpPr/>
            <p:nvPr/>
          </p:nvSpPr>
          <p:spPr>
            <a:xfrm>
              <a:off x="1256446" y="4783968"/>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CAR/SCAR</a:t>
              </a:r>
            </a:p>
          </p:txBody>
        </p:sp>
      </p:grpSp>
      <p:pic>
        <p:nvPicPr>
          <p:cNvPr id="15" name="Graphic 14" descr="Branching diagram outline">
            <a:extLst>
              <a:ext uri="{FF2B5EF4-FFF2-40B4-BE49-F238E27FC236}">
                <a16:creationId xmlns:a16="http://schemas.microsoft.com/office/drawing/2014/main" id="{0848C3A7-3A01-D438-4754-908A7BAC05F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84944" y="4865286"/>
            <a:ext cx="687003" cy="687003"/>
          </a:xfrm>
          <a:prstGeom prst="rect">
            <a:avLst/>
          </a:prstGeom>
        </p:spPr>
      </p:pic>
    </p:spTree>
    <p:extLst>
      <p:ext uri="{BB962C8B-B14F-4D97-AF65-F5344CB8AC3E}">
        <p14:creationId xmlns:p14="http://schemas.microsoft.com/office/powerpoint/2010/main" val="4605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1410F-8A70-17E5-6113-19DD1E4D8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97B87-44F1-06F6-D800-59D8417BF632}"/>
              </a:ext>
            </a:extLst>
          </p:cNvPr>
          <p:cNvSpPr>
            <a:spLocks noGrp="1"/>
          </p:cNvSpPr>
          <p:nvPr>
            <p:ph type="title"/>
          </p:nvPr>
        </p:nvSpPr>
        <p:spPr>
          <a:xfrm>
            <a:off x="684946" y="590941"/>
            <a:ext cx="10992166" cy="759182"/>
          </a:xfrm>
        </p:spPr>
        <p:txBody>
          <a:bodyPr/>
          <a:lstStyle/>
          <a:p>
            <a:r>
              <a:rPr lang="en-US" dirty="0">
                <a:solidFill>
                  <a:schemeClr val="accent1"/>
                </a:solidFill>
              </a:rPr>
              <a:t>DEFINITIONS</a:t>
            </a:r>
            <a:br>
              <a:rPr lang="en-US" dirty="0">
                <a:solidFill>
                  <a:schemeClr val="accent1"/>
                </a:solidFill>
              </a:rPr>
            </a:br>
            <a:r>
              <a:rPr lang="en-US" dirty="0"/>
              <a:t>(CONT)</a:t>
            </a:r>
          </a:p>
        </p:txBody>
      </p:sp>
      <p:sp>
        <p:nvSpPr>
          <p:cNvPr id="3" name="Text Placeholder 4">
            <a:extLst>
              <a:ext uri="{FF2B5EF4-FFF2-40B4-BE49-F238E27FC236}">
                <a16:creationId xmlns:a16="http://schemas.microsoft.com/office/drawing/2014/main" id="{913B0868-73F7-B267-A006-0043192A628F}"/>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CORRECTIVE ACTIONS MUST BE DRIVEN FROM ROOT CAUSE(S)</a:t>
            </a:r>
          </a:p>
        </p:txBody>
      </p:sp>
      <p:grpSp>
        <p:nvGrpSpPr>
          <p:cNvPr id="17" name="Group 16">
            <a:extLst>
              <a:ext uri="{FF2B5EF4-FFF2-40B4-BE49-F238E27FC236}">
                <a16:creationId xmlns:a16="http://schemas.microsoft.com/office/drawing/2014/main" id="{AE791EDE-48B6-8CA1-197F-CF4D8C94DA33}"/>
              </a:ext>
            </a:extLst>
          </p:cNvPr>
          <p:cNvGrpSpPr/>
          <p:nvPr/>
        </p:nvGrpSpPr>
        <p:grpSpPr>
          <a:xfrm>
            <a:off x="1513621" y="1607887"/>
            <a:ext cx="8087579" cy="831696"/>
            <a:chOff x="1256446" y="1606146"/>
            <a:chExt cx="8087579" cy="831696"/>
          </a:xfrm>
        </p:grpSpPr>
        <p:sp>
          <p:nvSpPr>
            <p:cNvPr id="5" name="Rectangle: Rounded Corners 4">
              <a:extLst>
                <a:ext uri="{FF2B5EF4-FFF2-40B4-BE49-F238E27FC236}">
                  <a16:creationId xmlns:a16="http://schemas.microsoft.com/office/drawing/2014/main" id="{130D4C96-0EC4-E799-8FE5-BA6352C1FD75}"/>
                </a:ext>
              </a:extLst>
            </p:cNvPr>
            <p:cNvSpPr/>
            <p:nvPr/>
          </p:nvSpPr>
          <p:spPr>
            <a:xfrm>
              <a:off x="1256446" y="1878018"/>
              <a:ext cx="7287479" cy="55982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lang="en-GB" sz="1200" dirty="0">
                  <a:solidFill>
                    <a:srgbClr val="000000"/>
                  </a:solidFill>
                  <a:ea typeface="Calibri" panose="020F0502020204030204" pitchFamily="34" charset="0"/>
                  <a:cs typeface="Calibri" panose="020F0502020204030204" pitchFamily="34" charset="0"/>
                </a:rPr>
                <a:t>An occurrence resulting in a nonconformity, product failure, process failure, customer complaint, customer escape, audit finding(s), failure mode, accident, or other potential or detected problems.</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4A76F09-6527-625B-197D-8C81A95DB0EF}"/>
                </a:ext>
              </a:extLst>
            </p:cNvPr>
            <p:cNvSpPr/>
            <p:nvPr/>
          </p:nvSpPr>
          <p:spPr>
            <a:xfrm>
              <a:off x="1256446" y="1606146"/>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EVENT</a:t>
              </a:r>
            </a:p>
          </p:txBody>
        </p:sp>
      </p:grpSp>
      <p:grpSp>
        <p:nvGrpSpPr>
          <p:cNvPr id="18" name="Group 17">
            <a:extLst>
              <a:ext uri="{FF2B5EF4-FFF2-40B4-BE49-F238E27FC236}">
                <a16:creationId xmlns:a16="http://schemas.microsoft.com/office/drawing/2014/main" id="{D9F518AD-89A7-8E8A-ED1D-CE83E52FEC5E}"/>
              </a:ext>
            </a:extLst>
          </p:cNvPr>
          <p:cNvGrpSpPr/>
          <p:nvPr/>
        </p:nvGrpSpPr>
        <p:grpSpPr>
          <a:xfrm>
            <a:off x="1513621" y="2585665"/>
            <a:ext cx="8344754" cy="536114"/>
            <a:chOff x="1256446" y="2554894"/>
            <a:chExt cx="8344754" cy="536114"/>
          </a:xfrm>
        </p:grpSpPr>
        <p:sp>
          <p:nvSpPr>
            <p:cNvPr id="9" name="Rectangle: Rounded Corners 8">
              <a:extLst>
                <a:ext uri="{FF2B5EF4-FFF2-40B4-BE49-F238E27FC236}">
                  <a16:creationId xmlns:a16="http://schemas.microsoft.com/office/drawing/2014/main" id="{01A35656-AA9C-75F6-6D2B-199EB3C5D94C}"/>
                </a:ext>
              </a:extLst>
            </p:cNvPr>
            <p:cNvSpPr/>
            <p:nvPr/>
          </p:nvSpPr>
          <p:spPr>
            <a:xfrm>
              <a:off x="1256446" y="2826765"/>
              <a:ext cx="8344754" cy="26424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Diagram showing the causes linked in a sequence from the event question to the root cause for why made and missed.</a:t>
              </a:r>
            </a:p>
          </p:txBody>
        </p:sp>
        <p:sp>
          <p:nvSpPr>
            <p:cNvPr id="10" name="Rectangle: Rounded Corners 9">
              <a:extLst>
                <a:ext uri="{FF2B5EF4-FFF2-40B4-BE49-F238E27FC236}">
                  <a16:creationId xmlns:a16="http://schemas.microsoft.com/office/drawing/2014/main" id="{F34513AB-7C17-D852-5597-DC4A5D7F3534}"/>
                </a:ext>
              </a:extLst>
            </p:cNvPr>
            <p:cNvSpPr/>
            <p:nvPr/>
          </p:nvSpPr>
          <p:spPr>
            <a:xfrm>
              <a:off x="1256446" y="2554894"/>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CAUSE CHAIN</a:t>
              </a:r>
            </a:p>
          </p:txBody>
        </p:sp>
      </p:grpSp>
      <p:grpSp>
        <p:nvGrpSpPr>
          <p:cNvPr id="19" name="Group 18">
            <a:extLst>
              <a:ext uri="{FF2B5EF4-FFF2-40B4-BE49-F238E27FC236}">
                <a16:creationId xmlns:a16="http://schemas.microsoft.com/office/drawing/2014/main" id="{1DB0943E-C9CA-EA54-E68E-05D7A9BF4B33}"/>
              </a:ext>
            </a:extLst>
          </p:cNvPr>
          <p:cNvGrpSpPr/>
          <p:nvPr/>
        </p:nvGrpSpPr>
        <p:grpSpPr>
          <a:xfrm>
            <a:off x="1513621" y="3481544"/>
            <a:ext cx="8821004" cy="566119"/>
            <a:chOff x="1256446" y="3998477"/>
            <a:chExt cx="8821004" cy="566119"/>
          </a:xfrm>
        </p:grpSpPr>
        <p:sp>
          <p:nvSpPr>
            <p:cNvPr id="11" name="Rectangle: Rounded Corners 10">
              <a:extLst>
                <a:ext uri="{FF2B5EF4-FFF2-40B4-BE49-F238E27FC236}">
                  <a16:creationId xmlns:a16="http://schemas.microsoft.com/office/drawing/2014/main" id="{0A792A56-8D2D-7E79-0A4B-C4619F71DA4D}"/>
                </a:ext>
              </a:extLst>
            </p:cNvPr>
            <p:cNvSpPr/>
            <p:nvPr/>
          </p:nvSpPr>
          <p:spPr>
            <a:xfrm>
              <a:off x="1256446" y="4270350"/>
              <a:ext cx="8821004" cy="29424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 process that provides a structure for designing a failure mode out of a Product or process (performed with cause analysis).</a:t>
              </a:r>
            </a:p>
          </p:txBody>
        </p:sp>
        <p:sp>
          <p:nvSpPr>
            <p:cNvPr id="12" name="Rectangle: Rounded Corners 11">
              <a:extLst>
                <a:ext uri="{FF2B5EF4-FFF2-40B4-BE49-F238E27FC236}">
                  <a16:creationId xmlns:a16="http://schemas.microsoft.com/office/drawing/2014/main" id="{5A299C3C-9D7E-BEA9-7F78-D79361A9F3E2}"/>
                </a:ext>
              </a:extLst>
            </p:cNvPr>
            <p:cNvSpPr/>
            <p:nvPr/>
          </p:nvSpPr>
          <p:spPr>
            <a:xfrm>
              <a:off x="1256446" y="3998477"/>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ERROR PROOFING</a:t>
              </a:r>
            </a:p>
          </p:txBody>
        </p:sp>
      </p:grpSp>
      <p:sp>
        <p:nvSpPr>
          <p:cNvPr id="13" name="Rectangle: Rounded Corners 12">
            <a:extLst>
              <a:ext uri="{FF2B5EF4-FFF2-40B4-BE49-F238E27FC236}">
                <a16:creationId xmlns:a16="http://schemas.microsoft.com/office/drawing/2014/main" id="{33CE67BE-9812-B986-958E-AB3C65692521}"/>
              </a:ext>
            </a:extLst>
          </p:cNvPr>
          <p:cNvSpPr/>
          <p:nvPr/>
        </p:nvSpPr>
        <p:spPr>
          <a:xfrm>
            <a:off x="1513621" y="4544208"/>
            <a:ext cx="8944829" cy="106528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Direct -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cause that directly resulted in an event.</a:t>
            </a:r>
          </a:p>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Contributing -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cause that contributed to an event but, by itself, would not have caused the event. There can be several contributing causes to a finding.</a:t>
            </a:r>
          </a:p>
          <a:p>
            <a:pPr marR="0" lvl="0" defTabSz="914400" rtl="0" eaLnBrk="1" fontAlgn="auto" latinLnBrk="0" hangingPunct="1">
              <a:lnSpc>
                <a:spcPts val="1800"/>
              </a:lnSpc>
              <a:spcBef>
                <a:spcPts val="0"/>
              </a:spcBef>
              <a:spcAft>
                <a:spcPts val="0"/>
              </a:spcAft>
              <a:buClr>
                <a:srgbClr val="EF3125"/>
              </a:buClr>
              <a:buSzTx/>
              <a:tabLst/>
              <a:defRPr/>
            </a:pPr>
            <a:r>
              <a:rPr kumimoji="0" lang="en-GB" sz="12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Root - </a:t>
            </a:r>
            <a:r>
              <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The last cause in the chain (Why Made and Why Missed).</a:t>
            </a:r>
          </a:p>
        </p:txBody>
      </p:sp>
      <p:sp>
        <p:nvSpPr>
          <p:cNvPr id="14" name="Rectangle: Rounded Corners 13">
            <a:extLst>
              <a:ext uri="{FF2B5EF4-FFF2-40B4-BE49-F238E27FC236}">
                <a16:creationId xmlns:a16="http://schemas.microsoft.com/office/drawing/2014/main" id="{A309D763-D3BC-DA9F-A481-E728578CFE68}"/>
              </a:ext>
            </a:extLst>
          </p:cNvPr>
          <p:cNvSpPr/>
          <p:nvPr/>
        </p:nvSpPr>
        <p:spPr>
          <a:xfrm>
            <a:off x="1513621" y="4272335"/>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CAUSES</a:t>
            </a:r>
          </a:p>
        </p:txBody>
      </p:sp>
      <p:pic>
        <p:nvPicPr>
          <p:cNvPr id="16" name="Graphic 15" descr="Braille outline">
            <a:extLst>
              <a:ext uri="{FF2B5EF4-FFF2-40B4-BE49-F238E27FC236}">
                <a16:creationId xmlns:a16="http://schemas.microsoft.com/office/drawing/2014/main" id="{D13FE2D3-F9F9-5638-7796-D07394974F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4946" y="1607887"/>
            <a:ext cx="687003" cy="687003"/>
          </a:xfrm>
          <a:prstGeom prst="rect">
            <a:avLst/>
          </a:prstGeom>
        </p:spPr>
      </p:pic>
      <p:pic>
        <p:nvPicPr>
          <p:cNvPr id="22" name="Graphic 21" descr="Link outline">
            <a:extLst>
              <a:ext uri="{FF2B5EF4-FFF2-40B4-BE49-F238E27FC236}">
                <a16:creationId xmlns:a16="http://schemas.microsoft.com/office/drawing/2014/main" id="{9E13AD5F-DF12-63BE-AECF-F4B655A181C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4945" y="2579943"/>
            <a:ext cx="687003" cy="687003"/>
          </a:xfrm>
          <a:prstGeom prst="rect">
            <a:avLst/>
          </a:prstGeom>
        </p:spPr>
      </p:pic>
      <p:pic>
        <p:nvPicPr>
          <p:cNvPr id="23" name="Graphic 22" descr="Close outline">
            <a:extLst>
              <a:ext uri="{FF2B5EF4-FFF2-40B4-BE49-F238E27FC236}">
                <a16:creationId xmlns:a16="http://schemas.microsoft.com/office/drawing/2014/main" id="{93AB2053-3D4E-C014-C9E7-05925938D2A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4945" y="3460178"/>
            <a:ext cx="687003" cy="687003"/>
          </a:xfrm>
          <a:prstGeom prst="rect">
            <a:avLst/>
          </a:prstGeom>
        </p:spPr>
      </p:pic>
      <p:pic>
        <p:nvPicPr>
          <p:cNvPr id="24" name="Graphic 23" descr="Cause And Effect outline">
            <a:extLst>
              <a:ext uri="{FF2B5EF4-FFF2-40B4-BE49-F238E27FC236}">
                <a16:creationId xmlns:a16="http://schemas.microsoft.com/office/drawing/2014/main" id="{70B3E49C-68AB-42A3-5032-27CEB529023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4944" y="4200705"/>
            <a:ext cx="687003" cy="687003"/>
          </a:xfrm>
          <a:prstGeom prst="rect">
            <a:avLst/>
          </a:prstGeom>
        </p:spPr>
      </p:pic>
    </p:spTree>
    <p:extLst>
      <p:ext uri="{BB962C8B-B14F-4D97-AF65-F5344CB8AC3E}">
        <p14:creationId xmlns:p14="http://schemas.microsoft.com/office/powerpoint/2010/main" val="395215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BDF4-93F5-C69F-5413-313BF37DA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B0B29-C107-194A-4379-A1FABB3D1918}"/>
              </a:ext>
            </a:extLst>
          </p:cNvPr>
          <p:cNvSpPr>
            <a:spLocks noGrp="1"/>
          </p:cNvSpPr>
          <p:nvPr>
            <p:ph type="title"/>
          </p:nvPr>
        </p:nvSpPr>
        <p:spPr>
          <a:xfrm>
            <a:off x="684946" y="590941"/>
            <a:ext cx="10992166" cy="759182"/>
          </a:xfrm>
        </p:spPr>
        <p:txBody>
          <a:bodyPr/>
          <a:lstStyle/>
          <a:p>
            <a:r>
              <a:rPr lang="en-US" dirty="0">
                <a:solidFill>
                  <a:schemeClr val="accent1"/>
                </a:solidFill>
              </a:rPr>
              <a:t>DEFINITIONS</a:t>
            </a:r>
            <a:br>
              <a:rPr lang="en-US" dirty="0">
                <a:solidFill>
                  <a:schemeClr val="accent1"/>
                </a:solidFill>
              </a:rPr>
            </a:br>
            <a:r>
              <a:rPr lang="en-US" dirty="0"/>
              <a:t>(CONT)</a:t>
            </a:r>
          </a:p>
        </p:txBody>
      </p:sp>
      <p:sp>
        <p:nvSpPr>
          <p:cNvPr id="3" name="Text Placeholder 4">
            <a:extLst>
              <a:ext uri="{FF2B5EF4-FFF2-40B4-BE49-F238E27FC236}">
                <a16:creationId xmlns:a16="http://schemas.microsoft.com/office/drawing/2014/main" id="{5C8A463D-6DE1-BB22-D5B3-B5B393899D69}"/>
              </a:ext>
            </a:extLst>
          </p:cNvPr>
          <p:cNvSpPr txBox="1">
            <a:spLocks/>
          </p:cNvSpPr>
          <p:nvPr/>
        </p:nvSpPr>
        <p:spPr>
          <a:xfrm>
            <a:off x="-1" y="5709006"/>
            <a:ext cx="12192000" cy="342413"/>
          </a:xfrm>
          <a:prstGeom prst="rect">
            <a:avLst/>
          </a:prstGeom>
          <a:solidFill>
            <a:srgbClr val="EE3124"/>
          </a:solidFill>
        </p:spPr>
        <p:txBody>
          <a:bodyPr anchor="ctr"/>
          <a:lstStyle>
            <a:lvl1pPr marL="0" indent="0" algn="l" defTabSz="914400" rtl="0" eaLnBrk="1" latinLnBrk="0" hangingPunct="1">
              <a:lnSpc>
                <a:spcPct val="90000"/>
              </a:lnSpc>
              <a:spcBef>
                <a:spcPts val="1000"/>
              </a:spcBef>
              <a:buClr>
                <a:srgbClr val="38A32A"/>
              </a:buClr>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38A32A"/>
              </a:buClr>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System Font Regular"/>
              <a:buChar char="-"/>
              <a:defRPr sz="12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tx1"/>
                </a:solidFill>
                <a:latin typeface="Arial Black" panose="020B0604020202020204" pitchFamily="34" charset="0"/>
                <a:ea typeface="+mn-ea"/>
                <a:cs typeface="Arial Black"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600" dirty="0">
                <a:solidFill>
                  <a:schemeClr val="bg1"/>
                </a:solidFill>
                <a:latin typeface="+mj-lt"/>
              </a:rPr>
              <a:t>CAR ACTIONS D5 – D7 MUST BE DRIVEN TO CORRECT ROOT CAUSE</a:t>
            </a:r>
          </a:p>
        </p:txBody>
      </p:sp>
      <p:sp>
        <p:nvSpPr>
          <p:cNvPr id="5" name="Rectangle: Rounded Corners 4">
            <a:extLst>
              <a:ext uri="{FF2B5EF4-FFF2-40B4-BE49-F238E27FC236}">
                <a16:creationId xmlns:a16="http://schemas.microsoft.com/office/drawing/2014/main" id="{5BC5B524-E115-A2A2-4F5F-BDE81AAD2136}"/>
              </a:ext>
            </a:extLst>
          </p:cNvPr>
          <p:cNvSpPr/>
          <p:nvPr/>
        </p:nvSpPr>
        <p:spPr>
          <a:xfrm>
            <a:off x="1513621" y="2156402"/>
            <a:ext cx="9164758" cy="123491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Specific Action/Containment - </a:t>
            </a:r>
            <a:r>
              <a:rPr lang="en-GB" sz="1200" dirty="0">
                <a:solidFill>
                  <a:srgbClr val="000000"/>
                </a:solidFill>
                <a:ea typeface="Calibri" panose="020F0502020204030204" pitchFamily="34" charset="0"/>
                <a:cs typeface="Calibri" panose="020F0502020204030204" pitchFamily="34" charset="0"/>
              </a:rPr>
              <a:t>Actions taken to correct the direct cause. Corrects or improves the detected event, by changing the direct cause, or the direct cause and the effect. Also, may be referred to as remedial action</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Corrective Action - </a:t>
            </a:r>
            <a:r>
              <a:rPr lang="en-GB" sz="1200" dirty="0">
                <a:solidFill>
                  <a:srgbClr val="000000"/>
                </a:solidFill>
                <a:ea typeface="Calibri" panose="020F0502020204030204" pitchFamily="34" charset="0"/>
                <a:cs typeface="Calibri" panose="020F0502020204030204" pitchFamily="34" charset="0"/>
              </a:rPr>
              <a:t>Actions taken to address the root and/</a:t>
            </a:r>
            <a:r>
              <a:rPr lang="en-GB" sz="1200" dirty="0" err="1">
                <a:solidFill>
                  <a:srgbClr val="000000"/>
                </a:solidFill>
                <a:ea typeface="Calibri" panose="020F0502020204030204" pitchFamily="34" charset="0"/>
                <a:cs typeface="Calibri" panose="020F0502020204030204" pitchFamily="34" charset="0"/>
              </a:rPr>
              <a:t>orcontributing</a:t>
            </a:r>
            <a:r>
              <a:rPr lang="en-GB" sz="1200" dirty="0">
                <a:solidFill>
                  <a:srgbClr val="000000"/>
                </a:solidFill>
                <a:ea typeface="Calibri" panose="020F0502020204030204" pitchFamily="34" charset="0"/>
                <a:cs typeface="Calibri" panose="020F0502020204030204" pitchFamily="34" charset="0"/>
              </a:rPr>
              <a:t> causes to prevent recurrence of the detected event</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Preventive / Systemic Action - </a:t>
            </a:r>
            <a:r>
              <a:rPr lang="en-GB" sz="1200" dirty="0">
                <a:solidFill>
                  <a:srgbClr val="000000"/>
                </a:solidFill>
                <a:ea typeface="Calibri" panose="020F0502020204030204" pitchFamily="34" charset="0"/>
                <a:cs typeface="Calibri" panose="020F0502020204030204" pitchFamily="34" charset="0"/>
              </a:rPr>
              <a:t>Actions taken to ensure that the detected event does not occur in other areas/locations or prevent from occurring</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4824C6F-211F-D59E-B5EA-D8166825AD63}"/>
              </a:ext>
            </a:extLst>
          </p:cNvPr>
          <p:cNvSpPr/>
          <p:nvPr/>
        </p:nvSpPr>
        <p:spPr>
          <a:xfrm>
            <a:off x="1513621" y="1884531"/>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ACTIONS:</a:t>
            </a:r>
          </a:p>
        </p:txBody>
      </p:sp>
      <p:pic>
        <p:nvPicPr>
          <p:cNvPr id="16" name="Graphic 15" descr="Branching diagram outline">
            <a:extLst>
              <a:ext uri="{FF2B5EF4-FFF2-40B4-BE49-F238E27FC236}">
                <a16:creationId xmlns:a16="http://schemas.microsoft.com/office/drawing/2014/main" id="{01DD7798-EDAE-0A99-5E21-178DEE2DBE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4946" y="1682551"/>
            <a:ext cx="687003" cy="687003"/>
          </a:xfrm>
          <a:prstGeom prst="rect">
            <a:avLst/>
          </a:prstGeom>
        </p:spPr>
      </p:pic>
      <p:sp>
        <p:nvSpPr>
          <p:cNvPr id="4" name="Rectangle: Rounded Corners 3">
            <a:extLst>
              <a:ext uri="{FF2B5EF4-FFF2-40B4-BE49-F238E27FC236}">
                <a16:creationId xmlns:a16="http://schemas.microsoft.com/office/drawing/2014/main" id="{421F2056-1D14-FA1C-1A94-775603950BCB}"/>
              </a:ext>
            </a:extLst>
          </p:cNvPr>
          <p:cNvSpPr/>
          <p:nvPr/>
        </p:nvSpPr>
        <p:spPr>
          <a:xfrm>
            <a:off x="1513621" y="4063055"/>
            <a:ext cx="9164758" cy="95499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NFF (No Fault Found) - </a:t>
            </a:r>
            <a:r>
              <a:rPr lang="en-GB" sz="1200" dirty="0">
                <a:solidFill>
                  <a:srgbClr val="000000"/>
                </a:solidFill>
                <a:ea typeface="Calibri" panose="020F0502020204030204" pitchFamily="34" charset="0"/>
                <a:cs typeface="Calibri" panose="020F0502020204030204" pitchFamily="34" charset="0"/>
              </a:rPr>
              <a:t>Artifacts should include original manufacturing test data and as returned test data proving passing results before and after shipment to the customer</a:t>
            </a:r>
          </a:p>
          <a:p>
            <a:pPr marL="171450" marR="0" lvl="0" indent="-171450" defTabSz="914400" rtl="0" eaLnBrk="1" fontAlgn="auto" latinLnBrk="0" hangingPunct="1">
              <a:lnSpc>
                <a:spcPts val="1800"/>
              </a:lnSpc>
              <a:spcBef>
                <a:spcPts val="0"/>
              </a:spcBef>
              <a:spcAft>
                <a:spcPts val="0"/>
              </a:spcAft>
              <a:buClr>
                <a:srgbClr val="EF3125"/>
              </a:buClr>
              <a:buSzTx/>
              <a:buFont typeface="Arial" panose="020B0604020202020204" pitchFamily="34" charset="0"/>
              <a:buChar char="•"/>
              <a:tabLst/>
              <a:defRPr/>
            </a:pPr>
            <a:r>
              <a:rPr lang="en-GB" sz="1200" b="1" dirty="0">
                <a:solidFill>
                  <a:srgbClr val="000000"/>
                </a:solidFill>
                <a:ea typeface="Calibri" panose="020F0502020204030204" pitchFamily="34" charset="0"/>
                <a:cs typeface="Calibri" panose="020F0502020204030204" pitchFamily="34" charset="0"/>
              </a:rPr>
              <a:t>CID (Customer Induced Damage) - </a:t>
            </a:r>
            <a:r>
              <a:rPr lang="en-GB" sz="1200" dirty="0">
                <a:solidFill>
                  <a:srgbClr val="000000"/>
                </a:solidFill>
                <a:ea typeface="Calibri" panose="020F0502020204030204" pitchFamily="34" charset="0"/>
                <a:cs typeface="Calibri" panose="020F0502020204030204" pitchFamily="34" charset="0"/>
              </a:rPr>
              <a:t>Artifacts should include objective evidence that feature or damaged component was checked for conformity prior to shipment to Honeywell</a:t>
            </a:r>
            <a:endParaRPr kumimoji="0" lang="en-GB" sz="12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44581714-80A4-E0C0-A7E1-E5A2CF4CF671}"/>
              </a:ext>
            </a:extLst>
          </p:cNvPr>
          <p:cNvSpPr/>
          <p:nvPr/>
        </p:nvSpPr>
        <p:spPr>
          <a:xfrm>
            <a:off x="1513621" y="3791183"/>
            <a:ext cx="8087579" cy="27187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defTabSz="914400" rtl="0" eaLnBrk="1" fontAlgn="auto" latinLnBrk="0" hangingPunct="1">
              <a:lnSpc>
                <a:spcPts val="1800"/>
              </a:lnSpc>
              <a:spcBef>
                <a:spcPts val="0"/>
              </a:spcBef>
              <a:spcAft>
                <a:spcPts val="0"/>
              </a:spcAft>
              <a:buClr>
                <a:srgbClr val="EF3125"/>
              </a:buClr>
              <a:buSzTx/>
              <a:tabLst/>
              <a:defRPr/>
            </a:pPr>
            <a:r>
              <a:rPr kumimoji="0" lang="en-GB" sz="16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NFF / CID:</a:t>
            </a:r>
          </a:p>
        </p:txBody>
      </p:sp>
      <p:pic>
        <p:nvPicPr>
          <p:cNvPr id="7" name="Graphic 6" descr="CheckList outline">
            <a:extLst>
              <a:ext uri="{FF2B5EF4-FFF2-40B4-BE49-F238E27FC236}">
                <a16:creationId xmlns:a16="http://schemas.microsoft.com/office/drawing/2014/main" id="{C87C13B9-0E93-035F-9CA1-38BF4FC094B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4946" y="3589203"/>
            <a:ext cx="687003" cy="687003"/>
          </a:xfrm>
          <a:prstGeom prst="rect">
            <a:avLst/>
          </a:prstGeom>
        </p:spPr>
      </p:pic>
    </p:spTree>
    <p:extLst>
      <p:ext uri="{BB962C8B-B14F-4D97-AF65-F5344CB8AC3E}">
        <p14:creationId xmlns:p14="http://schemas.microsoft.com/office/powerpoint/2010/main" val="98984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W Sustainability 2022">
  <a:themeElements>
    <a:clrScheme name="Honeywell">
      <a:dk1>
        <a:srgbClr val="000000"/>
      </a:dk1>
      <a:lt1>
        <a:srgbClr val="FFFFFF"/>
      </a:lt1>
      <a:dk2>
        <a:srgbClr val="404040"/>
      </a:dk2>
      <a:lt2>
        <a:srgbClr val="E0E0E0"/>
      </a:lt2>
      <a:accent1>
        <a:srgbClr val="EF3125"/>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Sustainability Arial-Arial Black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W Sustainability Template_2022_11-7-22_FINAL" id="{9F768793-C7DE-7C44-95F7-489DD1FBA715}" vid="{5BA363CC-402D-AD4A-8AF1-498BE7B97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09019040F04B983734F4F74ACFEF" ma:contentTypeVersion="15" ma:contentTypeDescription="Create a new document." ma:contentTypeScope="" ma:versionID="1dec8d50cfcf6cb722ff6f0c7e930fce">
  <xsd:schema xmlns:xsd="http://www.w3.org/2001/XMLSchema" xmlns:xs="http://www.w3.org/2001/XMLSchema" xmlns:p="http://schemas.microsoft.com/office/2006/metadata/properties" xmlns:ns2="85a93c9b-013b-4d73-aa5f-6bf6e0dc941b" xmlns:ns3="06b4f607-f854-440b-b166-ee8cd6fbe715" targetNamespace="http://schemas.microsoft.com/office/2006/metadata/properties" ma:root="true" ma:fieldsID="387d99637d09641dcf163be8946d08f2" ns2:_="" ns3:_="">
    <xsd:import namespace="85a93c9b-013b-4d73-aa5f-6bf6e0dc941b"/>
    <xsd:import namespace="06b4f607-f854-440b-b166-ee8cd6fbe71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93c9b-013b-4d73-aa5f-6bf6e0dc9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c46713-8fa2-488a-ac8b-ad618560c9d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b4f607-f854-440b-b166-ee8cd6fbe7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f78905-50fa-40cb-b07c-a197bca2d50b}" ma:internalName="TaxCatchAll" ma:showField="CatchAllData" ma:web="06b4f607-f854-440b-b166-ee8cd6fbe7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6b4f607-f854-440b-b166-ee8cd6fbe715">
      <UserInfo>
        <DisplayName>Jara, Sergio (NYC-MRM)</DisplayName>
        <AccountId>111</AccountId>
        <AccountType/>
      </UserInfo>
      <UserInfo>
        <DisplayName>McCullough, Molly (NYC-MRM)</DisplayName>
        <AccountId>198</AccountId>
        <AccountType/>
      </UserInfo>
    </SharedWithUsers>
    <TaxCatchAll xmlns="06b4f607-f854-440b-b166-ee8cd6fbe715" xsi:nil="true"/>
    <lcf76f155ced4ddcb4097134ff3c332f xmlns="85a93c9b-013b-4d73-aa5f-6bf6e0dc94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891866-155D-432E-A999-788BE78C3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a93c9b-013b-4d73-aa5f-6bf6e0dc941b"/>
    <ds:schemaRef ds:uri="06b4f607-f854-440b-b166-ee8cd6fbe7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B2846-6F5A-4628-AD08-D78E219DAC0F}">
  <ds:schemaRefs>
    <ds:schemaRef ds:uri="http://schemas.microsoft.com/sharepoint/v3/contenttype/forms"/>
  </ds:schemaRefs>
</ds:datastoreItem>
</file>

<file path=customXml/itemProps3.xml><?xml version="1.0" encoding="utf-8"?>
<ds:datastoreItem xmlns:ds="http://schemas.openxmlformats.org/officeDocument/2006/customXml" ds:itemID="{712C556E-0CD8-4474-BEDC-4295A49CFC22}">
  <ds:schemaRefs>
    <ds:schemaRef ds:uri="http://purl.org/dc/dcmitype/"/>
    <ds:schemaRef ds:uri="http://www.w3.org/XML/1998/namespace"/>
    <ds:schemaRef ds:uri="http://schemas.microsoft.com/office/infopath/2007/PartnerControls"/>
    <ds:schemaRef ds:uri="http://schemas.microsoft.com/office/2006/documentManagement/types"/>
    <ds:schemaRef ds:uri="06b4f607-f854-440b-b166-ee8cd6fbe715"/>
    <ds:schemaRef ds:uri="http://schemas.openxmlformats.org/package/2006/metadata/core-properties"/>
    <ds:schemaRef ds:uri="http://purl.org/dc/terms/"/>
    <ds:schemaRef ds:uri="85a93c9b-013b-4d73-aa5f-6bf6e0dc941b"/>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d546e5e1-5d42-4630-bacd-c69bfdcbd5e8}" enabled="1" method="Privileged" siteId="{96ece526-9c7d-48b0-8daf-8b93c90a5d18}" removed="0"/>
</clbl:labelList>
</file>

<file path=docProps/app.xml><?xml version="1.0" encoding="utf-8"?>
<Properties xmlns="http://schemas.openxmlformats.org/officeDocument/2006/extended-properties" xmlns:vt="http://schemas.openxmlformats.org/officeDocument/2006/docPropsVTypes">
  <Template/>
  <TotalTime>6273</TotalTime>
  <Words>4076</Words>
  <Application>Microsoft Office PowerPoint</Application>
  <PresentationFormat>Widescreen</PresentationFormat>
  <Paragraphs>355</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System Font Regular</vt:lpstr>
      <vt:lpstr>Wingdings</vt:lpstr>
      <vt:lpstr>HW Sustainability 2022</vt:lpstr>
      <vt:lpstr>eCATS - SUPPLIER EXTERNAL USER GUIDE</vt:lpstr>
      <vt:lpstr>HONEYWELL ECATS SUPPLIERS ACCOUNT</vt:lpstr>
      <vt:lpstr>HONEYWELL ECATS SUPPLIERS ACCOUNT</vt:lpstr>
      <vt:lpstr>HONEYWELL ECATS SUPPLIERS ACCOUNT</vt:lpstr>
      <vt:lpstr>HONEYWELL ECATS SUPPLIERS ACCOUNT</vt:lpstr>
      <vt:lpstr>ROLES / RESPONSIBILITIES</vt:lpstr>
      <vt:lpstr>DEFINITIONS</vt:lpstr>
      <vt:lpstr>DEFINITIONS (CONT)</vt:lpstr>
      <vt:lpstr>DEFINITIONS (CONT)</vt:lpstr>
      <vt:lpstr>SUPPLIER DISCLOSURE TO HONEYWELL</vt:lpstr>
      <vt:lpstr>CAR COMPLETION PROCESS FLOW MAP</vt:lpstr>
      <vt:lpstr>D2 - UNDERSTANDING THE PROBLEM</vt:lpstr>
      <vt:lpstr>D2 - DEFINE THE PROBLEM</vt:lpstr>
      <vt:lpstr>CONTAINMENT</vt:lpstr>
      <vt:lpstr>D0 - IMPLEMENT IMMEDIATE CONTAINMENT</vt:lpstr>
      <vt:lpstr>EMERGENCY CONTAINMENT</vt:lpstr>
      <vt:lpstr>CONTAINMENT CHECKLIST – PART 1</vt:lpstr>
      <vt:lpstr>CONTAINMENT CHECKLIST – PART 2</vt:lpstr>
      <vt:lpstr>EMERGENCY CONTAINMENT ACTIONS</vt:lpstr>
      <vt:lpstr>EMERGENCY CONTAINMENT ACTIONS</vt:lpstr>
      <vt:lpstr>D3 - DEVELOP CONTAINMENT ACTIONS</vt:lpstr>
      <vt:lpstr>CONTAINMENT - RESPONSE PHASE</vt:lpstr>
      <vt:lpstr>CONTAINMENT - RESPONSE PHASE</vt:lpstr>
      <vt:lpstr>CONTAINMENT ACTIONS</vt:lpstr>
      <vt:lpstr>CONTAINMENT ACTIONS</vt:lpstr>
      <vt:lpstr>OWNER RESPONSE PHASE</vt:lpstr>
      <vt:lpstr>OWNER RESPONSE PHASE (CONT)</vt:lpstr>
      <vt:lpstr>CAUSE TYPES</vt:lpstr>
      <vt:lpstr>5 WHY’S</vt:lpstr>
      <vt:lpstr>RECOGNIZING ROOT CAUSE</vt:lpstr>
      <vt:lpstr>WHY MADE AND  WHY MISSED</vt:lpstr>
      <vt:lpstr>OWNER RESPOND TO  CAR CAUSES (ACCEPTABLE)</vt:lpstr>
      <vt:lpstr>OWNER RESPOND TO  CAR CAUSES (UNACCEPTABLE)</vt:lpstr>
      <vt:lpstr>D5 - COMPARING ERRORS AND EVENTS</vt:lpstr>
      <vt:lpstr>D5 - KEY CORRECTIVE ACTION QUESTIONS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Schwartz, David</dc:creator>
  <cp:lastModifiedBy>Mirona Pintilie</cp:lastModifiedBy>
  <cp:revision>524</cp:revision>
  <dcterms:created xsi:type="dcterms:W3CDTF">2020-02-06T20:39:24Z</dcterms:created>
  <dcterms:modified xsi:type="dcterms:W3CDTF">2025-12-12T10:55:15Z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46e5e1-5d42-4630-bacd-c69bfdcbd5e8_Enabled">
    <vt:lpwstr>true</vt:lpwstr>
  </property>
  <property fmtid="{D5CDD505-2E9C-101B-9397-08002B2CF9AE}" pid="3" name="MSIP_Label_d546e5e1-5d42-4630-bacd-c69bfdcbd5e8_SetDate">
    <vt:lpwstr>2021-08-04T14:09:13Z</vt:lpwstr>
  </property>
  <property fmtid="{D5CDD505-2E9C-101B-9397-08002B2CF9AE}" pid="4" name="MSIP_Label_d546e5e1-5d42-4630-bacd-c69bfdcbd5e8_Method">
    <vt:lpwstr>Privileged</vt:lpwstr>
  </property>
  <property fmtid="{D5CDD505-2E9C-101B-9397-08002B2CF9AE}" pid="5" name="MSIP_Label_d546e5e1-5d42-4630-bacd-c69bfdcbd5e8_Name">
    <vt:lpwstr>d546e5e1-5d42-4630-bacd-c69bfdcbd5e8</vt:lpwstr>
  </property>
  <property fmtid="{D5CDD505-2E9C-101B-9397-08002B2CF9AE}" pid="6" name="MSIP_Label_d546e5e1-5d42-4630-bacd-c69bfdcbd5e8_SiteId">
    <vt:lpwstr>96ece526-9c7d-48b0-8daf-8b93c90a5d18</vt:lpwstr>
  </property>
  <property fmtid="{D5CDD505-2E9C-101B-9397-08002B2CF9AE}" pid="7" name="MSIP_Label_d546e5e1-5d42-4630-bacd-c69bfdcbd5e8_ActionId">
    <vt:lpwstr>66d1cf94-eb08-429f-9af7-bcf80d8cc4fb</vt:lpwstr>
  </property>
  <property fmtid="{D5CDD505-2E9C-101B-9397-08002B2CF9AE}" pid="8" name="MSIP_Label_d546e5e1-5d42-4630-bacd-c69bfdcbd5e8_ContentBits">
    <vt:lpwstr>0</vt:lpwstr>
  </property>
  <property fmtid="{D5CDD505-2E9C-101B-9397-08002B2CF9AE}" pid="9" name="ContentTypeId">
    <vt:lpwstr>0x010100FC0E09019040F04B983734F4F74ACFEF</vt:lpwstr>
  </property>
  <property fmtid="{D5CDD505-2E9C-101B-9397-08002B2CF9AE}" pid="10" name="MediaServiceImageTags">
    <vt:lpwstr/>
  </property>
</Properties>
</file>