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7.xml" ContentType="application/vnd.openxmlformats-officedocument.presentationml.tags+xml"/>
  <Override PartName="/docProps/app.xml" ContentType="application/vnd.openxmlformats-officedocument.extended-properties+xml"/>
  <Override PartName="/ppt/tags/tag8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docMetadata/LabelInfo.xml" ContentType="application/vnd.ms-office.classificationlabel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147478611" r:id="rId3"/>
    <p:sldId id="2147479450" r:id="rId4"/>
    <p:sldId id="2147477200" r:id="rId5"/>
    <p:sldId id="2147479424" r:id="rId6"/>
    <p:sldId id="2147479451" r:id="rId7"/>
    <p:sldId id="214747944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A6B96-C4DA-4B6A-8144-C89619D1BA1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F0E83-7803-4DA9-A142-9AF503C16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0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227D6E-DAB9-4D41-B02B-B6CE059A302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3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4.sv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6.sv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6.sv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6.sv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8937-90BB-584F-FDBB-EF6ABFAF8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ADF50-1DC6-A918-084D-8DD105212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CFC68-7A81-67A3-8F5B-699F0DBC7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66220-A838-01F0-50E9-254A8809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D2671-6C5C-3972-693A-E928E210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D0B8F-9740-2AA3-EAD0-B594DD82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01F2B-6387-5114-7554-D49F82D44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C64A3-B0FD-64A3-BBEB-934CF6947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59A1C-F957-8986-C2F9-F033DE94D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3FD62-B246-30DA-8BEF-E7DC872E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4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5B379E-B2DB-6673-CD1E-3C317EEDC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7AC30-0EEF-C04E-DF4D-EDDE5524C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2876E-2B4A-F789-C9F8-6D079D62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9E117-6278-20A9-C922-2AE576C2D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6D4B3-270D-2343-563A-2CAB1B11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16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+ Pic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9811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latin typeface="+mn-lt"/>
              </a:defRPr>
            </a:lvl1pPr>
          </a:lstStyle>
          <a:p>
            <a:fld id="{C07EACE2-69B6-4373-9CD4-B2A944D2649F}" type="datetimeFigureOut">
              <a:rPr lang="en-US" smtClean="0"/>
              <a:t>11/1/2024</a:t>
            </a:fld>
            <a:endParaRPr lang="en-US"/>
          </a:p>
        </p:txBody>
      </p:sp>
      <p:pic>
        <p:nvPicPr>
          <p:cNvPr id="8" name="Graphic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512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21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+ Pic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bg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8668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solidFill>
                  <a:schemeClr val="bg1"/>
                </a:solidFill>
                <a:latin typeface="+mn-lt"/>
              </a:defRPr>
            </a:lvl1pPr>
          </a:lstStyle>
          <a:p>
            <a:fld id="{C07EACE2-69B6-4373-9CD4-B2A944D2649F}" type="datetimeFigureOut">
              <a:rPr lang="en-US" smtClean="0"/>
              <a:t>11/1/2024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29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2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Colo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2F1AD5E1-596F-44FE-BB24-7F1520D02E3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2F1AD5E1-596F-44FE-BB24-7F1520D02E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1591A3BB-35C0-46F1-913B-1F85EECFAB4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1354217"/>
          </a:xfrm>
        </p:spPr>
        <p:txBody>
          <a:bodyPr tIns="0" anchor="t">
            <a:spAutoFit/>
          </a:bodyPr>
          <a:lstStyle>
            <a:lvl1pPr algn="l">
              <a:lnSpc>
                <a:spcPct val="10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677108"/>
          </a:xfrm>
        </p:spPr>
        <p:txBody>
          <a:bodyPr tIns="0" bIns="182880" anchor="t" anchorCtr="0">
            <a:spAutoFit/>
          </a:bodyPr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bg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8668"/>
            <a:ext cx="2743200" cy="246221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>
              <a:defRPr sz="1600" b="1">
                <a:solidFill>
                  <a:schemeClr val="bg1"/>
                </a:solidFill>
                <a:latin typeface="+mn-lt"/>
              </a:defRPr>
            </a:lvl1pPr>
          </a:lstStyle>
          <a:p>
            <a:fld id="{C07EACE2-69B6-4373-9CD4-B2A944D2649F}" type="datetimeFigureOut">
              <a:rPr lang="en-US" smtClean="0"/>
              <a:t>11/1/2024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46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21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65922E2-F175-43A5-BEF3-3E987A9397D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465922E2-F175-43A5-BEF3-3E987A9397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4EF15769-D396-4F8C-B263-C2330A1F8F6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7FEED254-594A-4DEF-B14F-BB320B35E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D14B37AE-D376-4803-909C-43B768E77C4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50164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CC3E13D1-E94F-4B4D-83D6-B5F06339C4E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0328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0A7BAA9-D280-435E-831E-F80E2AAA10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800656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F8319823-0FB9-4E89-AEE4-CE31D964944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50492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3429001"/>
            <a:ext cx="11201400" cy="1354217"/>
          </a:xfrm>
        </p:spPr>
        <p:txBody>
          <a:bodyPr tIns="0" anchor="t">
            <a:spAutoFit/>
          </a:bodyPr>
          <a:lstStyle>
            <a:lvl1pPr algn="l">
              <a:lnSpc>
                <a:spcPct val="100000"/>
              </a:lnSpc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874170"/>
            <a:ext cx="2819400" cy="677108"/>
          </a:xfrm>
        </p:spPr>
        <p:txBody>
          <a:bodyPr tIns="0" bIns="182880" anchor="t" anchorCtr="0">
            <a:spAutoFit/>
          </a:bodyPr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77300" y="4800601"/>
            <a:ext cx="2819400" cy="246221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algn="r"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fld id="{C07EACE2-69B6-4373-9CD4-B2A944D2649F}" type="datetimeFigureOut">
              <a:rPr lang="en-US" smtClean="0"/>
              <a:t>11/1/2024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A43BEBD-56B2-42F2-A52E-ADB299D805A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30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024">
          <p15:clr>
            <a:srgbClr val="FBAE40"/>
          </p15:clr>
        </p15:guide>
        <p15:guide id="3" orient="horz" pos="1896">
          <p15:clr>
            <a:srgbClr val="FBAE40"/>
          </p15:clr>
        </p15:guide>
        <p15:guide id="4" orient="horz" pos="27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09700"/>
            <a:ext cx="8382000" cy="2438401"/>
          </a:xfrm>
        </p:spPr>
        <p:txBody>
          <a:bodyPr tIns="0" anchor="t"/>
          <a:lstStyle>
            <a:lvl1pPr>
              <a:lnSpc>
                <a:spcPct val="100000"/>
              </a:lnSpc>
              <a:defRPr lang="en-US" sz="4400" b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3848101"/>
            <a:ext cx="5600700" cy="2019300"/>
          </a:xfrm>
        </p:spPr>
        <p:txBody>
          <a:bodyPr/>
          <a:lstStyle>
            <a:lvl1pPr marL="0" indent="0"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54CFFDD-05DC-402C-8089-120C9C2FE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4647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750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1C84CC1-84B5-4D26-AEDB-357857ECF43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1C84CC1-84B5-4D26-AEDB-357857ECF4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4C1BFB45-C43D-4713-A656-53090907DA3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848099"/>
            <a:ext cx="11700254" cy="677108"/>
          </a:xfrm>
        </p:spPr>
        <p:txBody>
          <a:bodyPr wrap="square" tIns="0" anchor="t">
            <a:spAutoFit/>
          </a:bodyPr>
          <a:lstStyle>
            <a:lvl1pPr>
              <a:lnSpc>
                <a:spcPct val="10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5105400"/>
            <a:ext cx="2702663" cy="492443"/>
          </a:xfrm>
        </p:spPr>
        <p:txBody>
          <a:bodyPr wrap="none" tIns="18288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6237" y="6464744"/>
            <a:ext cx="1143000" cy="213769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50963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848099"/>
            <a:ext cx="8382000" cy="1257301"/>
          </a:xfrm>
        </p:spPr>
        <p:txBody>
          <a:bodyPr tIns="0" anchor="t"/>
          <a:lstStyle>
            <a:lvl1pPr>
              <a:lnSpc>
                <a:spcPct val="10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5105400"/>
            <a:ext cx="2702663" cy="492443"/>
          </a:xfrm>
        </p:spPr>
        <p:txBody>
          <a:bodyPr wrap="none" tIns="18288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80D7819A-630E-44DC-929F-9334907748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48189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86C7584E-D951-44B3-B6A7-50BBD18EEA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896378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B80078C-A569-4E2A-801C-5381A518F1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92756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83DF5146-688C-4FB5-8042-A8DDBF6B62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44567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4" name="Graphic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4647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91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+ Icon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429001"/>
            <a:ext cx="8382000" cy="1447799"/>
          </a:xfrm>
        </p:spPr>
        <p:txBody>
          <a:bodyPr tIns="0" anchor="t"/>
          <a:lstStyle>
            <a:lvl1pPr>
              <a:lnSpc>
                <a:spcPct val="10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4876800"/>
            <a:ext cx="8382000" cy="492443"/>
          </a:xfrm>
        </p:spPr>
        <p:txBody>
          <a:bodyPr tIns="18288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4647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35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AD409-AA5B-87E0-2163-E6DED840E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F48EE-4977-6089-6B15-1D39B7845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B352B-8C01-CCD9-D6AA-BB006B8CA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55887-5950-C3E5-8D8C-9EE1E12DB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26BDB-877E-637C-27A3-40E3F24C2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51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+ large Ic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EA779350-F79E-4670-8766-69328892C40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EA779350-F79E-4670-8766-69328892C4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C30627E3-1DA9-4C85-BDEE-E3FA68038BF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09699"/>
            <a:ext cx="7848600" cy="1354217"/>
          </a:xfrm>
        </p:spPr>
        <p:txBody>
          <a:bodyPr wrap="square" tIns="0" anchor="t">
            <a:spAutoFit/>
          </a:bodyPr>
          <a:lstStyle>
            <a:lvl1pPr>
              <a:lnSpc>
                <a:spcPct val="10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3848101"/>
            <a:ext cx="5600700" cy="307777"/>
          </a:xfrm>
        </p:spPr>
        <p:txBody>
          <a:bodyPr tIns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Graphic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6237" y="64647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74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7D926425-8E0A-4F19-95F9-2CCCC40F839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7D926425-8E0A-4F19-95F9-2CCCC40F83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494E27FC-0EBE-49F1-BF4C-F70FB47B782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000" b="0" i="0" baseline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299"/>
            <a:ext cx="11201401" cy="615553"/>
          </a:xfrm>
        </p:spPr>
        <p:txBody>
          <a:bodyPr wrap="square">
            <a:sp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 wrap="square"/>
          <a:lstStyle>
            <a:lvl1pPr marL="457200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  <a:defRPr sz="2400"/>
            </a:lvl1pPr>
            <a:lvl2pPr marL="457200" indent="0">
              <a:defRPr sz="2400"/>
            </a:lvl2pPr>
            <a:lvl3pPr marL="685800" indent="-228600">
              <a:defRPr sz="2000"/>
            </a:lvl3pPr>
            <a:lvl4pPr marL="1028700" indent="-228600">
              <a:defRPr sz="1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 wrap="square"/>
          <a:lstStyle>
            <a:lvl1pPr marL="457200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  <a:defRPr sz="2400"/>
            </a:lvl1pPr>
            <a:lvl2pPr marL="457200" indent="0">
              <a:defRPr sz="2400"/>
            </a:lvl2pPr>
            <a:lvl3pPr marL="685800" indent="-228600">
              <a:defRPr sz="2000"/>
            </a:lvl3pPr>
            <a:lvl4pPr marL="1028700" indent="-228600">
              <a:defRPr sz="1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1233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XL Content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8382001" cy="5372100"/>
          </a:xfrm>
        </p:spPr>
        <p:txBody>
          <a:bodyPr tIns="0"/>
          <a:lstStyle>
            <a:lvl1pPr>
              <a:lnSpc>
                <a:spcPct val="90000"/>
              </a:lnSpc>
              <a:defRPr sz="8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4A2922BA-AA7B-49A4-BAC5-FF5A04549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837" y="6478016"/>
            <a:ext cx="4118435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Honeywell Confidential - ©2021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25369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59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5372101" cy="5372100"/>
          </a:xfrm>
        </p:spPr>
        <p:txBody>
          <a:bodyPr/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0"/>
            <a:ext cx="5867400" cy="6858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74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96">
          <p15:clr>
            <a:srgbClr val="FBAE40"/>
          </p15:clr>
        </p15:guide>
        <p15:guide id="2" pos="398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Content Da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5372101" cy="53721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0"/>
            <a:ext cx="5867400" cy="6858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24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96">
          <p15:clr>
            <a:srgbClr val="FBAE40"/>
          </p15:clr>
        </p15:guide>
        <p15:guide id="2" pos="398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99" y="1409700"/>
            <a:ext cx="11201401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0F7696B-AED7-4649-B1BE-83104AF7ADD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444058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297680"/>
          </a:xfrm>
        </p:spPr>
        <p:txBody>
          <a:bodyPr/>
          <a:lstStyle>
            <a:lvl3pPr>
              <a:buClr>
                <a:schemeClr val="tx1"/>
              </a:buClr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D0DF29E-4A6C-4505-AA49-6B64388E1397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9059290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1409700"/>
            <a:ext cx="5372100" cy="429768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064076E-2966-4D1B-8F30-6885CA148AF4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132024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86200"/>
            <a:ext cx="5372100" cy="1747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2327" y="3886200"/>
            <a:ext cx="5372100" cy="1747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246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5B90B35-A8E2-43F4-9EE2-F7A3C794C84F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5867400"/>
            <a:ext cx="12192000" cy="495300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148475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  <p15:guide id="4" orient="horz" pos="244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3429000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1409701"/>
            <a:ext cx="3429000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1409701"/>
            <a:ext cx="3429000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752E914-DA92-4DFE-9C16-9F269B1910FB}"/>
              </a:ext>
            </a:extLst>
          </p:cNvPr>
          <p:cNvGrpSpPr/>
          <p:nvPr/>
        </p:nvGrpSpPr>
        <p:grpSpPr>
          <a:xfrm>
            <a:off x="4152917" y="1410881"/>
            <a:ext cx="3886234" cy="4344840"/>
            <a:chOff x="4152917" y="1410880"/>
            <a:chExt cx="3886234" cy="446227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89AC965-3DBE-47AE-81C0-8C23B370263F}"/>
                </a:ext>
              </a:extLst>
            </p:cNvPr>
            <p:cNvCxnSpPr/>
            <p:nvPr userDrawn="1"/>
          </p:nvCxnSpPr>
          <p:spPr>
            <a:xfrm>
              <a:off x="4152917" y="1410880"/>
              <a:ext cx="0" cy="4462272"/>
            </a:xfrm>
            <a:prstGeom prst="line">
              <a:avLst/>
            </a:prstGeom>
            <a:ln w="63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55B345D-6ECD-4B25-B741-D306ED291B90}"/>
                </a:ext>
              </a:extLst>
            </p:cNvPr>
            <p:cNvCxnSpPr/>
            <p:nvPr userDrawn="1"/>
          </p:nvCxnSpPr>
          <p:spPr>
            <a:xfrm>
              <a:off x="8039151" y="1410881"/>
              <a:ext cx="0" cy="4462272"/>
            </a:xfrm>
            <a:prstGeom prst="line">
              <a:avLst/>
            </a:prstGeom>
            <a:ln w="63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C697456D-818A-4FA7-9322-10ECC2C05752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73154"/>
            <a:ext cx="12192000" cy="489546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9716498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F20DC-8FBD-E3E0-B4FC-8BE56857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994CF-6194-041A-C08B-CED8653A9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159B2-4356-ABB9-DE8B-91329D8D8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A8B92-438F-9FA8-B3ED-70C988CAE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82143-F05B-9A39-262E-782EA424D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985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886200"/>
            <a:ext cx="3429000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3886200"/>
            <a:ext cx="3429000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3886200"/>
            <a:ext cx="3429000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53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81534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77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CAE0181-37B5-43E5-A82A-CDD053C29C6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20254269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2459736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8" y="1409701"/>
            <a:ext cx="2459736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6" y="1409701"/>
            <a:ext cx="2459736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1409701"/>
            <a:ext cx="2459736" cy="42976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14793E8-8AA5-49D1-B431-8FD8310103FA}"/>
              </a:ext>
            </a:extLst>
          </p:cNvPr>
          <p:cNvGrpSpPr/>
          <p:nvPr/>
        </p:nvGrpSpPr>
        <p:grpSpPr>
          <a:xfrm>
            <a:off x="3182137" y="1410880"/>
            <a:ext cx="5827876" cy="4344686"/>
            <a:chOff x="3182137" y="1410880"/>
            <a:chExt cx="5827876" cy="446227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538375F-017C-4D3C-98B0-0B49D2AAE3BA}"/>
                </a:ext>
              </a:extLst>
            </p:cNvPr>
            <p:cNvCxnSpPr/>
            <p:nvPr userDrawn="1"/>
          </p:nvCxnSpPr>
          <p:spPr>
            <a:xfrm>
              <a:off x="3182137" y="1410880"/>
              <a:ext cx="0" cy="4462272"/>
            </a:xfrm>
            <a:prstGeom prst="line">
              <a:avLst/>
            </a:prstGeom>
            <a:ln w="63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B52EB66-0BC5-4D65-9873-7791F0C2A2E0}"/>
                </a:ext>
              </a:extLst>
            </p:cNvPr>
            <p:cNvCxnSpPr/>
            <p:nvPr userDrawn="1"/>
          </p:nvCxnSpPr>
          <p:spPr>
            <a:xfrm>
              <a:off x="6096075" y="1410880"/>
              <a:ext cx="0" cy="4462272"/>
            </a:xfrm>
            <a:prstGeom prst="line">
              <a:avLst/>
            </a:prstGeom>
            <a:ln w="63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3A66CFF-0E1D-4769-AC5A-FFCF982704C6}"/>
                </a:ext>
              </a:extLst>
            </p:cNvPr>
            <p:cNvCxnSpPr/>
            <p:nvPr userDrawn="1"/>
          </p:nvCxnSpPr>
          <p:spPr>
            <a:xfrm>
              <a:off x="9010013" y="1410880"/>
              <a:ext cx="0" cy="4462272"/>
            </a:xfrm>
            <a:prstGeom prst="line">
              <a:avLst/>
            </a:prstGeom>
            <a:ln w="63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E90AB464-576C-4A33-966B-DD17FE4C418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41363541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657600"/>
            <a:ext cx="2459736" cy="20116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7" y="3657600"/>
            <a:ext cx="2459736" cy="20116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4" y="3657600"/>
            <a:ext cx="2459736" cy="20116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3657600"/>
            <a:ext cx="2459736" cy="201168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09935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2387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3711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230F8805-7C7A-42C7-AA78-A838FC7ADE60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6623518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0"/>
            <a:ext cx="5372100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0"/>
            <a:ext cx="5372100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666371"/>
            <a:ext cx="5372100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4600" y="3666371"/>
            <a:ext cx="5372100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DFA7B3DE-C704-4D6A-9148-C2EE51AB9559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4996"/>
            <a:ext cx="12192000" cy="497704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508439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D64B098-3BC3-46B7-9278-55E699AD37C8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5707590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895A6AF-DA14-4AA2-80B8-C7ACE12804E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1991327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818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0081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+ Pic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1409700"/>
            <a:ext cx="5372100" cy="44577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64681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2327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246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75519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  <p15:guide id="4" orient="horz" pos="24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63293-B242-F900-25E8-6B67F878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4AFB5-0B69-486F-ECC2-407EC0567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282D0-B9E8-883E-6B35-BFA7AC5FBB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9A90A-2613-D133-2ED8-1CD3F7430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D048B-FA6E-5082-8A39-22E353690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A30678-F7EE-D1F7-25F9-D8AEA8B4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14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9AC965-3DBE-47AE-81C0-8C23B370263F}"/>
              </a:ext>
            </a:extLst>
          </p:cNvPr>
          <p:cNvCxnSpPr/>
          <p:nvPr/>
        </p:nvCxnSpPr>
        <p:spPr>
          <a:xfrm>
            <a:off x="415291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5B345D-6ECD-4B25-B741-D306ED291B90}"/>
              </a:ext>
            </a:extLst>
          </p:cNvPr>
          <p:cNvCxnSpPr/>
          <p:nvPr/>
        </p:nvCxnSpPr>
        <p:spPr>
          <a:xfrm>
            <a:off x="8039151" y="1410881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3871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53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81534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77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325342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8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6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38375F-017C-4D3C-98B0-0B49D2AAE3BA}"/>
              </a:ext>
            </a:extLst>
          </p:cNvPr>
          <p:cNvCxnSpPr/>
          <p:nvPr/>
        </p:nvCxnSpPr>
        <p:spPr>
          <a:xfrm>
            <a:off x="318213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52EB66-0BC5-4D65-9873-7791F0C2A2E0}"/>
              </a:ext>
            </a:extLst>
          </p:cNvPr>
          <p:cNvCxnSpPr/>
          <p:nvPr/>
        </p:nvCxnSpPr>
        <p:spPr>
          <a:xfrm>
            <a:off x="6096075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3A66CFF-0E1D-4769-AC5A-FFCF982704C6}"/>
              </a:ext>
            </a:extLst>
          </p:cNvPr>
          <p:cNvCxnSpPr/>
          <p:nvPr/>
        </p:nvCxnSpPr>
        <p:spPr>
          <a:xfrm>
            <a:off x="9010013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2160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5299" y="6480164"/>
            <a:ext cx="5600702" cy="2376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7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4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09935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2387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3711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749373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2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46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2150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teen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53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246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5300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322327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3266E99-6D42-417C-A216-84A2B3B715ED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4076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4589B4-7F05-4C7A-A2EE-48FB0A13E0D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2369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2E9B699-079A-4F7A-A636-380F36093446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4076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401885D-5D62-448F-BC24-63F385C4856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92369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7257D68F-E97D-4F92-A3D3-D1503CB5DE64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95299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7" name="Chart Placeholder 6">
            <a:extLst>
              <a:ext uri="{FF2B5EF4-FFF2-40B4-BE49-F238E27FC236}">
                <a16:creationId xmlns:a16="http://schemas.microsoft.com/office/drawing/2014/main" id="{3B3B5C6B-85C1-4026-8D2C-B5C2CE44A5D5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3409341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8" name="Chart Placeholder 6">
            <a:extLst>
              <a:ext uri="{FF2B5EF4-FFF2-40B4-BE49-F238E27FC236}">
                <a16:creationId xmlns:a16="http://schemas.microsoft.com/office/drawing/2014/main" id="{9950548D-185E-4E8F-ACC1-7147F8753B87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6323383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9" name="Chart Placeholder 6">
            <a:extLst>
              <a:ext uri="{FF2B5EF4-FFF2-40B4-BE49-F238E27FC236}">
                <a16:creationId xmlns:a16="http://schemas.microsoft.com/office/drawing/2014/main" id="{E621986D-B207-419E-8DB3-B0A4BB23DA35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9237662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0" name="Chart Placeholder 6">
            <a:extLst>
              <a:ext uri="{FF2B5EF4-FFF2-40B4-BE49-F238E27FC236}">
                <a16:creationId xmlns:a16="http://schemas.microsoft.com/office/drawing/2014/main" id="{4F23C499-BF0D-4A23-948D-7CF2255178FF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495299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1" name="Chart Placeholder 6">
            <a:extLst>
              <a:ext uri="{FF2B5EF4-FFF2-40B4-BE49-F238E27FC236}">
                <a16:creationId xmlns:a16="http://schemas.microsoft.com/office/drawing/2014/main" id="{86A17512-7EDD-4F1A-A28C-60AEB3A2B060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3409341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2" name="Chart Placeholder 6">
            <a:extLst>
              <a:ext uri="{FF2B5EF4-FFF2-40B4-BE49-F238E27FC236}">
                <a16:creationId xmlns:a16="http://schemas.microsoft.com/office/drawing/2014/main" id="{565C587C-501C-4648-B14F-7472AC051890}"/>
              </a:ext>
            </a:extLst>
          </p:cNvPr>
          <p:cNvSpPr>
            <a:spLocks noGrp="1"/>
          </p:cNvSpPr>
          <p:nvPr>
            <p:ph type="chart" sz="quarter" idx="27"/>
          </p:nvPr>
        </p:nvSpPr>
        <p:spPr>
          <a:xfrm>
            <a:off x="6323383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3" name="Chart Placeholder 6">
            <a:extLst>
              <a:ext uri="{FF2B5EF4-FFF2-40B4-BE49-F238E27FC236}">
                <a16:creationId xmlns:a16="http://schemas.microsoft.com/office/drawing/2014/main" id="{1EA84FC4-84EB-4A41-846C-1EEBF8A54C82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9237662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329643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842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22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XL Content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5299" y="495300"/>
            <a:ext cx="6096000" cy="243759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kumimoji="0" lang="en-US" sz="8800" b="0" i="0" u="none" strike="noStrike" kern="1200" cap="all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</a:t>
            </a:r>
            <a:br>
              <a:rPr kumimoji="0" lang="en-US" sz="8800" b="0" i="0" u="none" strike="noStrike" kern="1200" cap="all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8800" b="0" i="0" u="none" strike="noStrike" kern="1200" cap="all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</a:t>
            </a:r>
            <a:endParaRPr lang="en-US" sz="88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93821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592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065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1710-AF93-D8B2-F41C-FD7FF3036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4E0AA-4196-FD18-242C-056A173B9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D2CBD-4A2C-571B-DA47-237E0C53FE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F94BA5-2384-7286-65A5-3E9C48BE1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E5E7B-71BA-C592-A223-C5E95D145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0E6B30-57C4-D1C9-9AFF-B2A4B0859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E4B065-EF33-F935-FE2D-6ECBD377D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D9AE4-DE01-C829-F459-3BCE69BEF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5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653A-E7C0-D82F-2B40-934E43EF1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14DE67-E626-5F27-3FDE-0B4EE2B9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0AC0A-EC04-4D75-CF2D-35E88C91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57919E-1591-5921-E41F-1BDF98EC9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7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F986C0-DFF7-626B-114C-134D7880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4E14DF-5FE9-B7D4-27E9-334F785D1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25A2C-864E-C178-93D1-F3F4325B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7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D5894-30CC-1A50-8C83-8F16E66A4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38EEF-1132-4AA8-AF84-9D4123C2E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3EBEB-089F-2855-B900-F28D316CF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3B35C-FD5B-B2D0-EDD2-4DEE1C19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D04A5-7B9A-1ADB-3764-7BF3AB66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D1D0F-68E6-1CBC-8BEE-B6A02462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3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9D648-7A68-58EA-8595-D20CDAF19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A8D2D0-0A15-788C-1292-DBBACA42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40553-9AF2-0125-67A9-C86848014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92C70-C0DC-44A0-7860-3CC09DDE5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48AF2-BB0C-EE14-AA4B-370C92D2D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9F48C-BE71-4159-4AC4-6EEF2A416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9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theme" Target="../theme/theme2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oleObject" Target="../embeddings/oleObject1.bin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41" Type="http://schemas.openxmlformats.org/officeDocument/2006/relationships/tags" Target="../tags/tag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tags" Target="../tags/tag1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image" Target="../media/image1.emf"/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47420D-B112-6341-2034-5D008AD21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B26F7-A72D-09EF-C61C-51D60E402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8183D-F659-7F28-C4F8-FCEB3539E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14EA3C-080B-40E2-8C27-EC48EADF09F9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A881F-14AA-01AD-5F16-043E45653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62F57-DB0E-28FA-4A8A-AB87973B9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2D593E-A9DA-4A9E-B663-CACB60737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4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92A7798-F3DB-43C4-B103-4253CC2C0EA8}"/>
              </a:ext>
            </a:extLst>
          </p:cNvPr>
          <p:cNvGraphicFramePr>
            <a:graphicFrameLocks noChangeAspect="1"/>
          </p:cNvGraphicFramePr>
          <p:nvPr>
            <p:custDataLst>
              <p:tags r:id="rId40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2" imgW="347" imgH="348" progId="TCLayout.ActiveDocument.1">
                  <p:embed/>
                </p:oleObj>
              </mc:Choice>
              <mc:Fallback>
                <p:oleObj name="think-cell Slide" r:id="rId42" imgW="347" imgH="34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92A7798-F3DB-43C4-B103-4253CC2C0E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9442B51-3222-4383-9C98-1E5D34F0910A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431E2-DC1C-4926-9681-B5EB493C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201401" cy="4191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B30FB-4B8F-4B77-AC4C-E2E31B214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1409700"/>
            <a:ext cx="11201401" cy="4457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71868-C853-40C5-8660-D23F908B5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9755" y="6480164"/>
            <a:ext cx="496945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1000" b="1">
                <a:solidFill>
                  <a:schemeClr val="accent3"/>
                </a:solidFill>
              </a:defRPr>
            </a:lvl1pPr>
          </a:lstStyle>
          <a:p>
            <a:fld id="{7F82CDDC-18BB-496E-9719-BBB1D296D2FA}" type="slidenum">
              <a:rPr lang="en-US" smtClean="0"/>
              <a:t>‹#›</a:t>
            </a:fld>
            <a:endParaRPr lang="en-US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D7686E33-694A-4833-A47B-FAB757D25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4837" y="6478016"/>
            <a:ext cx="4118435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Honeywell Confidential - ©2024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1927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30188" indent="-23018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0225" indent="-2460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42950" indent="-1778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6">
            <a:lumMod val="25000"/>
          </a:schemeClr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974725" indent="-1825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5C5C5C"/>
        </a:buClr>
        <a:buFont typeface="Arial" panose="020B0604020202020204" pitchFamily="34" charset="0"/>
        <a:buChar char="‒"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DE53C"/>
          </p15:clr>
        </p15:guide>
        <p15:guide id="2" pos="3840">
          <p15:clr>
            <a:srgbClr val="9FCC3B"/>
          </p15:clr>
        </p15:guide>
        <p15:guide id="3" orient="horz" pos="312">
          <p15:clr>
            <a:srgbClr val="9FCC3B"/>
          </p15:clr>
        </p15:guide>
        <p15:guide id="4" orient="horz" pos="4008">
          <p15:clr>
            <a:srgbClr val="FDE53C"/>
          </p15:clr>
        </p15:guide>
        <p15:guide id="6" pos="7368">
          <p15:clr>
            <a:srgbClr val="9FCC3B"/>
          </p15:clr>
        </p15:guide>
        <p15:guide id="7" orient="horz" pos="3696">
          <p15:clr>
            <a:srgbClr val="9FCC3B"/>
          </p15:clr>
        </p15:guide>
        <p15:guide id="9" orient="horz" pos="576">
          <p15:clr>
            <a:srgbClr val="9FCC3B"/>
          </p15:clr>
        </p15:guide>
        <p15:guide id="10" orient="horz" pos="888">
          <p15:clr>
            <a:srgbClr val="9FCC3B"/>
          </p15:clr>
        </p15:guide>
        <p15:guide id="11" orient="horz" pos="2304">
          <p15:clr>
            <a:srgbClr val="9FCC3B"/>
          </p15:clr>
        </p15:guide>
        <p15:guide id="12">
          <p15:clr>
            <a:srgbClr val="000000"/>
          </p15:clr>
        </p15:guide>
        <p15:guide id="13" pos="7680">
          <p15:clr>
            <a:srgbClr val="000000"/>
          </p15:clr>
        </p15:guide>
        <p15:guide id="14" orient="horz">
          <p15:clr>
            <a:srgbClr val="000000"/>
          </p15:clr>
        </p15:guide>
        <p15:guide id="15" orient="horz" pos="4320">
          <p15:clr>
            <a:srgbClr val="000000"/>
          </p15:clr>
        </p15:guide>
        <p15:guide id="16" pos="31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96D3837-8F6D-86C0-BC1E-EF8F90DD0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319131"/>
            <a:ext cx="11201401" cy="419100"/>
          </a:xfrm>
        </p:spPr>
        <p:txBody>
          <a:bodyPr/>
          <a:lstStyle/>
          <a:p>
            <a:r>
              <a:rPr lang="en-US" dirty="0"/>
              <a:t>TR Mapaero Production Process improvements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B790F3-4A67-8C26-F319-D20FE63D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94EC18-1D2B-4535-B738-0E53AFE26620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70707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70707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94DF394-BEB4-A4C5-A766-D5623C622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699"/>
            <a:ext cx="11068628" cy="4646495"/>
          </a:xfrm>
        </p:spPr>
        <p:txBody>
          <a:bodyPr vert="horz" lIns="0" tIns="0" rIns="0" bIns="0" rtlCol="0" anchor="t">
            <a:noAutofit/>
          </a:bodyPr>
          <a:lstStyle/>
          <a:p>
            <a:pPr marL="228600" lvl="2" indent="0">
              <a:buNone/>
            </a:pPr>
            <a:r>
              <a:rPr lang="en-US" sz="2400" b="1" dirty="0">
                <a:cs typeface="Arial"/>
              </a:rPr>
              <a:t>Issue</a:t>
            </a:r>
          </a:p>
          <a:p>
            <a:pPr marL="514350" lvl="2" indent="-285750">
              <a:buFont typeface="Arial" panose="020B0604020202020204" pitchFamily="34" charset="0"/>
              <a:buChar char="•"/>
            </a:pPr>
            <a:r>
              <a:rPr lang="en-US" dirty="0"/>
              <a:t>Since production introduction of </a:t>
            </a:r>
            <a:r>
              <a:rPr lang="en-US" dirty="0" err="1"/>
              <a:t>MapAero</a:t>
            </a:r>
            <a:r>
              <a:rPr lang="en-US" dirty="0"/>
              <a:t> in 2019: ~ 9% rejection at low hours</a:t>
            </a:r>
          </a:p>
          <a:p>
            <a:pPr marL="727075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Mainly peeling &amp; blistering</a:t>
            </a:r>
          </a:p>
          <a:p>
            <a:pPr marL="228600" lvl="2" indent="0">
              <a:buNone/>
            </a:pPr>
            <a:endParaRPr lang="en-US" sz="1800" dirty="0"/>
          </a:p>
          <a:p>
            <a:pPr marL="228600" lvl="2" indent="0">
              <a:buNone/>
            </a:pPr>
            <a:r>
              <a:rPr lang="en-US" sz="2400" b="1" dirty="0"/>
              <a:t>Investigation &amp; Corrective Actions</a:t>
            </a:r>
          </a:p>
          <a:p>
            <a:pPr marL="514350" lvl="2" indent="-285750">
              <a:buFont typeface="Arial" panose="020B0604020202020204" pitchFamily="34" charset="0"/>
              <a:buChar char="•"/>
            </a:pPr>
            <a:r>
              <a:rPr lang="en-US" dirty="0"/>
              <a:t>Process Walk conducted October 2023. Various process improvements identified and implemented by Safran and its sub-tier suppliers</a:t>
            </a:r>
          </a:p>
          <a:p>
            <a:pPr marL="727075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Honeywell / GKN / Safran continue to investigate standardization &amp; process optimization</a:t>
            </a:r>
          </a:p>
          <a:p>
            <a:pPr marL="514350" lvl="2" indent="-285750">
              <a:buFont typeface="Arial" panose="020B0604020202020204" pitchFamily="34" charset="0"/>
              <a:buChar char="•"/>
            </a:pPr>
            <a:r>
              <a:rPr lang="en-US" dirty="0"/>
              <a:t>Since process walk, no additional low time removals reported for top-coat peeling </a:t>
            </a:r>
          </a:p>
          <a:p>
            <a:pPr marL="514350" lvl="2" indent="-285750">
              <a:buFont typeface="Arial" panose="020B0604020202020204" pitchFamily="34" charset="0"/>
              <a:buChar char="•"/>
            </a:pPr>
            <a:r>
              <a:rPr lang="en-US" dirty="0"/>
              <a:t>Also, no new reported production </a:t>
            </a:r>
            <a:r>
              <a:rPr lang="en-US" dirty="0" err="1"/>
              <a:t>MapAero</a:t>
            </a:r>
            <a:r>
              <a:rPr lang="en-US" dirty="0"/>
              <a:t> rejections in 2024</a:t>
            </a:r>
          </a:p>
          <a:p>
            <a:pPr marL="228600" lvl="2" indent="0">
              <a:buNone/>
            </a:pPr>
            <a:endParaRPr 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EAC44B-5C69-FBAA-C687-0395EBF61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80164"/>
            <a:ext cx="12192000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lang="en-US" sz="700" b="0" i="0" u="none" kern="1200">
                <a:solidFill>
                  <a:srgbClr val="7F7F7F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Honeywell Internal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465051-025F-8082-A19E-90CC573671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-1" y="5867400"/>
            <a:ext cx="12192000" cy="495299"/>
          </a:xfrm>
        </p:spPr>
        <p:txBody>
          <a:bodyPr/>
          <a:lstStyle/>
          <a:p>
            <a:r>
              <a:rPr lang="en-US" dirty="0">
                <a:cs typeface="Arial"/>
              </a:rPr>
              <a:t>Low Time </a:t>
            </a:r>
            <a:r>
              <a:rPr lang="en-US" dirty="0" err="1">
                <a:cs typeface="Arial"/>
              </a:rPr>
              <a:t>MapAero</a:t>
            </a:r>
            <a:r>
              <a:rPr lang="en-US" dirty="0">
                <a:cs typeface="Arial"/>
              </a:rPr>
              <a:t> Rejections Appear Addressed</a:t>
            </a:r>
          </a:p>
        </p:txBody>
      </p:sp>
    </p:spTree>
    <p:extLst>
      <p:ext uri="{BB962C8B-B14F-4D97-AF65-F5344CB8AC3E}">
        <p14:creationId xmlns:p14="http://schemas.microsoft.com/office/powerpoint/2010/main" val="232473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435B-3D89-D567-3B08-EDE1F35B5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IN-SERVICE REPAIRS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5059A-6AD1-CF77-841D-2F7A2788B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lvl="1" indent="0">
              <a:buClr>
                <a:srgbClr val="000000"/>
              </a:buClr>
              <a:buNone/>
            </a:pPr>
            <a:r>
              <a:rPr lang="en-US" b="1" dirty="0">
                <a:cs typeface="Arial"/>
              </a:rPr>
              <a:t>Objectives</a:t>
            </a:r>
          </a:p>
          <a:p>
            <a:pPr marL="572770" lvl="1" indent="-342900">
              <a:buClrTx/>
              <a:buFont typeface="Arial"/>
              <a:buChar char="•"/>
            </a:pPr>
            <a:r>
              <a:rPr lang="en-US" sz="2000" dirty="0">
                <a:cs typeface="Arial"/>
              </a:rPr>
              <a:t>Avoid complete strip &amp; re-coat of TR Doors &amp; Beams if not required</a:t>
            </a:r>
          </a:p>
          <a:p>
            <a:pPr marL="872807" lvl="2" indent="-342900">
              <a:buClrTx/>
              <a:buFont typeface="Arial"/>
              <a:buChar char="•"/>
            </a:pPr>
            <a:r>
              <a:rPr lang="en-US" sz="1800" dirty="0">
                <a:cs typeface="Arial"/>
              </a:rPr>
              <a:t>Improve observation identification &amp; data collection</a:t>
            </a:r>
          </a:p>
          <a:p>
            <a:pPr marL="572770" lvl="1" indent="-342900">
              <a:buClrTx/>
              <a:buFont typeface="Arial"/>
              <a:buChar char="•"/>
            </a:pPr>
            <a:r>
              <a:rPr lang="en-US" sz="2000" dirty="0">
                <a:cs typeface="Arial"/>
              </a:rPr>
              <a:t>Provide repair flexibility for the conditions actually experienced</a:t>
            </a:r>
          </a:p>
          <a:p>
            <a:pPr marL="872807" lvl="2" indent="-342900">
              <a:buClrTx/>
              <a:buFont typeface="Arial"/>
              <a:buChar char="•"/>
            </a:pPr>
            <a:r>
              <a:rPr lang="en-US" sz="1600" dirty="0">
                <a:cs typeface="Arial"/>
              </a:rPr>
              <a:t>Top Coat Repair</a:t>
            </a:r>
          </a:p>
          <a:p>
            <a:pPr marL="872807" lvl="2" indent="-342900">
              <a:buClrTx/>
              <a:buFont typeface="Arial"/>
              <a:buChar char="•"/>
            </a:pPr>
            <a:r>
              <a:rPr lang="en-US" sz="1600" dirty="0">
                <a:cs typeface="Arial"/>
              </a:rPr>
              <a:t>Localized bare metal visible / minor corrosion repair</a:t>
            </a:r>
          </a:p>
          <a:p>
            <a:pPr marL="872807" lvl="2" indent="-342900">
              <a:buClrTx/>
              <a:buFont typeface="Arial"/>
              <a:buChar char="•"/>
            </a:pPr>
            <a:r>
              <a:rPr lang="en-US" sz="1600" dirty="0">
                <a:cs typeface="Arial"/>
              </a:rPr>
              <a:t>Make repair options viable in-shop or on-wing</a:t>
            </a:r>
          </a:p>
          <a:p>
            <a:pPr marL="572770" lvl="1" indent="-342900">
              <a:buClrTx/>
              <a:buFont typeface="Arial"/>
              <a:buChar char="•"/>
            </a:pPr>
            <a:r>
              <a:rPr lang="en-US" sz="2000" dirty="0">
                <a:cs typeface="Arial"/>
              </a:rPr>
              <a:t>Eliminate 50-hour fly-on time limitation if possible</a:t>
            </a:r>
          </a:p>
          <a:p>
            <a:pPr marL="229870" lvl="1" indent="0">
              <a:buClr>
                <a:srgbClr val="DC202E"/>
              </a:buClr>
              <a:buNone/>
            </a:pPr>
            <a:endParaRPr lang="en-US" sz="2000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FF3AD-051B-FFFD-A15B-1B8BF8E33FB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Provide Targeted Repair Flexibility – Reduce Operational Impact</a:t>
            </a:r>
          </a:p>
        </p:txBody>
      </p:sp>
    </p:spTree>
    <p:extLst>
      <p:ext uri="{BB962C8B-B14F-4D97-AF65-F5344CB8AC3E}">
        <p14:creationId xmlns:p14="http://schemas.microsoft.com/office/powerpoint/2010/main" val="142000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1A968-5480-501B-5EEC-57359AC2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950" dirty="0"/>
              <a:t>New Paint Observation recording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F7989-1DD3-7AB6-AC7C-1F79BD907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29870" lvl="1" indent="-229870">
              <a:buClrTx/>
            </a:pPr>
            <a:r>
              <a:rPr lang="en-US" sz="2000" dirty="0"/>
              <a:t>SIL D202308004115 updated to reference  new template ‘HONEYWELL TR COATING OBSERVATION MAPPING AND IMAGES’ to facilitate identification</a:t>
            </a:r>
          </a:p>
          <a:p>
            <a:pPr lvl="2" indent="-245745">
              <a:buClrTx/>
            </a:pPr>
            <a:r>
              <a:rPr lang="en-US" sz="1800" dirty="0">
                <a:cs typeface="Arial"/>
              </a:rPr>
              <a:t>Available in the Portal</a:t>
            </a:r>
          </a:p>
          <a:p>
            <a:pPr lvl="2" indent="-245745">
              <a:buClrTx/>
            </a:pPr>
            <a:r>
              <a:rPr lang="en-US" sz="1800" dirty="0"/>
              <a:t>SPGM 34 revised to align with SIL revision</a:t>
            </a:r>
          </a:p>
          <a:p>
            <a:pPr marL="229870" lvl="1" indent="-229870">
              <a:buClrTx/>
            </a:pPr>
            <a:r>
              <a:rPr lang="en-US" sz="2000" dirty="0"/>
              <a:t>Template in PowerPoint format as previously  successfully used by operators</a:t>
            </a:r>
            <a:endParaRPr lang="en-US" sz="2000" dirty="0">
              <a:cs typeface="Arial"/>
            </a:endParaRPr>
          </a:p>
          <a:p>
            <a:pPr lvl="2" indent="-245745">
              <a:buClrTx/>
            </a:pPr>
            <a:r>
              <a:rPr lang="en-US" sz="1800" dirty="0"/>
              <a:t>Requests level of detail needed to ensure correct repair path is taken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3E500-61D5-B357-8F60-F0D79DB6105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>
                <a:cs typeface="Arial"/>
              </a:rPr>
              <a:t>TR </a:t>
            </a:r>
            <a:r>
              <a:rPr lang="en-US" dirty="0">
                <a:cs typeface="Arial"/>
              </a:rPr>
              <a:t>Coating Communication Addressed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2C69CFE-22D7-5229-4EDA-160D9914F5E6}"/>
              </a:ext>
            </a:extLst>
          </p:cNvPr>
          <p:cNvPicPr>
            <a:picLocks noGrp="1" noChangeAspect="1" noChangeArrowheads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399" y="1814949"/>
            <a:ext cx="5982855" cy="331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45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6BA60B5-2B1E-CB90-E463-865A50BC3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319812"/>
            <a:ext cx="11201401" cy="419100"/>
          </a:xfrm>
        </p:spPr>
        <p:txBody>
          <a:bodyPr/>
          <a:lstStyle/>
          <a:p>
            <a:r>
              <a:rPr lang="en-US" dirty="0"/>
              <a:t>In-Service Repair – Top Coat Repair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A2093-B2CD-FDEB-4E91-071578D05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99" y="910663"/>
            <a:ext cx="11201401" cy="5100931"/>
          </a:xfrm>
        </p:spPr>
        <p:txBody>
          <a:bodyPr vert="horz" lIns="0" tIns="0" rIns="0" bIns="0" rtlCol="0" anchor="t">
            <a:noAutofit/>
          </a:bodyPr>
          <a:lstStyle/>
          <a:p>
            <a:pPr indent="-318"/>
            <a:r>
              <a:rPr lang="en-US" dirty="0"/>
              <a:t>Updated Repair Procedure RS-478 Rev H (CH300/CH350/CH3500), RS-554 Rev B (G280), and RS-553 Rev A (Legacy/Praetor)</a:t>
            </a:r>
          </a:p>
          <a:p>
            <a:pPr marL="572770" lvl="1" indent="-342900">
              <a:buClrTx/>
            </a:pPr>
            <a:r>
              <a:rPr lang="en-US" sz="2000" dirty="0"/>
              <a:t>Provides a repair for situations without visible bare metal </a:t>
            </a:r>
          </a:p>
          <a:p>
            <a:pPr marL="872807" lvl="2" indent="-342900">
              <a:buClrTx/>
            </a:pPr>
            <a:r>
              <a:rPr lang="en-US" sz="1600" dirty="0"/>
              <a:t>Primer intact, no corrosion present, only topcoat missing</a:t>
            </a:r>
            <a:endParaRPr lang="en-US" sz="1600" dirty="0">
              <a:cs typeface="Arial"/>
            </a:endParaRPr>
          </a:p>
          <a:p>
            <a:pPr marL="572770" lvl="1" indent="-342900">
              <a:buClrTx/>
            </a:pPr>
            <a:r>
              <a:rPr lang="en-US" sz="2000" dirty="0"/>
              <a:t>Allows for up to 300-hour approved fly-on if the affected area is re-inspected every 50-hours</a:t>
            </a:r>
            <a:endParaRPr lang="en-US" sz="2000" dirty="0">
              <a:cs typeface="Arial"/>
            </a:endParaRPr>
          </a:p>
          <a:p>
            <a:pPr marL="572770" lvl="1" indent="-342900">
              <a:buClrTx/>
            </a:pPr>
            <a:r>
              <a:rPr lang="en-US" sz="2000" dirty="0"/>
              <a:t>The repair can be completed with TR on-wing or removed; using brush or spray methods</a:t>
            </a:r>
          </a:p>
          <a:p>
            <a:pPr marL="572770" lvl="1" indent="-342900">
              <a:buClrTx/>
            </a:pPr>
            <a:endParaRPr lang="en-US" sz="2000" dirty="0">
              <a:cs typeface="Arial"/>
            </a:endParaRPr>
          </a:p>
          <a:p>
            <a:pPr indent="-318"/>
            <a:r>
              <a:rPr lang="en-US" dirty="0">
                <a:cs typeface="Arial"/>
              </a:rPr>
              <a:t>Repair Experience</a:t>
            </a:r>
          </a:p>
          <a:p>
            <a:pPr marL="572770" lvl="1" indent="-342900">
              <a:buClrTx/>
            </a:pPr>
            <a:r>
              <a:rPr lang="en-US" sz="2000" dirty="0">
                <a:cs typeface="Arial"/>
              </a:rPr>
              <a:t>Top-coat repair conducted on pair of G280 TRs in Gulfstream Back shop (Spray)</a:t>
            </a:r>
          </a:p>
          <a:p>
            <a:pPr marL="572770" lvl="1" indent="-342900">
              <a:buClrTx/>
            </a:pPr>
            <a:r>
              <a:rPr lang="en-US" sz="2000" dirty="0">
                <a:cs typeface="Arial"/>
              </a:rPr>
              <a:t>Process conducted successfully</a:t>
            </a:r>
          </a:p>
          <a:p>
            <a:pPr marL="572770" lvl="1" indent="-342900">
              <a:buClrTx/>
            </a:pPr>
            <a:r>
              <a:rPr lang="en-US" sz="2000" dirty="0">
                <a:cs typeface="Arial"/>
              </a:rPr>
              <a:t>Downtime limited to 2 days</a:t>
            </a:r>
          </a:p>
          <a:p>
            <a:pPr marL="572770" lvl="1" indent="-342900">
              <a:buClrTx/>
            </a:pPr>
            <a:r>
              <a:rPr lang="en-US" sz="2000" dirty="0">
                <a:cs typeface="Arial"/>
              </a:rPr>
              <a:t>Positive feedback received from both Gulfstream Shop &amp; Customer</a:t>
            </a:r>
          </a:p>
          <a:p>
            <a:pPr marL="572770" lvl="1" indent="-342900">
              <a:buClrTx/>
            </a:pPr>
            <a:endParaRPr lang="en-US" sz="2000" dirty="0">
              <a:cs typeface="Arial"/>
            </a:endParaRPr>
          </a:p>
          <a:p>
            <a:endParaRPr lang="en-US" sz="2000" dirty="0">
              <a:cs typeface="Arial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196B99E-2C09-E91F-4763-D24A3C8483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-1" y="6020831"/>
            <a:ext cx="12192000" cy="495299"/>
          </a:xfrm>
        </p:spPr>
        <p:txBody>
          <a:bodyPr/>
          <a:lstStyle/>
          <a:p>
            <a:r>
              <a:rPr lang="en-US" sz="2400" dirty="0">
                <a:cs typeface="Arial"/>
              </a:rPr>
              <a:t>Downtime Reduction Addressed</a:t>
            </a:r>
          </a:p>
        </p:txBody>
      </p:sp>
    </p:spTree>
    <p:extLst>
      <p:ext uri="{BB962C8B-B14F-4D97-AF65-F5344CB8AC3E}">
        <p14:creationId xmlns:p14="http://schemas.microsoft.com/office/powerpoint/2010/main" val="418355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3EE77E-4397-1E8D-350A-A4E70CB4B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In-Service Repair – Bare metal visible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9325D4-5E75-A6B0-4A47-AA61BC4B3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New Repair Procedure In Development: RS-705 (CH300/CH350), RS-702 (G280), RS-706 (Legacy/Praetor) </a:t>
            </a:r>
          </a:p>
          <a:p>
            <a:pPr marL="572770" lvl="1" indent="-342900">
              <a:buClrTx/>
            </a:pPr>
            <a:r>
              <a:rPr lang="en-US" sz="2000" dirty="0"/>
              <a:t>Will allow small areas of bare metal including minor corrosion to be addressed with localized repair procedure for primer &amp; topcoat  </a:t>
            </a:r>
            <a:endParaRPr lang="en-US" sz="2000" dirty="0">
              <a:cs typeface="Arial"/>
            </a:endParaRPr>
          </a:p>
          <a:p>
            <a:pPr marL="572770" lvl="1" indent="-342900">
              <a:buClrTx/>
            </a:pPr>
            <a:r>
              <a:rPr lang="en-US" sz="2000" dirty="0"/>
              <a:t>The repair to be able to be completed with TR on-wing or removed; using brush or spray methods</a:t>
            </a:r>
          </a:p>
          <a:p>
            <a:pPr marL="572770" lvl="1" indent="-342900">
              <a:buClrTx/>
            </a:pPr>
            <a:r>
              <a:rPr lang="en-US" sz="2000" dirty="0"/>
              <a:t>No limitation on number of repairs, provided base material min thickness observed</a:t>
            </a:r>
            <a:endParaRPr lang="en-US" sz="2000" dirty="0">
              <a:cs typeface="Arial"/>
            </a:endParaRPr>
          </a:p>
          <a:p>
            <a:pPr marL="572770" lvl="1" indent="-342900">
              <a:buClrTx/>
            </a:pPr>
            <a:r>
              <a:rPr lang="en-US" sz="2000" dirty="0">
                <a:sym typeface="Wingdings" panose="05000000000000000000" pitchFamily="2" charset="2"/>
              </a:rPr>
              <a:t>Evaluating fly-on/periodic inspection prior to utilization of the repair scheme</a:t>
            </a:r>
          </a:p>
          <a:p>
            <a:pPr marL="572770" lvl="1" indent="-342900">
              <a:buClrTx/>
            </a:pPr>
            <a:r>
              <a:rPr lang="en-US" sz="2000" dirty="0">
                <a:sym typeface="Wingdings" panose="05000000000000000000" pitchFamily="2" charset="2"/>
              </a:rPr>
              <a:t>Estimated release: EOY 2024</a:t>
            </a:r>
            <a:endParaRPr lang="en-US" sz="2000" dirty="0">
              <a:cs typeface="Arial"/>
            </a:endParaRPr>
          </a:p>
          <a:p>
            <a:endParaRPr lang="en-US" sz="500" dirty="0"/>
          </a:p>
          <a:p>
            <a:endParaRPr lang="en-US" sz="20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D7FDAF-09B7-DFAA-D6D3-57520370398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Closing the Loop on Repair Options</a:t>
            </a:r>
          </a:p>
        </p:txBody>
      </p:sp>
    </p:spTree>
    <p:extLst>
      <p:ext uri="{BB962C8B-B14F-4D97-AF65-F5344CB8AC3E}">
        <p14:creationId xmlns:p14="http://schemas.microsoft.com/office/powerpoint/2010/main" val="208339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DAE05828-7D1B-A5A2-D0D9-169C6D5CD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In-Service Repairs – GTV Flow Chart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5DC50-3AF9-6BCD-5767-BD6F2346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lvl="1" indent="0">
              <a:buClrTx/>
              <a:buNone/>
            </a:pPr>
            <a:r>
              <a:rPr lang="en-US" sz="2000" b="1" dirty="0"/>
              <a:t>  </a:t>
            </a:r>
            <a:r>
              <a:rPr lang="en-US" b="1" dirty="0"/>
              <a:t>Revised Fly-On Criteria</a:t>
            </a:r>
            <a:endParaRPr lang="en-US" b="1" dirty="0">
              <a:cs typeface="Arial"/>
            </a:endParaRPr>
          </a:p>
          <a:p>
            <a:pPr marL="572770" lvl="1" indent="-342900">
              <a:buClrTx/>
            </a:pPr>
            <a:r>
              <a:rPr lang="en-US" sz="2000" dirty="0"/>
              <a:t>Generic Technical Variances (GTVs) have been driving the 50-hour fly-on time limitation prior to conduct of full strip and re-coat repair</a:t>
            </a:r>
          </a:p>
          <a:p>
            <a:pPr marL="872807" lvl="2" indent="-342900">
              <a:buClrTx/>
            </a:pPr>
            <a:r>
              <a:rPr lang="en-US" sz="1600" dirty="0">
                <a:cs typeface="Arial"/>
              </a:rPr>
              <a:t>CH300/CH350/CH3500: GKN-GTV-18386</a:t>
            </a:r>
          </a:p>
          <a:p>
            <a:pPr marL="872807" lvl="2" indent="-342900">
              <a:buClrTx/>
            </a:pPr>
            <a:r>
              <a:rPr lang="en-US" sz="1600" dirty="0">
                <a:cs typeface="Arial"/>
              </a:rPr>
              <a:t>G280: GTV-1367651</a:t>
            </a:r>
          </a:p>
          <a:p>
            <a:pPr marL="872807" lvl="2" indent="-342900">
              <a:buClrTx/>
            </a:pPr>
            <a:r>
              <a:rPr lang="en-US" sz="1600" dirty="0">
                <a:cs typeface="Arial"/>
              </a:rPr>
              <a:t>Legacy/Praetor: GKN-GTV-19182</a:t>
            </a:r>
          </a:p>
          <a:p>
            <a:pPr marL="529907" lvl="2" indent="0">
              <a:buClrTx/>
              <a:buNone/>
            </a:pPr>
            <a:endParaRPr lang="en-US" sz="400" dirty="0">
              <a:cs typeface="Arial"/>
            </a:endParaRPr>
          </a:p>
          <a:p>
            <a:pPr marL="573088" lvl="1" indent="-342900">
              <a:buClrTx/>
            </a:pPr>
            <a:r>
              <a:rPr lang="en-US" sz="2200" dirty="0"/>
              <a:t>Updated the flow chart in the GTV so that it no longer depends on quantity of repairs (currently limited to 2) so that longer fly-on periods are available</a:t>
            </a:r>
          </a:p>
          <a:p>
            <a:pPr lvl="1" indent="0">
              <a:buClrTx/>
              <a:buNone/>
            </a:pPr>
            <a:endParaRPr lang="en-US" sz="400" dirty="0">
              <a:sym typeface="Wingdings" panose="05000000000000000000" pitchFamily="2" charset="2"/>
            </a:endParaRPr>
          </a:p>
          <a:p>
            <a:pPr marL="573088" lvl="1" indent="-342900">
              <a:buClrTx/>
            </a:pPr>
            <a:r>
              <a:rPr lang="en-US" sz="2200" dirty="0">
                <a:sym typeface="Wingdings" panose="05000000000000000000" pitchFamily="2" charset="2"/>
              </a:rPr>
              <a:t>GTV Revisions released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ABA8F6-8505-F00B-A52F-E69A56E4A3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Increased Flexibility to Fly-On Extensions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C6CF8F75-A2A1-0810-372F-366D0A392EDE}"/>
              </a:ext>
            </a:extLst>
          </p:cNvPr>
          <p:cNvSpPr txBox="1">
            <a:spLocks/>
          </p:cNvSpPr>
          <p:nvPr/>
        </p:nvSpPr>
        <p:spPr>
          <a:xfrm>
            <a:off x="-1" y="5867400"/>
            <a:ext cx="12192000" cy="49529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188" indent="-23018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0225" indent="-2460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295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6">
                  <a:lumMod val="25000"/>
                </a:schemeClr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4725" indent="-18256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C5C5C"/>
              </a:buClr>
              <a:buFont typeface="Arial" panose="020B0604020202020204" pitchFamily="34" charset="0"/>
              <a:buChar char="‒"/>
              <a:defRPr sz="16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664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tiBD_zRtehxq3.nt2gDA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D1ZsHZybwBHB3NFGab2x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MnLk4GKOP9sp5oC.qa7h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yi0RIqnIpWd6O6m024ge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Y83vKPsfg2x2WCeucD36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jE5zQajOvoTWXTllZwrs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Honeywell 2019">
  <a:themeElements>
    <a:clrScheme name="Honeywell 2019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Honeywell PPT Template 16x9_2019 pptx (1)" id="{C13D7188-A151-414D-8989-4BEEEFF1DC5C}" vid="{71BD2F07-B865-488E-B5DA-A4FB8B5D20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34FE2A5FCB4A40879E88ECF8489FD4" ma:contentTypeVersion="16" ma:contentTypeDescription="Create a new document." ma:contentTypeScope="" ma:versionID="2d6054e718a6b3d49ddabad75901d3f1">
  <xsd:schema xmlns:xsd="http://www.w3.org/2001/XMLSchema" xmlns:xs="http://www.w3.org/2001/XMLSchema" xmlns:p="http://schemas.microsoft.com/office/2006/metadata/properties" xmlns:ns2="5c9ad062-aa00-492d-a75b-e00dca3b3d0f" xmlns:ns3="0dab3b79-5a11-4a79-9b08-3bd2d79ac80f" xmlns:ns4="213af126-92eb-4bb5-8bfd-1661103a2928" targetNamespace="http://schemas.microsoft.com/office/2006/metadata/properties" ma:root="true" ma:fieldsID="5b1465dfc66d7d380ed0c709667da3b6" ns2:_="" ns3:_="" ns4:_="">
    <xsd:import namespace="5c9ad062-aa00-492d-a75b-e00dca3b3d0f"/>
    <xsd:import namespace="0dab3b79-5a11-4a79-9b08-3bd2d79ac80f"/>
    <xsd:import namespace="213af126-92eb-4bb5-8bfd-1661103a29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ad062-aa00-492d-a75b-e00dca3b3d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bc46713-8fa2-488a-ac8b-ad618560c9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b3b79-5a11-4a79-9b08-3bd2d79ac8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af126-92eb-4bb5-8bfd-1661103a292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c8bf28e-e1e2-4321-b4d7-8a8cbe31736a}" ma:internalName="TaxCatchAll" ma:showField="CatchAllData" ma:web="0dab3b79-5a11-4a79-9b08-3bd2d79ac8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3af126-92eb-4bb5-8bfd-1661103a2928" xsi:nil="true"/>
    <lcf76f155ced4ddcb4097134ff3c332f xmlns="5c9ad062-aa00-492d-a75b-e00dca3b3d0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E4397C9-FDB5-4971-BD35-BD65A04147CB}"/>
</file>

<file path=customXml/itemProps2.xml><?xml version="1.0" encoding="utf-8"?>
<ds:datastoreItem xmlns:ds="http://schemas.openxmlformats.org/officeDocument/2006/customXml" ds:itemID="{4FA57C89-44D3-4CC0-B040-13E5D5D0BB53}"/>
</file>

<file path=customXml/itemProps3.xml><?xml version="1.0" encoding="utf-8"?>
<ds:datastoreItem xmlns:ds="http://schemas.openxmlformats.org/officeDocument/2006/customXml" ds:itemID="{AD34FC2E-F26F-4BEC-88C9-356D2E09B57C}"/>
</file>

<file path=docMetadata/LabelInfo.xml><?xml version="1.0" encoding="utf-8"?>
<clbl:labelList xmlns:clbl="http://schemas.microsoft.com/office/2020/mipLabelMetadata">
  <clbl:label id="{d546e5e1-5d42-4630-bacd-c69bfdcbd5e8}" enabled="1" method="Standar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529</Words>
  <Application>Microsoft Office PowerPoint</Application>
  <PresentationFormat>Widescreen</PresentationFormat>
  <Paragraphs>63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Aptos</vt:lpstr>
      <vt:lpstr>Aptos Display</vt:lpstr>
      <vt:lpstr>Arial</vt:lpstr>
      <vt:lpstr>Arial Black</vt:lpstr>
      <vt:lpstr>Calibri</vt:lpstr>
      <vt:lpstr>Wingdings</vt:lpstr>
      <vt:lpstr>Office Theme</vt:lpstr>
      <vt:lpstr>1_Honeywell 2019</vt:lpstr>
      <vt:lpstr>think-cell Slide</vt:lpstr>
      <vt:lpstr>TR Mapaero Production Process improvements</vt:lpstr>
      <vt:lpstr>IN-SERVICE REPAIRS </vt:lpstr>
      <vt:lpstr>New Paint Observation recording template</vt:lpstr>
      <vt:lpstr>In-Service Repair – Top Coat Repair</vt:lpstr>
      <vt:lpstr>In-Service Repair – Bare metal visible   </vt:lpstr>
      <vt:lpstr>In-Service Repairs – GTV Flow Chart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Rumore, Frank</dc:creator>
  <cp:lastModifiedBy>Rumore, Frank</cp:lastModifiedBy>
  <cp:revision>4</cp:revision>
  <dcterms:created xsi:type="dcterms:W3CDTF">2024-11-01T21:19:01Z</dcterms:created>
  <dcterms:modified xsi:type="dcterms:W3CDTF">2024-11-01T22:02:38Z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0x0101000234FE2A5FCB4A40879E88ECF8489FD4</vt:lpwstr>
  </property>
</Properties>
</file>