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74" r:id="rId5"/>
  </p:sldMasterIdLst>
  <p:notesMasterIdLst>
    <p:notesMasterId r:id="rId14"/>
  </p:notesMasterIdLst>
  <p:handoutMasterIdLst>
    <p:handoutMasterId r:id="rId15"/>
  </p:handoutMasterIdLst>
  <p:sldIdLst>
    <p:sldId id="2147137833" r:id="rId6"/>
    <p:sldId id="2147137843" r:id="rId7"/>
    <p:sldId id="2147137832" r:id="rId8"/>
    <p:sldId id="2147137845" r:id="rId9"/>
    <p:sldId id="2147483644" r:id="rId10"/>
    <p:sldId id="2147137842" r:id="rId11"/>
    <p:sldId id="2147137841" r:id="rId12"/>
    <p:sldId id="2147137846" r:id="rId13"/>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ge, Bobby (ES RMU COE)" initials="PB(RC" lastIdx="1" clrIdx="0">
    <p:extLst>
      <p:ext uri="{19B8F6BF-5375-455C-9EA6-DF929625EA0E}">
        <p15:presenceInfo xmlns:p15="http://schemas.microsoft.com/office/powerpoint/2012/main" userId="S::Robert.Page@Honeywell.com::709b3e9e-7daa-4859-8272-cdce14dcdb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B0F0"/>
    <a:srgbClr val="EF2F26"/>
    <a:srgbClr val="DC202E"/>
    <a:srgbClr val="1C8AE5"/>
    <a:srgbClr val="DFEBF2"/>
    <a:srgbClr val="4A4A4A"/>
    <a:srgbClr val="E9EEF2"/>
    <a:srgbClr val="CCDEEA"/>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574" autoAdjust="0"/>
    <p:restoredTop sz="96160" autoAdjust="0"/>
  </p:normalViewPr>
  <p:slideViewPr>
    <p:cSldViewPr snapToGrid="0" snapToObjects="1" showGuides="1">
      <p:cViewPr varScale="1">
        <p:scale>
          <a:sx n="210" d="100"/>
          <a:sy n="210" d="100"/>
        </p:scale>
        <p:origin x="5592" y="184"/>
      </p:cViewPr>
      <p:guideLst/>
    </p:cSldViewPr>
  </p:slideViewPr>
  <p:notesTextViewPr>
    <p:cViewPr>
      <p:scale>
        <a:sx n="3" d="2"/>
        <a:sy n="3" d="2"/>
      </p:scale>
      <p:origin x="0" y="0"/>
    </p:cViewPr>
  </p:notesTextViewPr>
  <p:sorterViewPr>
    <p:cViewPr varScale="1">
      <p:scale>
        <a:sx n="100" d="100"/>
        <a:sy n="100" d="100"/>
      </p:scale>
      <p:origin x="0" y="-97542"/>
    </p:cViewPr>
  </p:sorterViewPr>
  <p:notesViewPr>
    <p:cSldViewPr snapToGrid="0" snapToObjects="1" showGuides="1">
      <p:cViewPr varScale="1">
        <p:scale>
          <a:sx n="50" d="100"/>
          <a:sy n="50" d="100"/>
        </p:scale>
        <p:origin x="2592"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bi, Nazar" userId="1e22443d-4131-4490-ad98-62a4299c5cef" providerId="ADAL" clId="{6353E03F-5B9E-5444-ABD0-7DC61B5DBFB0}"/>
    <pc:docChg chg="custSel modSld">
      <pc:chgData name="Janabi, Nazar" userId="1e22443d-4131-4490-ad98-62a4299c5cef" providerId="ADAL" clId="{6353E03F-5B9E-5444-ABD0-7DC61B5DBFB0}" dt="2024-08-02T15:43:07.069" v="218" actId="1035"/>
      <pc:docMkLst>
        <pc:docMk/>
      </pc:docMkLst>
      <pc:sldChg chg="modSp mod">
        <pc:chgData name="Janabi, Nazar" userId="1e22443d-4131-4490-ad98-62a4299c5cef" providerId="ADAL" clId="{6353E03F-5B9E-5444-ABD0-7DC61B5DBFB0}" dt="2024-08-02T15:43:07.069" v="218" actId="1035"/>
        <pc:sldMkLst>
          <pc:docMk/>
          <pc:sldMk cId="1812045469" sldId="2147137843"/>
        </pc:sldMkLst>
        <pc:spChg chg="mod">
          <ac:chgData name="Janabi, Nazar" userId="1e22443d-4131-4490-ad98-62a4299c5cef" providerId="ADAL" clId="{6353E03F-5B9E-5444-ABD0-7DC61B5DBFB0}" dt="2024-08-02T15:42:12.187" v="195" actId="20577"/>
          <ac:spMkLst>
            <pc:docMk/>
            <pc:sldMk cId="1812045469" sldId="2147137843"/>
            <ac:spMk id="17" creationId="{0D1B5A57-CC08-AC64-5D81-C36C7DDC8E84}"/>
          </ac:spMkLst>
        </pc:spChg>
        <pc:spChg chg="mod">
          <ac:chgData name="Janabi, Nazar" userId="1e22443d-4131-4490-ad98-62a4299c5cef" providerId="ADAL" clId="{6353E03F-5B9E-5444-ABD0-7DC61B5DBFB0}" dt="2024-08-02T15:43:07.069" v="218" actId="1035"/>
          <ac:spMkLst>
            <pc:docMk/>
            <pc:sldMk cId="1812045469" sldId="2147137843"/>
            <ac:spMk id="64" creationId="{DA2F716A-FFD2-A205-33B9-41D94414F61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598721-3323-42CB-96FB-C6D7D9D206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12FF977-0234-4542-94AE-376F45A8E7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26CFF9-B101-4D5A-AE5F-81BC4D91C170}" type="datetimeFigureOut">
              <a:rPr lang="en-US" smtClean="0"/>
              <a:t>11/13/24</a:t>
            </a:fld>
            <a:endParaRPr lang="en-US" dirty="0"/>
          </a:p>
        </p:txBody>
      </p:sp>
      <p:sp>
        <p:nvSpPr>
          <p:cNvPr id="4" name="Footer Placeholder 3">
            <a:extLst>
              <a:ext uri="{FF2B5EF4-FFF2-40B4-BE49-F238E27FC236}">
                <a16:creationId xmlns:a16="http://schemas.microsoft.com/office/drawing/2014/main" id="{692DC7A7-567A-4A18-A303-6ED5E91C6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C55533-4890-43A5-8A14-C9DE3F2561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C57C73-0239-4725-8F06-3E607150BC40}" type="slidenum">
              <a:rPr lang="en-US" smtClean="0"/>
              <a:t>‹#›</a:t>
            </a:fld>
            <a:endParaRPr lang="en-US" dirty="0"/>
          </a:p>
        </p:txBody>
      </p:sp>
    </p:spTree>
    <p:extLst>
      <p:ext uri="{BB962C8B-B14F-4D97-AF65-F5344CB8AC3E}">
        <p14:creationId xmlns:p14="http://schemas.microsoft.com/office/powerpoint/2010/main" val="95895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AA0C4-695F-4136-A1C4-C28E233376CC}" type="datetimeFigureOut">
              <a:rPr lang="en-US" smtClean="0"/>
              <a:t>11/13/24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0284F-7E88-4545-9BB2-221688BE3F3A}" type="slidenum">
              <a:rPr lang="en-US" smtClean="0"/>
              <a:t>‹#›</a:t>
            </a:fld>
            <a:endParaRPr lang="en-US" dirty="0"/>
          </a:p>
        </p:txBody>
      </p:sp>
    </p:spTree>
    <p:extLst>
      <p:ext uri="{BB962C8B-B14F-4D97-AF65-F5344CB8AC3E}">
        <p14:creationId xmlns:p14="http://schemas.microsoft.com/office/powerpoint/2010/main" val="1115178273"/>
      </p:ext>
    </p:extLst>
  </p:cSld>
  <p:clrMap bg1="lt1" tx1="dk1" bg2="lt2" tx2="dk2" accent1="accent1" accent2="accent2" accent3="accent3" accent4="accent4" accent5="accent5" accent6="accent6" hlink="hlink" folHlink="folHlink"/>
  <p:hf dt="0"/>
  <p:notesStyle>
    <a:lvl1pPr marL="0" algn="l" defTabSz="914400" rtl="0" eaLnBrk="1" latinLnBrk="0" hangingPunct="1">
      <a:spcAft>
        <a:spcPts val="600"/>
      </a:spcAft>
      <a:defRPr sz="1200" b="1" kern="1200">
        <a:solidFill>
          <a:schemeClr val="tx1"/>
        </a:solidFill>
        <a:latin typeface="+mn-lt"/>
        <a:ea typeface="+mn-ea"/>
        <a:cs typeface="+mn-cs"/>
      </a:defRPr>
    </a:lvl1pPr>
    <a:lvl2pPr marL="0" indent="0" algn="l" defTabSz="914400" rtl="0" eaLnBrk="1" latinLnBrk="0" hangingPunct="1">
      <a:spcAft>
        <a:spcPts val="600"/>
      </a:spcAft>
      <a:defRPr sz="1200" kern="1200">
        <a:solidFill>
          <a:schemeClr val="tx1"/>
        </a:solidFill>
        <a:latin typeface="+mn-lt"/>
        <a:ea typeface="+mn-ea"/>
        <a:cs typeface="+mn-cs"/>
      </a:defRPr>
    </a:lvl2pPr>
    <a:lvl3pPr marL="171450" indent="-17145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3pPr>
    <a:lvl4pPr marL="400050" indent="-17145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30238" indent="-171450" algn="l" defTabSz="914400" rtl="0" eaLnBrk="1" latinLnBrk="0" hangingPunct="1">
      <a:spcAft>
        <a:spcPts val="600"/>
      </a:spcAft>
      <a:buFont typeface="Arial" panose="020B0604020202020204" pitchFamily="34" charset="0"/>
      <a:buChar char="•"/>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E52CD-4DB0-49BF-84E8-34D7CAA275DD}"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34892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212121"/>
                </a:solidFill>
                <a:effectLst/>
                <a:latin typeface="Aptos" panose="020B0004020202020204" pitchFamily="34" charset="0"/>
              </a:rPr>
              <a:t>Engine Assurance – predictive maintenance before it becomes an operational or safety issue.</a:t>
            </a:r>
          </a:p>
          <a:p>
            <a:pPr algn="l">
              <a:buFont typeface="Arial" panose="020B0604020202020204" pitchFamily="34" charset="0"/>
              <a:buChar char="•"/>
            </a:pPr>
            <a:r>
              <a:rPr lang="en-US" b="0" i="0" u="none" strike="noStrike" dirty="0">
                <a:solidFill>
                  <a:srgbClr val="212121"/>
                </a:solidFill>
                <a:effectLst/>
                <a:latin typeface="Aptos" panose="020B0004020202020204" pitchFamily="34" charset="0"/>
              </a:rPr>
              <a:t>Auto Billing – administrative easy</a:t>
            </a:r>
          </a:p>
          <a:p>
            <a:pPr algn="l">
              <a:buFont typeface="Arial" panose="020B0604020202020204" pitchFamily="34" charset="0"/>
              <a:buChar char="•"/>
            </a:pPr>
            <a:r>
              <a:rPr lang="en-US" b="0" i="0" u="none" strike="noStrike" dirty="0">
                <a:solidFill>
                  <a:srgbClr val="212121"/>
                </a:solidFill>
                <a:effectLst/>
                <a:latin typeface="Aptos" panose="020B0004020202020204" pitchFamily="34" charset="0"/>
              </a:rPr>
              <a:t>Maintenance Availability – e.g. advance notice of needs to MROs, FOBs, Flight Departments, etc.,</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E52CD-4DB0-49BF-84E8-34D7CAA275DD}"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2362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E52CD-4DB0-49BF-84E8-34D7CAA275DD}"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6226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E52CD-4DB0-49BF-84E8-34D7CAA275DD}"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68091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E52CD-4DB0-49BF-84E8-34D7CAA275DD}"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6880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E52CD-4DB0-49BF-84E8-34D7CAA275DD}"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4990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D70284F-7E88-4545-9BB2-221688BE3F3A}" type="slidenum">
              <a:rPr lang="en-US" smtClean="0"/>
              <a:t>7</a:t>
            </a:fld>
            <a:endParaRPr lang="en-US" dirty="0"/>
          </a:p>
        </p:txBody>
      </p:sp>
    </p:spTree>
    <p:extLst>
      <p:ext uri="{BB962C8B-B14F-4D97-AF65-F5344CB8AC3E}">
        <p14:creationId xmlns:p14="http://schemas.microsoft.com/office/powerpoint/2010/main" val="2444195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Colo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632D-2F70-4D0E-B737-ACF4A2DDEB26}"/>
              </a:ext>
            </a:extLst>
          </p:cNvPr>
          <p:cNvSpPr>
            <a:spLocks noGrp="1"/>
          </p:cNvSpPr>
          <p:nvPr>
            <p:ph type="ctrTitle"/>
          </p:nvPr>
        </p:nvSpPr>
        <p:spPr>
          <a:xfrm>
            <a:off x="495300" y="1409700"/>
            <a:ext cx="8382000" cy="2019300"/>
          </a:xfrm>
        </p:spPr>
        <p:txBody>
          <a:bodyPr tIns="0" anchor="t"/>
          <a:lstStyle>
            <a:lvl1pPr algn="l">
              <a:lnSpc>
                <a:spcPct val="80000"/>
              </a:lnSpc>
              <a:defRPr sz="4400" b="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7C3F44-5413-48F1-ACBF-6BEAE9CA81A1}"/>
              </a:ext>
            </a:extLst>
          </p:cNvPr>
          <p:cNvSpPr>
            <a:spLocks noGrp="1"/>
          </p:cNvSpPr>
          <p:nvPr>
            <p:ph type="subTitle" idx="1" hasCustomPrompt="1"/>
          </p:nvPr>
        </p:nvSpPr>
        <p:spPr>
          <a:xfrm>
            <a:off x="495300" y="3848100"/>
            <a:ext cx="5600700" cy="892017"/>
          </a:xfrm>
        </p:spPr>
        <p:txBody>
          <a:bodyPr tIns="0" bIns="182880" anchor="t" anchorCtr="0"/>
          <a:lstStyle>
            <a:lvl1pPr marL="0" indent="0" algn="l">
              <a:spcAft>
                <a:spcPts val="0"/>
              </a:spcAft>
              <a:buNone/>
              <a:defRPr sz="1600" b="0" cap="all" baseline="0">
                <a:solidFill>
                  <a:schemeClr val="bg1"/>
                </a:solidFill>
                <a:latin typeface="+mj-lt"/>
              </a:defRPr>
            </a:lvl1pPr>
            <a:lvl2pPr marL="0" indent="0" algn="l">
              <a:spcAft>
                <a:spcPts val="1200"/>
              </a:spcAft>
              <a:buNone/>
              <a:defRPr sz="1600" b="1" cap="all"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pPr lvl="1"/>
            <a:r>
              <a:rPr lang="en-US" dirty="0"/>
              <a:t>Presenter’s Title</a:t>
            </a:r>
          </a:p>
        </p:txBody>
      </p:sp>
      <p:sp>
        <p:nvSpPr>
          <p:cNvPr id="4" name="Date Placeholder 3">
            <a:extLst>
              <a:ext uri="{FF2B5EF4-FFF2-40B4-BE49-F238E27FC236}">
                <a16:creationId xmlns:a16="http://schemas.microsoft.com/office/drawing/2014/main" id="{F3C79F04-7833-4562-B8D1-AC0341D757FA}"/>
              </a:ext>
            </a:extLst>
          </p:cNvPr>
          <p:cNvSpPr>
            <a:spLocks noGrp="1"/>
          </p:cNvSpPr>
          <p:nvPr>
            <p:ph type="dt" sz="half" idx="10"/>
          </p:nvPr>
        </p:nvSpPr>
        <p:spPr>
          <a:xfrm>
            <a:off x="495300" y="498668"/>
            <a:ext cx="2743200" cy="365125"/>
          </a:xfrm>
          <a:prstGeom prst="rect">
            <a:avLst/>
          </a:prstGeom>
        </p:spPr>
        <p:txBody>
          <a:bodyPr lIns="0" tIns="0" rIns="0" bIns="0" anchor="t"/>
          <a:lstStyle>
            <a:lvl1pPr>
              <a:defRPr sz="1600" b="1">
                <a:solidFill>
                  <a:schemeClr val="bg1"/>
                </a:solidFill>
                <a:latin typeface="+mn-lt"/>
              </a:defRPr>
            </a:lvl1pPr>
          </a:lstStyle>
          <a:p>
            <a:fld id="{CABE2306-64B2-4E76-99C5-2A47454E6DC8}" type="datetime4">
              <a:rPr lang="en-US" smtClean="0"/>
              <a:t>November 13, 2024</a:t>
            </a:fld>
            <a:endParaRPr lang="en-US" dirty="0"/>
          </a:p>
        </p:txBody>
      </p:sp>
      <p:pic>
        <p:nvPicPr>
          <p:cNvPr id="8" name="Graphic 7">
            <a:extLst>
              <a:ext uri="{FF2B5EF4-FFF2-40B4-BE49-F238E27FC236}">
                <a16:creationId xmlns:a16="http://schemas.microsoft.com/office/drawing/2014/main" id="{07D801B6-A973-4D6D-8431-BA0D1481B3C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8212" y="6008332"/>
            <a:ext cx="2444600" cy="457200"/>
          </a:xfrm>
          <a:prstGeom prst="rect">
            <a:avLst/>
          </a:prstGeom>
        </p:spPr>
      </p:pic>
    </p:spTree>
    <p:custDataLst>
      <p:tags r:id="rId1"/>
    </p:custDataLst>
    <p:extLst>
      <p:ext uri="{BB962C8B-B14F-4D97-AF65-F5344CB8AC3E}">
        <p14:creationId xmlns:p14="http://schemas.microsoft.com/office/powerpoint/2010/main" val="2640399421"/>
      </p:ext>
    </p:extLst>
  </p:cSld>
  <p:clrMapOvr>
    <a:masterClrMapping/>
  </p:clrMapOvr>
  <p:extLst>
    <p:ext uri="{DCECCB84-F9BA-43D5-87BE-67443E8EF086}">
      <p15:sldGuideLst xmlns:p15="http://schemas.microsoft.com/office/powerpoint/2012/main">
        <p15:guide id="1" pos="5592">
          <p15:clr>
            <a:srgbClr val="FBAE40"/>
          </p15:clr>
        </p15:guide>
        <p15:guide id="2" orient="horz" pos="32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3538A-4A54-4A25-9BD2-E79855D6A549}"/>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5827C14D-9EED-4F3B-9141-0F2882919726}"/>
              </a:ext>
            </a:extLst>
          </p:cNvPr>
          <p:cNvSpPr>
            <a:spLocks noGrp="1"/>
          </p:cNvSpPr>
          <p:nvPr>
            <p:ph type="ftr" sz="quarter" idx="11"/>
          </p:nvPr>
        </p:nvSpPr>
        <p:spPr/>
        <p:txBody>
          <a:bodyPr/>
          <a:lstStyle/>
          <a:p>
            <a:r>
              <a:rPr lang="en-US" dirty="0"/>
              <a:t>Footer, Arial Bold 10pt</a:t>
            </a:r>
          </a:p>
        </p:txBody>
      </p:sp>
      <p:sp>
        <p:nvSpPr>
          <p:cNvPr id="5" name="Slide Number Placeholder 4">
            <a:extLst>
              <a:ext uri="{FF2B5EF4-FFF2-40B4-BE49-F238E27FC236}">
                <a16:creationId xmlns:a16="http://schemas.microsoft.com/office/drawing/2014/main" id="{D0D08997-B423-407B-B60D-8D5DFC3705FE}"/>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Text Placeholder 6">
            <a:extLst>
              <a:ext uri="{FF2B5EF4-FFF2-40B4-BE49-F238E27FC236}">
                <a16:creationId xmlns:a16="http://schemas.microsoft.com/office/drawing/2014/main" id="{9D64B098-3BC3-46B7-9278-55E699AD37C8}"/>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custDataLst>
      <p:tags r:id="rId1"/>
    </p:custDataLst>
    <p:extLst>
      <p:ext uri="{BB962C8B-B14F-4D97-AF65-F5344CB8AC3E}">
        <p14:creationId xmlns:p14="http://schemas.microsoft.com/office/powerpoint/2010/main" val="353975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Tree>
    <p:custDataLst>
      <p:tags r:id="rId1"/>
    </p:custDataLst>
    <p:extLst>
      <p:ext uri="{BB962C8B-B14F-4D97-AF65-F5344CB8AC3E}">
        <p14:creationId xmlns:p14="http://schemas.microsoft.com/office/powerpoint/2010/main" val="250143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3538A-4A54-4A25-9BD2-E79855D6A549}"/>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5827C14D-9EED-4F3B-9141-0F2882919726}"/>
              </a:ext>
            </a:extLst>
          </p:cNvPr>
          <p:cNvSpPr>
            <a:spLocks noGrp="1"/>
          </p:cNvSpPr>
          <p:nvPr>
            <p:ph type="ftr" sz="quarter" idx="11"/>
          </p:nvPr>
        </p:nvSpPr>
        <p:spPr/>
        <p:txBody>
          <a:bodyPr/>
          <a:lstStyle/>
          <a:p>
            <a:r>
              <a:rPr lang="en-US" dirty="0"/>
              <a:t>Footer, Arial Bold 10pt</a:t>
            </a:r>
          </a:p>
        </p:txBody>
      </p:sp>
      <p:sp>
        <p:nvSpPr>
          <p:cNvPr id="5" name="Slide Number Placeholder 4">
            <a:extLst>
              <a:ext uri="{FF2B5EF4-FFF2-40B4-BE49-F238E27FC236}">
                <a16:creationId xmlns:a16="http://schemas.microsoft.com/office/drawing/2014/main" id="{D0D08997-B423-407B-B60D-8D5DFC3705FE}"/>
              </a:ext>
            </a:extLst>
          </p:cNvPr>
          <p:cNvSpPr>
            <a:spLocks noGrp="1"/>
          </p:cNvSpPr>
          <p:nvPr>
            <p:ph type="sldNum" sz="quarter" idx="12"/>
          </p:nvPr>
        </p:nvSpPr>
        <p:spPr/>
        <p:txBody>
          <a:bodyPr/>
          <a:lstStyle/>
          <a:p>
            <a:fld id="{7B94EC18-1D2B-4535-B738-0E53AFE26620}" type="slidenum">
              <a:rPr lang="en-US" smtClean="0"/>
              <a:t>‹#›</a:t>
            </a:fld>
            <a:endParaRPr lang="en-US" dirty="0"/>
          </a:p>
        </p:txBody>
      </p:sp>
    </p:spTree>
    <p:custDataLst>
      <p:tags r:id="rId1"/>
    </p:custDataLst>
    <p:extLst>
      <p:ext uri="{BB962C8B-B14F-4D97-AF65-F5344CB8AC3E}">
        <p14:creationId xmlns:p14="http://schemas.microsoft.com/office/powerpoint/2010/main" val="30940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XL Content Gray">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495299" y="495300"/>
            <a:ext cx="6096000" cy="2193164"/>
          </a:xfrm>
          <a:prstGeom prst="rect">
            <a:avLst/>
          </a:prstGeom>
        </p:spPr>
        <p:txBody>
          <a:bodyPr lIns="0" tIns="0" rIns="0" bIns="0">
            <a:spAutoFit/>
          </a:bodyPr>
          <a:lstStyle/>
          <a:p>
            <a:pPr>
              <a:lnSpc>
                <a:spcPct val="80000"/>
              </a:lnSpc>
            </a:pPr>
            <a:r>
              <a:rPr kumimoji="0" lang="en-US" sz="8800" b="0" i="0" u="none" strike="noStrike" kern="1200" cap="all" spc="-300" normalizeH="0" baseline="0" noProof="0" dirty="0">
                <a:ln>
                  <a:noFill/>
                </a:ln>
                <a:solidFill>
                  <a:schemeClr val="bg1"/>
                </a:solidFill>
                <a:effectLst/>
                <a:uLnTx/>
                <a:uFillTx/>
                <a:latin typeface="+mj-lt"/>
                <a:ea typeface="+mj-ea"/>
                <a:cs typeface="+mj-cs"/>
              </a:rPr>
              <a:t>THANK</a:t>
            </a:r>
            <a:br>
              <a:rPr kumimoji="0" lang="en-US" sz="8800" b="0" i="0" u="none" strike="noStrike" kern="1200" cap="all" spc="-300" normalizeH="0" baseline="0" noProof="0" dirty="0">
                <a:ln>
                  <a:noFill/>
                </a:ln>
                <a:solidFill>
                  <a:schemeClr val="bg1"/>
                </a:solidFill>
                <a:effectLst/>
                <a:uLnTx/>
                <a:uFillTx/>
                <a:latin typeface="+mj-lt"/>
                <a:ea typeface="+mj-ea"/>
                <a:cs typeface="+mj-cs"/>
              </a:rPr>
            </a:br>
            <a:r>
              <a:rPr kumimoji="0" lang="en-US" sz="8800" b="0" i="0" u="none" strike="noStrike" kern="1200" cap="all" spc="-300" normalizeH="0" baseline="0" noProof="0" dirty="0">
                <a:ln>
                  <a:noFill/>
                </a:ln>
                <a:solidFill>
                  <a:schemeClr val="bg1"/>
                </a:solidFill>
                <a:effectLst/>
                <a:uLnTx/>
                <a:uFillTx/>
                <a:latin typeface="+mj-lt"/>
                <a:ea typeface="+mj-ea"/>
                <a:cs typeface="+mj-cs"/>
              </a:rPr>
              <a:t>YOU</a:t>
            </a:r>
            <a:endParaRPr lang="en-US" sz="8800" spc="-300" dirty="0">
              <a:solidFill>
                <a:schemeClr val="bg1"/>
              </a:solidFill>
              <a:latin typeface="+mj-lt"/>
            </a:endParaRPr>
          </a:p>
        </p:txBody>
      </p:sp>
      <p:pic>
        <p:nvPicPr>
          <p:cNvPr id="6" name="Graphic 5">
            <a:extLst>
              <a:ext uri="{FF2B5EF4-FFF2-40B4-BE49-F238E27FC236}">
                <a16:creationId xmlns:a16="http://schemas.microsoft.com/office/drawing/2014/main" id="{4F6FEA1A-AE26-42F5-9A53-C2D5C631EEE4}"/>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1122" y="6445827"/>
            <a:ext cx="1386006" cy="259217"/>
          </a:xfrm>
          <a:prstGeom prst="rect">
            <a:avLst/>
          </a:prstGeom>
        </p:spPr>
      </p:pic>
    </p:spTree>
    <p:custDataLst>
      <p:tags r:id="rId1"/>
    </p:custDataLst>
    <p:extLst>
      <p:ext uri="{BB962C8B-B14F-4D97-AF65-F5344CB8AC3E}">
        <p14:creationId xmlns:p14="http://schemas.microsoft.com/office/powerpoint/2010/main" val="1529449171"/>
      </p:ext>
    </p:extLst>
  </p:cSld>
  <p:clrMapOvr>
    <a:masterClrMapping/>
  </p:clrMapOvr>
  <p:extLst>
    <p:ext uri="{DCECCB84-F9BA-43D5-87BE-67443E8EF086}">
      <p15:sldGuideLst xmlns:p15="http://schemas.microsoft.com/office/powerpoint/2012/main">
        <p15:guide id="2" pos="55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8pt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Text Placeholder 6">
            <a:extLst>
              <a:ext uri="{FF2B5EF4-FFF2-40B4-BE49-F238E27FC236}">
                <a16:creationId xmlns:a16="http://schemas.microsoft.com/office/drawing/2014/main" id="{50F7696B-AED7-4649-B1BE-83104AF7ADDD}"/>
              </a:ext>
            </a:extLst>
          </p:cNvPr>
          <p:cNvSpPr>
            <a:spLocks noGrp="1" noChangeAspect="1"/>
          </p:cNvSpPr>
          <p:nvPr>
            <p:ph type="body" sz="quarter" idx="16" hasCustomPrompt="1"/>
          </p:nvPr>
        </p:nvSpPr>
        <p:spPr>
          <a:xfrm>
            <a:off x="-1" y="6096000"/>
            <a:ext cx="12192000" cy="376654"/>
          </a:xfrm>
          <a:prstGeom prst="rect">
            <a:avLst/>
          </a:prstGeom>
          <a:solidFill>
            <a:srgbClr val="DC202E"/>
          </a:solidFill>
        </p:spPr>
        <p:txBody>
          <a:bodyPr lIns="493776" tIns="45720" rIns="493776" bIns="45720" anchor="ctr" anchorCtr="0">
            <a:noAutofit/>
          </a:bodyPr>
          <a:lstStyle>
            <a:lvl1pPr algn="ctr">
              <a:lnSpc>
                <a:spcPct val="90000"/>
              </a:lnSpc>
              <a:spcAft>
                <a:spcPts val="0"/>
              </a:spcAft>
              <a:defRPr sz="1800">
                <a:solidFill>
                  <a:schemeClr val="bg1"/>
                </a:solidFill>
              </a:defRPr>
            </a:lvl1pPr>
            <a:lvl2pPr>
              <a:defRPr sz="1050"/>
            </a:lvl2pPr>
            <a:lvl3pPr>
              <a:defRPr sz="900"/>
            </a:lvl3pPr>
            <a:lvl4pPr>
              <a:defRPr sz="825"/>
            </a:lvl4pPr>
            <a:lvl5pPr>
              <a:defRPr sz="1200"/>
            </a:lvl5pPr>
          </a:lstStyle>
          <a:p>
            <a:pPr lvl="0"/>
            <a:r>
              <a:rPr lang="en-US"/>
              <a:t>Key Takeaway Text</a:t>
            </a:r>
          </a:p>
        </p:txBody>
      </p:sp>
      <p:sp>
        <p:nvSpPr>
          <p:cNvPr id="4" name="Text Placeholder 3">
            <a:extLst>
              <a:ext uri="{FF2B5EF4-FFF2-40B4-BE49-F238E27FC236}">
                <a16:creationId xmlns:a16="http://schemas.microsoft.com/office/drawing/2014/main" id="{55C4FA61-8681-4CCE-A300-954C39210D10}"/>
              </a:ext>
            </a:extLst>
          </p:cNvPr>
          <p:cNvSpPr>
            <a:spLocks noGrp="1"/>
          </p:cNvSpPr>
          <p:nvPr>
            <p:ph type="body" sz="quarter" idx="17"/>
          </p:nvPr>
        </p:nvSpPr>
        <p:spPr>
          <a:xfrm>
            <a:off x="495300" y="1181100"/>
            <a:ext cx="11201400" cy="4663440"/>
          </a:xfrm>
        </p:spPr>
        <p:txBody>
          <a:bodyPr lIns="0" tIns="0" rIns="0" bIns="0"/>
          <a:lstStyle>
            <a:lvl2pPr>
              <a:buClrTx/>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297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431E2-DC1C-4926-9681-B5EB493CA4A1}"/>
              </a:ext>
            </a:extLst>
          </p:cNvPr>
          <p:cNvSpPr>
            <a:spLocks noGrp="1"/>
          </p:cNvSpPr>
          <p:nvPr>
            <p:ph type="title"/>
          </p:nvPr>
        </p:nvSpPr>
        <p:spPr>
          <a:xfrm>
            <a:off x="495299" y="495300"/>
            <a:ext cx="11201401" cy="4191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3AB30FB-4B8F-4B77-AC4C-E2E31B21423D}"/>
              </a:ext>
            </a:extLst>
          </p:cNvPr>
          <p:cNvSpPr>
            <a:spLocks noGrp="1"/>
          </p:cNvSpPr>
          <p:nvPr>
            <p:ph type="body" idx="1"/>
          </p:nvPr>
        </p:nvSpPr>
        <p:spPr>
          <a:xfrm>
            <a:off x="495299" y="1409700"/>
            <a:ext cx="11201401" cy="445770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C9C61BD-1A56-4C96-8300-B2F24AEB8A0E}"/>
              </a:ext>
            </a:extLst>
          </p:cNvPr>
          <p:cNvSpPr>
            <a:spLocks noGrp="1"/>
          </p:cNvSpPr>
          <p:nvPr>
            <p:ph type="ftr" sz="quarter" idx="3"/>
          </p:nvPr>
        </p:nvSpPr>
        <p:spPr>
          <a:xfrm>
            <a:off x="495299" y="6480164"/>
            <a:ext cx="5600702" cy="237617"/>
          </a:xfrm>
          <a:prstGeom prst="rect">
            <a:avLst/>
          </a:prstGeom>
        </p:spPr>
        <p:txBody>
          <a:bodyPr vert="horz" lIns="0" tIns="0" rIns="0" bIns="0" rtlCol="0" anchor="b">
            <a:noAutofit/>
          </a:bodyPr>
          <a:lstStyle>
            <a:lvl1pPr algn="l">
              <a:defRPr sz="1000" b="1">
                <a:solidFill>
                  <a:schemeClr val="accent3"/>
                </a:solidFill>
              </a:defRPr>
            </a:lvl1pPr>
          </a:lstStyle>
          <a:p>
            <a:r>
              <a:rPr lang="en-US" dirty="0"/>
              <a:t>Footer, Arial Bold 10pt</a:t>
            </a:r>
          </a:p>
        </p:txBody>
      </p:sp>
      <p:sp>
        <p:nvSpPr>
          <p:cNvPr id="6" name="Slide Number Placeholder 5">
            <a:extLst>
              <a:ext uri="{FF2B5EF4-FFF2-40B4-BE49-F238E27FC236}">
                <a16:creationId xmlns:a16="http://schemas.microsoft.com/office/drawing/2014/main" id="{7B471868-C853-40C5-8660-D23F908B5BC5}"/>
              </a:ext>
            </a:extLst>
          </p:cNvPr>
          <p:cNvSpPr>
            <a:spLocks noGrp="1"/>
          </p:cNvSpPr>
          <p:nvPr>
            <p:ph type="sldNum" sz="quarter" idx="4"/>
          </p:nvPr>
        </p:nvSpPr>
        <p:spPr>
          <a:xfrm>
            <a:off x="11199755" y="6480164"/>
            <a:ext cx="496945" cy="237617"/>
          </a:xfrm>
          <a:prstGeom prst="rect">
            <a:avLst/>
          </a:prstGeom>
        </p:spPr>
        <p:txBody>
          <a:bodyPr vert="horz" lIns="0" tIns="0" rIns="0" bIns="0" rtlCol="0" anchor="b">
            <a:noAutofit/>
          </a:bodyPr>
          <a:lstStyle>
            <a:lvl1pPr algn="r">
              <a:defRPr sz="1000" b="1">
                <a:solidFill>
                  <a:schemeClr val="accent3"/>
                </a:solidFill>
              </a:defRPr>
            </a:lvl1pPr>
          </a:lstStyle>
          <a:p>
            <a:fld id="{7B94EC18-1D2B-4535-B738-0E53AFE26620}" type="slidenum">
              <a:rPr lang="en-US" smtClean="0"/>
              <a:pPr/>
              <a:t>‹#›</a:t>
            </a:fld>
            <a:endParaRPr lang="en-US" dirty="0"/>
          </a:p>
        </p:txBody>
      </p:sp>
    </p:spTree>
    <p:custDataLst>
      <p:tags r:id="rId8"/>
    </p:custDataLst>
    <p:extLst>
      <p:ext uri="{BB962C8B-B14F-4D97-AF65-F5344CB8AC3E}">
        <p14:creationId xmlns:p14="http://schemas.microsoft.com/office/powerpoint/2010/main" val="2363477936"/>
      </p:ext>
    </p:extLst>
  </p:cSld>
  <p:clrMap bg1="lt1" tx1="dk1" bg2="lt2" tx2="dk2" accent1="accent1" accent2="accent2" accent3="accent3" accent4="accent4" accent5="accent5" accent6="accent6" hlink="hlink" folHlink="folHlink"/>
  <p:sldLayoutIdLst>
    <p:sldLayoutId id="2147483877" r:id="rId1"/>
    <p:sldLayoutId id="2147483898" r:id="rId2"/>
    <p:sldLayoutId id="2147483900" r:id="rId3"/>
    <p:sldLayoutId id="2147483910" r:id="rId4"/>
    <p:sldLayoutId id="2147483979" r:id="rId5"/>
    <p:sldLayoutId id="2147483980" r:id="rId6"/>
  </p:sldLayoutIdLst>
  <p:hf hdr="0"/>
  <p:txStyles>
    <p:title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mn-lt"/>
          <a:ea typeface="+mn-ea"/>
          <a:cs typeface="+mn-cs"/>
        </a:defRPr>
      </a:lvl2pPr>
      <a:lvl3pPr marL="228600" indent="-228600" algn="l" defTabSz="914400" rtl="0" eaLnBrk="1" latinLnBrk="0" hangingPunct="1">
        <a:lnSpc>
          <a:spcPct val="100000"/>
        </a:lnSpc>
        <a:spcBef>
          <a:spcPts val="0"/>
        </a:spcBef>
        <a:spcAft>
          <a:spcPts val="600"/>
        </a:spcAft>
        <a:buClr>
          <a:schemeClr val="accent1"/>
        </a:buClr>
        <a:buFont typeface="Honeywell Sans" panose="02010503040101060203" pitchFamily="50" charset="0"/>
        <a:buChar char="•"/>
        <a:defRPr sz="2000" kern="1200">
          <a:solidFill>
            <a:schemeClr val="tx1"/>
          </a:solidFill>
          <a:latin typeface="+mn-lt"/>
          <a:ea typeface="+mn-ea"/>
          <a:cs typeface="+mn-cs"/>
        </a:defRPr>
      </a:lvl3pPr>
      <a:lvl4pPr marL="460375"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800"/>
        </a:spcBef>
        <a:spcAft>
          <a:spcPts val="1000"/>
        </a:spcAft>
        <a:buFont typeface="Arial" panose="020B0604020202020204" pitchFamily="34" charset="0"/>
        <a:buNone/>
        <a:defRPr sz="2400" b="1"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DE53C"/>
          </p15:clr>
        </p15:guide>
        <p15:guide id="2" pos="3840">
          <p15:clr>
            <a:srgbClr val="9FCC3B"/>
          </p15:clr>
        </p15:guide>
        <p15:guide id="3" orient="horz" pos="312">
          <p15:clr>
            <a:srgbClr val="9FCC3B"/>
          </p15:clr>
        </p15:guide>
        <p15:guide id="4" orient="horz" pos="4008">
          <p15:clr>
            <a:srgbClr val="FDE53C"/>
          </p15:clr>
        </p15:guide>
        <p15:guide id="6" pos="7368">
          <p15:clr>
            <a:srgbClr val="9FCC3B"/>
          </p15:clr>
        </p15:guide>
        <p15:guide id="7" orient="horz" pos="3696">
          <p15:clr>
            <a:srgbClr val="9FCC3B"/>
          </p15:clr>
        </p15:guide>
        <p15:guide id="9" orient="horz" pos="576">
          <p15:clr>
            <a:srgbClr val="9FCC3B"/>
          </p15:clr>
        </p15:guide>
        <p15:guide id="10" orient="horz" pos="888">
          <p15:clr>
            <a:srgbClr val="9FCC3B"/>
          </p15:clr>
        </p15:guide>
        <p15:guide id="11" orient="horz" pos="2304">
          <p15:clr>
            <a:srgbClr val="9FCC3B"/>
          </p15:clr>
        </p15:guide>
        <p15:guide id="12">
          <p15:clr>
            <a:srgbClr val="000000"/>
          </p15:clr>
        </p15:guide>
        <p15:guide id="13" pos="7680">
          <p15:clr>
            <a:srgbClr val="000000"/>
          </p15:clr>
        </p15:guide>
        <p15:guide id="14" orient="horz">
          <p15:clr>
            <a:srgbClr val="000000"/>
          </p15:clr>
        </p15:guide>
        <p15:guide id="15" orient="horz" pos="4320">
          <p15:clr>
            <a:srgbClr val="000000"/>
          </p15:clr>
        </p15:guide>
        <p15:guide id="16" pos="312">
          <p15:clr>
            <a:srgbClr val="9FCC3B"/>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10.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slideLayout" Target="../slideLayouts/slideLayout2.xml"/><Relationship Id="rId16" Type="http://schemas.openxmlformats.org/officeDocument/2006/relationships/image" Target="../media/image18.png"/><Relationship Id="rId1" Type="http://schemas.openxmlformats.org/officeDocument/2006/relationships/tags" Target="../tags/tag10.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56143A-209D-36AE-B370-4A0D50C4F4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1844040"/>
            <a:ext cx="12192000" cy="3583746"/>
          </a:xfrm>
          <a:prstGeom prst="rect">
            <a:avLst/>
          </a:prstGeom>
        </p:spPr>
      </p:pic>
      <p:grpSp>
        <p:nvGrpSpPr>
          <p:cNvPr id="6" name="Group 5">
            <a:extLst>
              <a:ext uri="{FF2B5EF4-FFF2-40B4-BE49-F238E27FC236}">
                <a16:creationId xmlns:a16="http://schemas.microsoft.com/office/drawing/2014/main" id="{701FDDE1-0A67-7F3A-0BD7-A3B5186D1605}"/>
              </a:ext>
            </a:extLst>
          </p:cNvPr>
          <p:cNvGrpSpPr/>
          <p:nvPr/>
        </p:nvGrpSpPr>
        <p:grpSpPr>
          <a:xfrm>
            <a:off x="5933372" y="-30884"/>
            <a:ext cx="6280655" cy="7017303"/>
            <a:chOff x="9099800" y="-30884"/>
            <a:chExt cx="3091367" cy="6888884"/>
          </a:xfrm>
        </p:grpSpPr>
        <p:pic>
          <p:nvPicPr>
            <p:cNvPr id="7" name="Picture 6">
              <a:extLst>
                <a:ext uri="{FF2B5EF4-FFF2-40B4-BE49-F238E27FC236}">
                  <a16:creationId xmlns:a16="http://schemas.microsoft.com/office/drawing/2014/main" id="{96891D07-1272-20AF-FE82-DB2BD0C7F942}"/>
                </a:ext>
              </a:extLst>
            </p:cNvPr>
            <p:cNvPicPr>
              <a:picLocks noChangeAspect="1"/>
            </p:cNvPicPr>
            <p:nvPr/>
          </p:nvPicPr>
          <p:blipFill rotWithShape="1">
            <a:blip r:embed="rId5" cstate="print">
              <a:alphaModFix amt="9000"/>
              <a:extLst>
                <a:ext uri="{28A0092B-C50C-407E-A947-70E740481C1C}">
                  <a14:useLocalDpi xmlns:a14="http://schemas.microsoft.com/office/drawing/2010/main" val="0"/>
                </a:ext>
              </a:extLst>
            </a:blip>
            <a:srcRect t="8314" r="49361" b="36083"/>
            <a:stretch/>
          </p:blipFill>
          <p:spPr>
            <a:xfrm>
              <a:off x="9446455" y="0"/>
              <a:ext cx="2744712" cy="6858000"/>
            </a:xfrm>
            <a:prstGeom prst="rect">
              <a:avLst/>
            </a:prstGeom>
          </p:spPr>
        </p:pic>
        <p:pic>
          <p:nvPicPr>
            <p:cNvPr id="9" name="Picture 8">
              <a:extLst>
                <a:ext uri="{FF2B5EF4-FFF2-40B4-BE49-F238E27FC236}">
                  <a16:creationId xmlns:a16="http://schemas.microsoft.com/office/drawing/2014/main" id="{3535A117-A2FF-486A-1EA8-0FB564858622}"/>
                </a:ext>
              </a:extLst>
            </p:cNvPr>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t="8314" r="49361" b="36083"/>
            <a:stretch/>
          </p:blipFill>
          <p:spPr>
            <a:xfrm>
              <a:off x="9099800" y="-30884"/>
              <a:ext cx="3080036" cy="6858000"/>
            </a:xfrm>
            <a:prstGeom prst="rect">
              <a:avLst/>
            </a:prstGeom>
          </p:spPr>
        </p:pic>
      </p:grpSp>
      <p:sp>
        <p:nvSpPr>
          <p:cNvPr id="68" name="Oval 67">
            <a:extLst>
              <a:ext uri="{FF2B5EF4-FFF2-40B4-BE49-F238E27FC236}">
                <a16:creationId xmlns:a16="http://schemas.microsoft.com/office/drawing/2014/main" id="{75B91D05-5038-6B7A-DAD9-FF6F64C83CEC}"/>
              </a:ext>
            </a:extLst>
          </p:cNvPr>
          <p:cNvSpPr/>
          <p:nvPr/>
        </p:nvSpPr>
        <p:spPr>
          <a:xfrm>
            <a:off x="5020799" y="2425860"/>
            <a:ext cx="2364979" cy="2364979"/>
          </a:xfrm>
          <a:prstGeom prst="ellipse">
            <a:avLst/>
          </a:prstGeom>
          <a:gradFill flip="none" rotWithShape="1">
            <a:gsLst>
              <a:gs pos="5000">
                <a:schemeClr val="bg1">
                  <a:lumMod val="75000"/>
                </a:schemeClr>
              </a:gs>
              <a:gs pos="55000">
                <a:schemeClr val="bg1">
                  <a:lumMod val="98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69" name="Picture 68" descr="A close-up of a jet engine&#10;&#10;Description automatically generated">
            <a:extLst>
              <a:ext uri="{FF2B5EF4-FFF2-40B4-BE49-F238E27FC236}">
                <a16:creationId xmlns:a16="http://schemas.microsoft.com/office/drawing/2014/main" id="{231D8F5C-6A7A-2379-876D-C8E78228AA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4315" y="2471580"/>
            <a:ext cx="2683369" cy="2182507"/>
          </a:xfrm>
          <a:prstGeom prst="rect">
            <a:avLst/>
          </a:prstGeom>
        </p:spPr>
      </p:pic>
      <p:grpSp>
        <p:nvGrpSpPr>
          <p:cNvPr id="70" name="Group 69">
            <a:extLst>
              <a:ext uri="{FF2B5EF4-FFF2-40B4-BE49-F238E27FC236}">
                <a16:creationId xmlns:a16="http://schemas.microsoft.com/office/drawing/2014/main" id="{68FA4BD0-F6A5-CC07-146D-BE06D618EF6D}"/>
              </a:ext>
            </a:extLst>
          </p:cNvPr>
          <p:cNvGrpSpPr/>
          <p:nvPr/>
        </p:nvGrpSpPr>
        <p:grpSpPr>
          <a:xfrm>
            <a:off x="5831174" y="2980627"/>
            <a:ext cx="455326" cy="317457"/>
            <a:chOff x="5831174" y="2980627"/>
            <a:chExt cx="455326" cy="317457"/>
          </a:xfrm>
        </p:grpSpPr>
        <p:cxnSp>
          <p:nvCxnSpPr>
            <p:cNvPr id="71" name="Straight Connector 70">
              <a:extLst>
                <a:ext uri="{FF2B5EF4-FFF2-40B4-BE49-F238E27FC236}">
                  <a16:creationId xmlns:a16="http://schemas.microsoft.com/office/drawing/2014/main" id="{A8DD03CD-1580-7607-5B97-B45975A2B315}"/>
                </a:ext>
              </a:extLst>
            </p:cNvPr>
            <p:cNvCxnSpPr/>
            <p:nvPr/>
          </p:nvCxnSpPr>
          <p:spPr>
            <a:xfrm flipV="1">
              <a:off x="5831174" y="2993331"/>
              <a:ext cx="240687" cy="21206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92708BC-B089-9778-3700-226C2C20217A}"/>
                </a:ext>
              </a:extLst>
            </p:cNvPr>
            <p:cNvCxnSpPr/>
            <p:nvPr/>
          </p:nvCxnSpPr>
          <p:spPr>
            <a:xfrm flipV="1">
              <a:off x="6071861" y="2980627"/>
              <a:ext cx="214639" cy="1270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C275E7E-5302-7CC4-6999-97B7A1CB9630}"/>
                </a:ext>
              </a:extLst>
            </p:cNvPr>
            <p:cNvCxnSpPr>
              <a:cxnSpLocks/>
            </p:cNvCxnSpPr>
            <p:nvPr/>
          </p:nvCxnSpPr>
          <p:spPr>
            <a:xfrm>
              <a:off x="6286500" y="2986160"/>
              <a:ext cx="0" cy="3599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5C09712-BCE2-91A4-0AAF-8F6638C43C3B}"/>
                </a:ext>
              </a:extLst>
            </p:cNvPr>
            <p:cNvCxnSpPr/>
            <p:nvPr/>
          </p:nvCxnSpPr>
          <p:spPr>
            <a:xfrm flipH="1">
              <a:off x="6096000" y="3022150"/>
              <a:ext cx="190500" cy="18324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87A1023-9081-37F2-FEAB-9F1BE1B3258F}"/>
                </a:ext>
              </a:extLst>
            </p:cNvPr>
            <p:cNvCxnSpPr/>
            <p:nvPr/>
          </p:nvCxnSpPr>
          <p:spPr>
            <a:xfrm>
              <a:off x="5831174" y="3205397"/>
              <a:ext cx="52030" cy="9268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BDCC3DB-F4AC-CE7F-9DF7-48BC5EEE2820}"/>
                </a:ext>
              </a:extLst>
            </p:cNvPr>
            <p:cNvCxnSpPr>
              <a:cxnSpLocks/>
            </p:cNvCxnSpPr>
            <p:nvPr/>
          </p:nvCxnSpPr>
          <p:spPr>
            <a:xfrm flipV="1">
              <a:off x="5881342" y="3275015"/>
              <a:ext cx="213825" cy="2306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AF485DD-ECE0-77DF-3D25-F22B69898F36}"/>
                </a:ext>
              </a:extLst>
            </p:cNvPr>
            <p:cNvCxnSpPr>
              <a:cxnSpLocks/>
            </p:cNvCxnSpPr>
            <p:nvPr/>
          </p:nvCxnSpPr>
          <p:spPr>
            <a:xfrm flipH="1" flipV="1">
              <a:off x="6096000" y="3205397"/>
              <a:ext cx="24141" cy="4042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658BF58-6951-FEFC-2A21-334EE47777EF}"/>
                </a:ext>
              </a:extLst>
            </p:cNvPr>
            <p:cNvCxnSpPr/>
            <p:nvPr/>
          </p:nvCxnSpPr>
          <p:spPr>
            <a:xfrm flipV="1">
              <a:off x="6095167" y="3245823"/>
              <a:ext cx="24974" cy="2919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pPr>
              <a:defRPr/>
            </a:pPr>
            <a:r>
              <a:rPr lang="en-US" sz="2800" dirty="0"/>
              <a:t>Honeywell Ensemble</a:t>
            </a:r>
            <a:br>
              <a:rPr lang="en-US" sz="2800" dirty="0"/>
            </a:br>
            <a:r>
              <a:rPr lang="en-US" sz="2800" dirty="0"/>
              <a:t>Engine Data Gateway (</a:t>
            </a:r>
            <a:r>
              <a:rPr lang="en-US" sz="2800" dirty="0">
                <a:solidFill>
                  <a:srgbClr val="C00000"/>
                </a:solidFill>
              </a:rPr>
              <a:t>EDG-100</a:t>
            </a:r>
            <a:r>
              <a:rPr lang="en-US" sz="2800" dirty="0"/>
              <a:t>) </a:t>
            </a:r>
            <a:br>
              <a:rPr lang="en-US" sz="2800" dirty="0"/>
            </a:br>
            <a:endParaRPr lang="en-US" sz="2800" dirty="0"/>
          </a:p>
        </p:txBody>
      </p:sp>
      <p:sp>
        <p:nvSpPr>
          <p:cNvPr id="5" name="Rectangle 4">
            <a:extLst>
              <a:ext uri="{FF2B5EF4-FFF2-40B4-BE49-F238E27FC236}">
                <a16:creationId xmlns:a16="http://schemas.microsoft.com/office/drawing/2014/main" id="{D9095A7F-DB2E-412B-9893-F0F1CAB09BBD}"/>
              </a:ext>
            </a:extLst>
          </p:cNvPr>
          <p:cNvSpPr/>
          <p:nvPr/>
        </p:nvSpPr>
        <p:spPr>
          <a:xfrm>
            <a:off x="3256156" y="5744005"/>
            <a:ext cx="8669608" cy="861774"/>
          </a:xfrm>
          <a:prstGeom prst="rect">
            <a:avLst/>
          </a:prstGeom>
          <a:ln>
            <a:noFill/>
          </a:ln>
        </p:spPr>
        <p:txBody>
          <a:bodyPr wrap="square">
            <a:spAutoFit/>
          </a:bodyPr>
          <a:lstStyle/>
          <a:p>
            <a:pPr marL="0" marR="0">
              <a:spcBef>
                <a:spcPts val="0"/>
              </a:spcBef>
              <a:spcAft>
                <a:spcPts val="0"/>
              </a:spcAft>
            </a:pPr>
            <a:r>
              <a:rPr lang="en-US" sz="1000" dirty="0">
                <a:latin typeface="Arial" panose="020B0604020202020204" pitchFamily="34" charset="0"/>
                <a:ea typeface="Times New Roman" panose="02020603050405020304" pitchFamily="18" charset="0"/>
                <a:cs typeface="Times New Roman" panose="02020603050405020304" pitchFamily="18" charset="0"/>
              </a:rPr>
              <a:t>Honeywell Confidentiality and IP Notice. The information disclosed by Honeywell on this New Feature Disclosure Form is the confidential and proprietary information of Honeywell International Inc. and is subject to copyright, contractual confidentiality and non-disclosure obligations and the following additional restrictions. The Honeywell intellectual property disclosed herein are Honeywell Core Technologies, are included in Honeywell’s road map and engineering design documentation and may include Honeywell Features, patented technology and patent pending technology. Content must not be disclosed or used by the recipient in pursuit of patents or patent applications. All rights reserved.</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785A20D6-B7E5-362A-F24F-81696A4C0491}"/>
              </a:ext>
            </a:extLst>
          </p:cNvPr>
          <p:cNvGrpSpPr/>
          <p:nvPr/>
        </p:nvGrpSpPr>
        <p:grpSpPr>
          <a:xfrm>
            <a:off x="8365657" y="1992015"/>
            <a:ext cx="3315804" cy="3272539"/>
            <a:chOff x="-3988765" y="-198549"/>
            <a:chExt cx="2445335" cy="2413429"/>
          </a:xfrm>
        </p:grpSpPr>
        <p:sp>
          <p:nvSpPr>
            <p:cNvPr id="19" name="Oval 18">
              <a:extLst>
                <a:ext uri="{FF2B5EF4-FFF2-40B4-BE49-F238E27FC236}">
                  <a16:creationId xmlns:a16="http://schemas.microsoft.com/office/drawing/2014/main" id="{F68F5F31-6BC7-196C-1FCD-55F99B96B573}"/>
                </a:ext>
              </a:extLst>
            </p:cNvPr>
            <p:cNvSpPr/>
            <p:nvPr/>
          </p:nvSpPr>
          <p:spPr>
            <a:xfrm>
              <a:off x="-3988765" y="-198549"/>
              <a:ext cx="2445335" cy="2413429"/>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0" name="Oval 19">
              <a:extLst>
                <a:ext uri="{FF2B5EF4-FFF2-40B4-BE49-F238E27FC236}">
                  <a16:creationId xmlns:a16="http://schemas.microsoft.com/office/drawing/2014/main" id="{8E3D7FE8-8AF3-1A9F-6CF1-B19B12DB5F38}"/>
                </a:ext>
              </a:extLst>
            </p:cNvPr>
            <p:cNvSpPr/>
            <p:nvPr/>
          </p:nvSpPr>
          <p:spPr>
            <a:xfrm>
              <a:off x="-3863913" y="-83645"/>
              <a:ext cx="2212489" cy="2183620"/>
            </a:xfrm>
            <a:prstGeom prst="ellipse">
              <a:avLst/>
            </a:prstGeom>
            <a:gradFill flip="none" rotWithShape="1">
              <a:gsLst>
                <a:gs pos="5000">
                  <a:schemeClr val="bg1">
                    <a:lumMod val="75000"/>
                  </a:schemeClr>
                </a:gs>
                <a:gs pos="55000">
                  <a:schemeClr val="bg1">
                    <a:lumMod val="98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pic>
        <p:nvPicPr>
          <p:cNvPr id="23" name="Picture 22">
            <a:extLst>
              <a:ext uri="{FF2B5EF4-FFF2-40B4-BE49-F238E27FC236}">
                <a16:creationId xmlns:a16="http://schemas.microsoft.com/office/drawing/2014/main" id="{0C39DB76-314C-4AAA-B682-C106632E967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692605" y="2815011"/>
            <a:ext cx="2631436" cy="1418805"/>
          </a:xfrm>
          <a:prstGeom prst="rect">
            <a:avLst/>
          </a:prstGeom>
        </p:spPr>
      </p:pic>
      <p:grpSp>
        <p:nvGrpSpPr>
          <p:cNvPr id="84" name="Group 83">
            <a:extLst>
              <a:ext uri="{FF2B5EF4-FFF2-40B4-BE49-F238E27FC236}">
                <a16:creationId xmlns:a16="http://schemas.microsoft.com/office/drawing/2014/main" id="{71970C15-ABC9-6371-2A2C-A6D445482056}"/>
              </a:ext>
            </a:extLst>
          </p:cNvPr>
          <p:cNvGrpSpPr/>
          <p:nvPr/>
        </p:nvGrpSpPr>
        <p:grpSpPr>
          <a:xfrm>
            <a:off x="5994383" y="2596136"/>
            <a:ext cx="2746412" cy="464193"/>
            <a:chOff x="5994383" y="2596136"/>
            <a:chExt cx="2746412" cy="464193"/>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6839415E-67BB-17CC-390B-749F64842946}"/>
                </a:ext>
              </a:extLst>
            </p:cNvPr>
            <p:cNvSpPr/>
            <p:nvPr/>
          </p:nvSpPr>
          <p:spPr>
            <a:xfrm>
              <a:off x="5994383" y="2990711"/>
              <a:ext cx="69618" cy="696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cxnSp>
          <p:nvCxnSpPr>
            <p:cNvPr id="17" name="Straight Connector 16">
              <a:extLst>
                <a:ext uri="{FF2B5EF4-FFF2-40B4-BE49-F238E27FC236}">
                  <a16:creationId xmlns:a16="http://schemas.microsoft.com/office/drawing/2014/main" id="{19AD9B06-00EA-1579-3A2D-E8E8D9BFBA79}"/>
                </a:ext>
              </a:extLst>
            </p:cNvPr>
            <p:cNvCxnSpPr>
              <a:cxnSpLocks/>
            </p:cNvCxnSpPr>
            <p:nvPr/>
          </p:nvCxnSpPr>
          <p:spPr>
            <a:xfrm>
              <a:off x="6016598" y="2596136"/>
              <a:ext cx="272419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1BA4360-16C5-0A7D-8976-8AC21E737A72}"/>
                </a:ext>
              </a:extLst>
            </p:cNvPr>
            <p:cNvCxnSpPr>
              <a:cxnSpLocks/>
            </p:cNvCxnSpPr>
            <p:nvPr/>
          </p:nvCxnSpPr>
          <p:spPr>
            <a:xfrm>
              <a:off x="6021838" y="2597109"/>
              <a:ext cx="9974" cy="411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6" name="TextBox 85">
            <a:extLst>
              <a:ext uri="{FF2B5EF4-FFF2-40B4-BE49-F238E27FC236}">
                <a16:creationId xmlns:a16="http://schemas.microsoft.com/office/drawing/2014/main" id="{F8620161-C46D-8B88-B1F2-4494968AA3D3}"/>
              </a:ext>
            </a:extLst>
          </p:cNvPr>
          <p:cNvSpPr txBox="1"/>
          <p:nvPr/>
        </p:nvSpPr>
        <p:spPr>
          <a:xfrm>
            <a:off x="8806969" y="4362732"/>
            <a:ext cx="2451581" cy="400110"/>
          </a:xfrm>
          <a:prstGeom prst="rect">
            <a:avLst/>
          </a:prstGeom>
          <a:noFill/>
        </p:spPr>
        <p:txBody>
          <a:bodyPr wrap="square">
            <a:spAutoFit/>
          </a:bodyPr>
          <a:lstStyle/>
          <a:p>
            <a:pPr algn="ctr"/>
            <a:r>
              <a:rPr lang="en-US" sz="2000" dirty="0"/>
              <a:t>EDG-100</a:t>
            </a:r>
          </a:p>
        </p:txBody>
      </p:sp>
      <p:pic>
        <p:nvPicPr>
          <p:cNvPr id="8" name="Picture 7">
            <a:extLst>
              <a:ext uri="{FF2B5EF4-FFF2-40B4-BE49-F238E27FC236}">
                <a16:creationId xmlns:a16="http://schemas.microsoft.com/office/drawing/2014/main" id="{64186D4B-D010-0391-3A58-617F51E3969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95943" y="6007216"/>
            <a:ext cx="2418079" cy="512702"/>
          </a:xfrm>
          <a:prstGeom prst="rect">
            <a:avLst/>
          </a:prstGeom>
        </p:spPr>
      </p:pic>
      <p:grpSp>
        <p:nvGrpSpPr>
          <p:cNvPr id="3" name="Group 2">
            <a:extLst>
              <a:ext uri="{FF2B5EF4-FFF2-40B4-BE49-F238E27FC236}">
                <a16:creationId xmlns:a16="http://schemas.microsoft.com/office/drawing/2014/main" id="{AA353D7A-9A70-9A71-86EE-CA621DF6FA59}"/>
              </a:ext>
            </a:extLst>
          </p:cNvPr>
          <p:cNvGrpSpPr/>
          <p:nvPr/>
        </p:nvGrpSpPr>
        <p:grpSpPr>
          <a:xfrm>
            <a:off x="3405915" y="3664133"/>
            <a:ext cx="1614884" cy="466813"/>
            <a:chOff x="3405915" y="3664133"/>
            <a:chExt cx="1614884" cy="466813"/>
          </a:xfrm>
          <a:solidFill>
            <a:srgbClr val="EF2F26"/>
          </a:solidFill>
        </p:grpSpPr>
        <p:sp>
          <p:nvSpPr>
            <p:cNvPr id="10" name="Oval 9">
              <a:extLst>
                <a:ext uri="{FF2B5EF4-FFF2-40B4-BE49-F238E27FC236}">
                  <a16:creationId xmlns:a16="http://schemas.microsoft.com/office/drawing/2014/main" id="{D68D59FA-E174-EF54-3E5C-7120D60D0834}"/>
                </a:ext>
              </a:extLst>
            </p:cNvPr>
            <p:cNvSpPr/>
            <p:nvPr/>
          </p:nvSpPr>
          <p:spPr>
            <a:xfrm>
              <a:off x="3405915" y="4061328"/>
              <a:ext cx="69618" cy="6961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cxnSp>
          <p:nvCxnSpPr>
            <p:cNvPr id="11" name="Straight Connector 10">
              <a:extLst>
                <a:ext uri="{FF2B5EF4-FFF2-40B4-BE49-F238E27FC236}">
                  <a16:creationId xmlns:a16="http://schemas.microsoft.com/office/drawing/2014/main" id="{CE42AC4E-BA00-9BA8-94A6-4A1719ABD044}"/>
                </a:ext>
              </a:extLst>
            </p:cNvPr>
            <p:cNvCxnSpPr>
              <a:cxnSpLocks/>
            </p:cNvCxnSpPr>
            <p:nvPr/>
          </p:nvCxnSpPr>
          <p:spPr>
            <a:xfrm>
              <a:off x="3430750" y="3664133"/>
              <a:ext cx="1590049"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1C0C957-6ED0-2D76-CBF9-DFCC99BB2301}"/>
                </a:ext>
              </a:extLst>
            </p:cNvPr>
            <p:cNvCxnSpPr>
              <a:cxnSpLocks/>
            </p:cNvCxnSpPr>
            <p:nvPr/>
          </p:nvCxnSpPr>
          <p:spPr>
            <a:xfrm>
              <a:off x="3430750" y="3665106"/>
              <a:ext cx="9974" cy="411648"/>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itle 1">
            <a:extLst>
              <a:ext uri="{FF2B5EF4-FFF2-40B4-BE49-F238E27FC236}">
                <a16:creationId xmlns:a16="http://schemas.microsoft.com/office/drawing/2014/main" id="{40CDEBBC-D633-C759-C44D-3D1924926014}"/>
              </a:ext>
            </a:extLst>
          </p:cNvPr>
          <p:cNvSpPr txBox="1">
            <a:spLocks/>
          </p:cNvSpPr>
          <p:nvPr/>
        </p:nvSpPr>
        <p:spPr>
          <a:xfrm>
            <a:off x="506953" y="2134094"/>
            <a:ext cx="3319389" cy="4191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pPr>
              <a:defRPr/>
            </a:pPr>
            <a:r>
              <a:rPr lang="en-US" sz="1400" dirty="0"/>
              <a:t>Presented to GCC- 11/13</a:t>
            </a:r>
          </a:p>
          <a:p>
            <a:pPr>
              <a:defRPr/>
            </a:pPr>
            <a:r>
              <a:rPr lang="en-US" sz="1400" dirty="0"/>
              <a:t>Nazar Janabi</a:t>
            </a:r>
            <a:br>
              <a:rPr lang="en-US" sz="2800" dirty="0"/>
            </a:br>
            <a:endParaRPr lang="en-US" sz="2800" dirty="0"/>
          </a:p>
        </p:txBody>
      </p:sp>
    </p:spTree>
    <p:custDataLst>
      <p:tags r:id="rId1"/>
    </p:custDataLst>
    <p:extLst>
      <p:ext uri="{BB962C8B-B14F-4D97-AF65-F5344CB8AC3E}">
        <p14:creationId xmlns:p14="http://schemas.microsoft.com/office/powerpoint/2010/main" val="23687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01FDDE1-0A67-7F3A-0BD7-A3B5186D1605}"/>
              </a:ext>
            </a:extLst>
          </p:cNvPr>
          <p:cNvGrpSpPr/>
          <p:nvPr/>
        </p:nvGrpSpPr>
        <p:grpSpPr>
          <a:xfrm>
            <a:off x="5911345" y="192746"/>
            <a:ext cx="6280655" cy="7017303"/>
            <a:chOff x="9099800" y="-30884"/>
            <a:chExt cx="3091367" cy="6888884"/>
          </a:xfrm>
        </p:grpSpPr>
        <p:pic>
          <p:nvPicPr>
            <p:cNvPr id="7" name="Picture 6">
              <a:extLst>
                <a:ext uri="{FF2B5EF4-FFF2-40B4-BE49-F238E27FC236}">
                  <a16:creationId xmlns:a16="http://schemas.microsoft.com/office/drawing/2014/main" id="{96891D07-1272-20AF-FE82-DB2BD0C7F942}"/>
                </a:ext>
              </a:extLst>
            </p:cNvPr>
            <p:cNvPicPr>
              <a:picLocks noChangeAspect="1"/>
            </p:cNvPicPr>
            <p:nvPr/>
          </p:nvPicPr>
          <p:blipFill rotWithShape="1">
            <a:blip r:embed="rId4" cstate="print">
              <a:alphaModFix amt="9000"/>
              <a:extLst>
                <a:ext uri="{28A0092B-C50C-407E-A947-70E740481C1C}">
                  <a14:useLocalDpi xmlns:a14="http://schemas.microsoft.com/office/drawing/2010/main" val="0"/>
                </a:ext>
              </a:extLst>
            </a:blip>
            <a:srcRect t="8314" r="49361" b="36083"/>
            <a:stretch/>
          </p:blipFill>
          <p:spPr>
            <a:xfrm>
              <a:off x="9446455" y="0"/>
              <a:ext cx="2744712" cy="6858000"/>
            </a:xfrm>
            <a:prstGeom prst="rect">
              <a:avLst/>
            </a:prstGeom>
          </p:spPr>
        </p:pic>
        <p:pic>
          <p:nvPicPr>
            <p:cNvPr id="9" name="Picture 8">
              <a:extLst>
                <a:ext uri="{FF2B5EF4-FFF2-40B4-BE49-F238E27FC236}">
                  <a16:creationId xmlns:a16="http://schemas.microsoft.com/office/drawing/2014/main" id="{3535A117-A2FF-486A-1EA8-0FB564858622}"/>
                </a:ext>
              </a:extLst>
            </p:cNvPr>
            <p:cNvPicPr>
              <a:picLocks noChangeAspect="1"/>
            </p:cNvPicPr>
            <p:nvPr/>
          </p:nvPicPr>
          <p:blipFill rotWithShape="1">
            <a:blip r:embed="rId4" cstate="print">
              <a:alphaModFix amt="10000"/>
              <a:extLst>
                <a:ext uri="{28A0092B-C50C-407E-A947-70E740481C1C}">
                  <a14:useLocalDpi xmlns:a14="http://schemas.microsoft.com/office/drawing/2010/main" val="0"/>
                </a:ext>
              </a:extLst>
            </a:blip>
            <a:srcRect t="8314" r="49361" b="36083"/>
            <a:stretch/>
          </p:blipFill>
          <p:spPr>
            <a:xfrm>
              <a:off x="9099800" y="-30884"/>
              <a:ext cx="3080036" cy="6858000"/>
            </a:xfrm>
            <a:prstGeom prst="rect">
              <a:avLst/>
            </a:prstGeom>
          </p:spPr>
        </p:pic>
      </p:grpSp>
      <p:sp>
        <p:nvSpPr>
          <p:cNvPr id="2" name="Title 1"/>
          <p:cNvSpPr>
            <a:spLocks noGrp="1"/>
          </p:cNvSpPr>
          <p:nvPr>
            <p:ph type="title"/>
          </p:nvPr>
        </p:nvSpPr>
        <p:spPr>
          <a:xfrm>
            <a:off x="513805" y="220962"/>
            <a:ext cx="11201401" cy="419100"/>
          </a:xfrm>
        </p:spPr>
        <p:txBody>
          <a:bodyPr/>
          <a:lstStyle/>
          <a:p>
            <a:pPr>
              <a:defRPr/>
            </a:pPr>
            <a:r>
              <a:rPr lang="en-US" sz="2800" dirty="0">
                <a:solidFill>
                  <a:srgbClr val="C00000"/>
                </a:solidFill>
              </a:rPr>
              <a:t>Honeywell Ensemble- </a:t>
            </a:r>
            <a:r>
              <a:rPr lang="en-US" sz="2800" dirty="0"/>
              <a:t>Connected engine</a:t>
            </a:r>
          </a:p>
        </p:txBody>
      </p:sp>
      <p:sp>
        <p:nvSpPr>
          <p:cNvPr id="5" name="Oval 4">
            <a:extLst>
              <a:ext uri="{FF2B5EF4-FFF2-40B4-BE49-F238E27FC236}">
                <a16:creationId xmlns:a16="http://schemas.microsoft.com/office/drawing/2014/main" id="{1510042C-96EF-935F-31AA-254FC80487C9}"/>
              </a:ext>
            </a:extLst>
          </p:cNvPr>
          <p:cNvSpPr/>
          <p:nvPr/>
        </p:nvSpPr>
        <p:spPr>
          <a:xfrm>
            <a:off x="513805" y="1166063"/>
            <a:ext cx="4742355" cy="4937077"/>
          </a:xfrm>
          <a:prstGeom prst="ellipse">
            <a:avLst/>
          </a:prstGeom>
          <a:solidFill>
            <a:schemeClr val="bg1">
              <a:lumMod val="8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8" name="Rectangle: Rounded Corners 7">
            <a:extLst>
              <a:ext uri="{FF2B5EF4-FFF2-40B4-BE49-F238E27FC236}">
                <a16:creationId xmlns:a16="http://schemas.microsoft.com/office/drawing/2014/main" id="{BDD40B07-6965-EE11-47B8-0D9DAB3880A0}"/>
              </a:ext>
            </a:extLst>
          </p:cNvPr>
          <p:cNvSpPr/>
          <p:nvPr/>
        </p:nvSpPr>
        <p:spPr>
          <a:xfrm>
            <a:off x="1454461" y="1506482"/>
            <a:ext cx="2578608" cy="2597790"/>
          </a:xfrm>
          <a:prstGeom prst="roundRect">
            <a:avLst>
              <a:gd name="adj" fmla="val 50000"/>
            </a:avLst>
          </a:prstGeom>
          <a:solidFill>
            <a:srgbClr val="CCDEE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42251B9-93E4-F490-7282-902B2A9CFF2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756772" y="2033521"/>
            <a:ext cx="1973985" cy="1064324"/>
          </a:xfrm>
          <a:prstGeom prst="rect">
            <a:avLst/>
          </a:prstGeom>
        </p:spPr>
      </p:pic>
      <p:sp>
        <p:nvSpPr>
          <p:cNvPr id="11" name="TextBox 10">
            <a:extLst>
              <a:ext uri="{FF2B5EF4-FFF2-40B4-BE49-F238E27FC236}">
                <a16:creationId xmlns:a16="http://schemas.microsoft.com/office/drawing/2014/main" id="{56AAC26F-0BB5-0789-5F0F-9774BF4054CD}"/>
              </a:ext>
            </a:extLst>
          </p:cNvPr>
          <p:cNvSpPr txBox="1"/>
          <p:nvPr/>
        </p:nvSpPr>
        <p:spPr>
          <a:xfrm>
            <a:off x="1347848" y="3129305"/>
            <a:ext cx="2802511" cy="523220"/>
          </a:xfrm>
          <a:prstGeom prst="rect">
            <a:avLst/>
          </a:prstGeom>
          <a:noFill/>
        </p:spPr>
        <p:txBody>
          <a:bodyPr wrap="square">
            <a:spAutoFit/>
          </a:bodyPr>
          <a:lstStyle/>
          <a:p>
            <a:pPr algn="ctr"/>
            <a:r>
              <a:rPr lang="en-US" sz="1400" dirty="0"/>
              <a:t>Aircraft Mounted EDG-100  </a:t>
            </a:r>
          </a:p>
          <a:p>
            <a:pPr algn="ctr"/>
            <a:r>
              <a:rPr lang="en-US" sz="1400" b="1" dirty="0"/>
              <a:t>(Honeywell STC)</a:t>
            </a:r>
          </a:p>
        </p:txBody>
      </p:sp>
      <p:pic>
        <p:nvPicPr>
          <p:cNvPr id="12" name="Picture 11">
            <a:extLst>
              <a:ext uri="{FF2B5EF4-FFF2-40B4-BE49-F238E27FC236}">
                <a16:creationId xmlns:a16="http://schemas.microsoft.com/office/drawing/2014/main" id="{4D5CAC9B-5D79-7896-ED17-6C011C9A93F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21381420" flipH="1">
            <a:off x="45951" y="3162577"/>
            <a:ext cx="5047058" cy="1476859"/>
          </a:xfrm>
          <a:prstGeom prst="rect">
            <a:avLst/>
          </a:prstGeom>
        </p:spPr>
      </p:pic>
      <p:grpSp>
        <p:nvGrpSpPr>
          <p:cNvPr id="21" name="Group 20">
            <a:extLst>
              <a:ext uri="{FF2B5EF4-FFF2-40B4-BE49-F238E27FC236}">
                <a16:creationId xmlns:a16="http://schemas.microsoft.com/office/drawing/2014/main" id="{415B423D-1732-62C8-A760-B91B3D275605}"/>
              </a:ext>
            </a:extLst>
          </p:cNvPr>
          <p:cNvGrpSpPr/>
          <p:nvPr/>
        </p:nvGrpSpPr>
        <p:grpSpPr>
          <a:xfrm>
            <a:off x="5548895" y="990350"/>
            <a:ext cx="5773746" cy="5107654"/>
            <a:chOff x="5548895" y="1032390"/>
            <a:chExt cx="5773746" cy="5070750"/>
          </a:xfrm>
        </p:grpSpPr>
        <p:sp>
          <p:nvSpPr>
            <p:cNvPr id="45" name="Rectangle 44">
              <a:extLst>
                <a:ext uri="{FF2B5EF4-FFF2-40B4-BE49-F238E27FC236}">
                  <a16:creationId xmlns:a16="http://schemas.microsoft.com/office/drawing/2014/main" id="{98106751-42FA-13DD-A540-888355734215}"/>
                </a:ext>
              </a:extLst>
            </p:cNvPr>
            <p:cNvSpPr/>
            <p:nvPr/>
          </p:nvSpPr>
          <p:spPr>
            <a:xfrm>
              <a:off x="5548895" y="1924200"/>
              <a:ext cx="5773746" cy="4178940"/>
            </a:xfrm>
            <a:prstGeom prst="rect">
              <a:avLst/>
            </a:prstGeom>
            <a:solidFill>
              <a:schemeClr val="bg1">
                <a:alpha val="62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marR="0" lvl="0" indent="0" algn="ctr" defTabSz="914400" rtl="0" eaLnBrk="1" fontAlgn="auto" latinLnBrk="0" hangingPunct="1">
                <a:lnSpc>
                  <a:spcPct val="100000"/>
                </a:lnSpc>
                <a:spcBef>
                  <a:spcPts val="0"/>
                </a:spcBef>
                <a:spcAft>
                  <a:spcPts val="300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Press Release (PR)</a:t>
              </a:r>
            </a:p>
          </p:txBody>
        </p:sp>
        <p:sp>
          <p:nvSpPr>
            <p:cNvPr id="46" name="Rectangle 45">
              <a:extLst>
                <a:ext uri="{FF2B5EF4-FFF2-40B4-BE49-F238E27FC236}">
                  <a16:creationId xmlns:a16="http://schemas.microsoft.com/office/drawing/2014/main" id="{F58D7149-0F3C-36B0-C992-2544F3DD0BC7}"/>
                </a:ext>
              </a:extLst>
            </p:cNvPr>
            <p:cNvSpPr/>
            <p:nvPr/>
          </p:nvSpPr>
          <p:spPr>
            <a:xfrm>
              <a:off x="5666955" y="2152246"/>
              <a:ext cx="1663253" cy="636383"/>
            </a:xfrm>
            <a:prstGeom prst="rect">
              <a:avLst/>
            </a:prstGeom>
            <a:solidFill>
              <a:schemeClr val="bg1"/>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EC51FD3B-26D4-6191-12F9-C019DE339ECE}"/>
                </a:ext>
              </a:extLst>
            </p:cNvPr>
            <p:cNvSpPr/>
            <p:nvPr/>
          </p:nvSpPr>
          <p:spPr>
            <a:xfrm>
              <a:off x="5660380" y="3471030"/>
              <a:ext cx="1663253" cy="636383"/>
            </a:xfrm>
            <a:prstGeom prst="rect">
              <a:avLst/>
            </a:prstGeom>
            <a:solidFill>
              <a:schemeClr val="bg1"/>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D9FE8BBE-D6EE-DF61-F072-2B33DDB79D22}"/>
                </a:ext>
              </a:extLst>
            </p:cNvPr>
            <p:cNvSpPr/>
            <p:nvPr/>
          </p:nvSpPr>
          <p:spPr>
            <a:xfrm>
              <a:off x="5657864" y="4255693"/>
              <a:ext cx="1663253" cy="636383"/>
            </a:xfrm>
            <a:prstGeom prst="rect">
              <a:avLst/>
            </a:prstGeom>
            <a:solidFill>
              <a:schemeClr val="bg1"/>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0A7D7500-8A66-792A-E8EE-7C073F3905DE}"/>
                </a:ext>
              </a:extLst>
            </p:cNvPr>
            <p:cNvSpPr/>
            <p:nvPr/>
          </p:nvSpPr>
          <p:spPr>
            <a:xfrm>
              <a:off x="5659478" y="2930481"/>
              <a:ext cx="1663253" cy="444459"/>
            </a:xfrm>
            <a:prstGeom prst="rect">
              <a:avLst/>
            </a:prstGeom>
            <a:solidFill>
              <a:schemeClr val="bg1"/>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a:t>
              </a:r>
            </a:p>
          </p:txBody>
        </p:sp>
        <p:sp>
          <p:nvSpPr>
            <p:cNvPr id="50" name="Rectangle 49">
              <a:extLst>
                <a:ext uri="{FF2B5EF4-FFF2-40B4-BE49-F238E27FC236}">
                  <a16:creationId xmlns:a16="http://schemas.microsoft.com/office/drawing/2014/main" id="{A5F2F4B9-DC1F-A397-4D7B-DBE673143867}"/>
                </a:ext>
              </a:extLst>
            </p:cNvPr>
            <p:cNvSpPr/>
            <p:nvPr/>
          </p:nvSpPr>
          <p:spPr>
            <a:xfrm>
              <a:off x="5674076" y="1800333"/>
              <a:ext cx="1663253" cy="25237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Principles</a:t>
              </a:r>
            </a:p>
          </p:txBody>
        </p:sp>
        <p:sp>
          <p:nvSpPr>
            <p:cNvPr id="51" name="Rectangle 50">
              <a:extLst>
                <a:ext uri="{FF2B5EF4-FFF2-40B4-BE49-F238E27FC236}">
                  <a16:creationId xmlns:a16="http://schemas.microsoft.com/office/drawing/2014/main" id="{EF608285-60FD-2975-2BE0-D9B61712E1A3}"/>
                </a:ext>
              </a:extLst>
            </p:cNvPr>
            <p:cNvSpPr/>
            <p:nvPr/>
          </p:nvSpPr>
          <p:spPr>
            <a:xfrm>
              <a:off x="7552026" y="2149825"/>
              <a:ext cx="3603715" cy="636383"/>
            </a:xfrm>
            <a:prstGeom prst="rect">
              <a:avLst/>
            </a:prstGeom>
            <a:solidFill>
              <a:srgbClr val="CBE4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fontAlgn="base">
                <a:lnSpc>
                  <a:spcPct val="114000"/>
                </a:lnSpc>
                <a:spcBef>
                  <a:spcPct val="0"/>
                </a:spcBef>
                <a:spcAft>
                  <a:spcPct val="0"/>
                </a:spcAft>
                <a:defRPr/>
              </a:pPr>
              <a:r>
                <a:rPr lang="en-US" sz="1200" dirty="0">
                  <a:solidFill>
                    <a:schemeClr val="tx1"/>
                  </a:solidFill>
                  <a:latin typeface="Arial"/>
                </a:rPr>
                <a:t>HTF engine operators currently use a laptop and cable to manually perform engine data download. </a:t>
              </a:r>
              <a:r>
                <a:rPr lang="en-US" sz="1200" u="sng" dirty="0">
                  <a:solidFill>
                    <a:schemeClr val="tx1"/>
                  </a:solidFill>
                  <a:latin typeface="Arial"/>
                </a:rPr>
                <a:t>No modern wireless system available</a:t>
              </a:r>
            </a:p>
          </p:txBody>
        </p:sp>
        <p:sp>
          <p:nvSpPr>
            <p:cNvPr id="52" name="Rectangle 51">
              <a:extLst>
                <a:ext uri="{FF2B5EF4-FFF2-40B4-BE49-F238E27FC236}">
                  <a16:creationId xmlns:a16="http://schemas.microsoft.com/office/drawing/2014/main" id="{C9727163-682E-DE98-27AA-4184B3F30448}"/>
                </a:ext>
              </a:extLst>
            </p:cNvPr>
            <p:cNvSpPr/>
            <p:nvPr/>
          </p:nvSpPr>
          <p:spPr>
            <a:xfrm>
              <a:off x="7552026" y="3472724"/>
              <a:ext cx="3603715" cy="63638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defTabSz="457200" fontAlgn="base">
                <a:lnSpc>
                  <a:spcPct val="114000"/>
                </a:lnSpc>
                <a:spcBef>
                  <a:spcPct val="0"/>
                </a:spcBef>
                <a:spcAft>
                  <a:spcPct val="0"/>
                </a:spcAft>
                <a:buClrTx/>
                <a:buSzTx/>
                <a:buFontTx/>
                <a:buNone/>
                <a:tabLst/>
                <a:defRPr/>
              </a:pPr>
              <a:r>
                <a:rPr lang="en-US" sz="1200" dirty="0">
                  <a:solidFill>
                    <a:schemeClr val="tx1"/>
                  </a:solidFill>
                  <a:latin typeface="Arial"/>
                </a:rPr>
                <a:t>Business aviation operators using Honeywell’s HTF7K turbofan engines</a:t>
              </a:r>
            </a:p>
          </p:txBody>
        </p:sp>
        <p:sp>
          <p:nvSpPr>
            <p:cNvPr id="53" name="Rectangle 52">
              <a:extLst>
                <a:ext uri="{FF2B5EF4-FFF2-40B4-BE49-F238E27FC236}">
                  <a16:creationId xmlns:a16="http://schemas.microsoft.com/office/drawing/2014/main" id="{7CEBCD88-30D2-EB70-D6D8-16682498D671}"/>
                </a:ext>
              </a:extLst>
            </p:cNvPr>
            <p:cNvSpPr/>
            <p:nvPr/>
          </p:nvSpPr>
          <p:spPr>
            <a:xfrm>
              <a:off x="7552026" y="4216197"/>
              <a:ext cx="3603715" cy="63638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a:rPr>
                <a:t>Via aircraft OEMs and Licensed engine service centers (Channel Partners) using Honeywell STC and PMA</a:t>
              </a:r>
            </a:p>
          </p:txBody>
        </p:sp>
        <p:sp>
          <p:nvSpPr>
            <p:cNvPr id="54" name="Rectangle 53">
              <a:extLst>
                <a:ext uri="{FF2B5EF4-FFF2-40B4-BE49-F238E27FC236}">
                  <a16:creationId xmlns:a16="http://schemas.microsoft.com/office/drawing/2014/main" id="{BF893426-F750-368E-3B47-D8F26B714111}"/>
                </a:ext>
              </a:extLst>
            </p:cNvPr>
            <p:cNvSpPr/>
            <p:nvPr/>
          </p:nvSpPr>
          <p:spPr>
            <a:xfrm>
              <a:off x="7552026" y="2940407"/>
              <a:ext cx="3603715" cy="42201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Honeywell EDG-100 Connected </a:t>
              </a:r>
              <a:r>
                <a:rPr lang="en-US" sz="1200" dirty="0">
                  <a:solidFill>
                    <a:prstClr val="black"/>
                  </a:solidFill>
                  <a:latin typeface="Arial"/>
                </a:rPr>
                <a:t>Engines Service</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DEB07E51-5DCC-43D4-3650-62CEE96B89DA}"/>
                </a:ext>
              </a:extLst>
            </p:cNvPr>
            <p:cNvCxnSpPr>
              <a:cxnSpLocks/>
            </p:cNvCxnSpPr>
            <p:nvPr/>
          </p:nvCxnSpPr>
          <p:spPr>
            <a:xfrm>
              <a:off x="5705778" y="3421522"/>
              <a:ext cx="5544177"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90BD5A9-630D-88DC-68B4-0E833F1123A7}"/>
                </a:ext>
              </a:extLst>
            </p:cNvPr>
            <p:cNvCxnSpPr>
              <a:cxnSpLocks/>
            </p:cNvCxnSpPr>
            <p:nvPr/>
          </p:nvCxnSpPr>
          <p:spPr>
            <a:xfrm>
              <a:off x="5674076" y="4947143"/>
              <a:ext cx="5544177"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1C2A3A0-164D-AAB1-AE4C-23B6D18192E3}"/>
                </a:ext>
              </a:extLst>
            </p:cNvPr>
            <p:cNvSpPr txBox="1"/>
            <p:nvPr/>
          </p:nvSpPr>
          <p:spPr>
            <a:xfrm>
              <a:off x="5680818" y="2305186"/>
              <a:ext cx="1649768" cy="3023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Problem</a:t>
              </a:r>
            </a:p>
          </p:txBody>
        </p:sp>
        <p:sp>
          <p:nvSpPr>
            <p:cNvPr id="58" name="TextBox 57">
              <a:extLst>
                <a:ext uri="{FF2B5EF4-FFF2-40B4-BE49-F238E27FC236}">
                  <a16:creationId xmlns:a16="http://schemas.microsoft.com/office/drawing/2014/main" id="{CF0B30EB-E70C-04E3-7094-094BA4891FE0}"/>
                </a:ext>
              </a:extLst>
            </p:cNvPr>
            <p:cNvSpPr txBox="1"/>
            <p:nvPr/>
          </p:nvSpPr>
          <p:spPr>
            <a:xfrm>
              <a:off x="5654895" y="4323382"/>
              <a:ext cx="1669190" cy="52919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How will it be installed?</a:t>
              </a:r>
            </a:p>
          </p:txBody>
        </p:sp>
        <p:sp>
          <p:nvSpPr>
            <p:cNvPr id="59" name="TextBox 58">
              <a:extLst>
                <a:ext uri="{FF2B5EF4-FFF2-40B4-BE49-F238E27FC236}">
                  <a16:creationId xmlns:a16="http://schemas.microsoft.com/office/drawing/2014/main" id="{E2EDDD52-CCE3-29C0-C079-641FC312E612}"/>
                </a:ext>
              </a:extLst>
            </p:cNvPr>
            <p:cNvSpPr txBox="1"/>
            <p:nvPr/>
          </p:nvSpPr>
          <p:spPr>
            <a:xfrm>
              <a:off x="5660380" y="3514958"/>
              <a:ext cx="1665377" cy="52919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Who is it  for?</a:t>
              </a:r>
            </a:p>
          </p:txBody>
        </p:sp>
        <p:sp>
          <p:nvSpPr>
            <p:cNvPr id="60" name="TextBox 59">
              <a:extLst>
                <a:ext uri="{FF2B5EF4-FFF2-40B4-BE49-F238E27FC236}">
                  <a16:creationId xmlns:a16="http://schemas.microsoft.com/office/drawing/2014/main" id="{D0F72CE6-243F-CBC8-E3F0-DA1BA0781DB0}"/>
                </a:ext>
              </a:extLst>
            </p:cNvPr>
            <p:cNvSpPr txBox="1"/>
            <p:nvPr/>
          </p:nvSpPr>
          <p:spPr>
            <a:xfrm>
              <a:off x="5651926" y="3015022"/>
              <a:ext cx="1669191" cy="3023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a:rPr>
                <a:t>Solution</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5B2A4D97-8744-BFC5-D2A5-8A2E04B244A2}"/>
                </a:ext>
              </a:extLst>
            </p:cNvPr>
            <p:cNvSpPr/>
            <p:nvPr/>
          </p:nvSpPr>
          <p:spPr>
            <a:xfrm>
              <a:off x="7561118" y="1796710"/>
              <a:ext cx="3618560" cy="25237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Description</a:t>
              </a:r>
            </a:p>
          </p:txBody>
        </p:sp>
        <p:cxnSp>
          <p:nvCxnSpPr>
            <p:cNvPr id="62" name="Straight Connector 61">
              <a:extLst>
                <a:ext uri="{FF2B5EF4-FFF2-40B4-BE49-F238E27FC236}">
                  <a16:creationId xmlns:a16="http://schemas.microsoft.com/office/drawing/2014/main" id="{938B07EF-14E4-8767-2134-D41214E10EDC}"/>
                </a:ext>
              </a:extLst>
            </p:cNvPr>
            <p:cNvCxnSpPr>
              <a:cxnSpLocks/>
            </p:cNvCxnSpPr>
            <p:nvPr/>
          </p:nvCxnSpPr>
          <p:spPr>
            <a:xfrm>
              <a:off x="5687938" y="2871712"/>
              <a:ext cx="5544177"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A8CDD060-9B2B-4DD8-7410-3F7AE62D3931}"/>
                </a:ext>
              </a:extLst>
            </p:cNvPr>
            <p:cNvSpPr/>
            <p:nvPr/>
          </p:nvSpPr>
          <p:spPr>
            <a:xfrm>
              <a:off x="5666955" y="5009520"/>
              <a:ext cx="1663253" cy="942048"/>
            </a:xfrm>
            <a:prstGeom prst="rect">
              <a:avLst/>
            </a:prstGeom>
            <a:solidFill>
              <a:schemeClr val="bg1"/>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DA2F716A-FFD2-A205-33B9-41D94414F61D}"/>
                </a:ext>
              </a:extLst>
            </p:cNvPr>
            <p:cNvSpPr/>
            <p:nvPr/>
          </p:nvSpPr>
          <p:spPr>
            <a:xfrm>
              <a:off x="7560796" y="5002211"/>
              <a:ext cx="3603715" cy="106678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a:solidFill>
                    <a:schemeClr val="tx1"/>
                  </a:solidFill>
                  <a:latin typeface="Arial"/>
                </a:rPr>
                <a:t>Improve </a:t>
              </a:r>
              <a:r>
                <a:rPr lang="en-US" sz="1200" dirty="0">
                  <a:solidFill>
                    <a:schemeClr val="tx1"/>
                  </a:solidFill>
                  <a:latin typeface="Arial"/>
                </a:rPr>
                <a:t>aircraft engine assurance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dirty="0">
                  <a:solidFill>
                    <a:schemeClr val="tx1"/>
                  </a:solidFill>
                  <a:latin typeface="Arial"/>
                </a:rPr>
                <a:t>Enables advanced analytics/algorithms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dirty="0">
                  <a:solidFill>
                    <a:schemeClr val="tx1"/>
                  </a:solidFill>
                  <a:latin typeface="Arial"/>
                </a:rPr>
                <a:t>Reduces engine maintenance burden/costs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dirty="0">
                  <a:solidFill>
                    <a:schemeClr val="tx1"/>
                  </a:solidFill>
                  <a:latin typeface="Arial"/>
                </a:rPr>
                <a:t>Automated billing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dirty="0">
                  <a:solidFill>
                    <a:schemeClr val="tx1"/>
                  </a:solidFill>
                  <a:latin typeface="Arial"/>
                </a:rPr>
                <a:t>Enables customer savings via Honeywell’s Usage Based MSP program</a:t>
              </a:r>
            </a:p>
          </p:txBody>
        </p:sp>
        <p:cxnSp>
          <p:nvCxnSpPr>
            <p:cNvPr id="65" name="Straight Connector 64">
              <a:extLst>
                <a:ext uri="{FF2B5EF4-FFF2-40B4-BE49-F238E27FC236}">
                  <a16:creationId xmlns:a16="http://schemas.microsoft.com/office/drawing/2014/main" id="{77DF100C-49A8-CBFD-FE7E-54849E4F7E48}"/>
                </a:ext>
              </a:extLst>
            </p:cNvPr>
            <p:cNvCxnSpPr>
              <a:cxnSpLocks/>
            </p:cNvCxnSpPr>
            <p:nvPr/>
          </p:nvCxnSpPr>
          <p:spPr>
            <a:xfrm>
              <a:off x="5705778" y="4164414"/>
              <a:ext cx="5544177"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DDB8A278-1474-5278-D9E6-A65C40DCD111}"/>
                </a:ext>
              </a:extLst>
            </p:cNvPr>
            <p:cNvSpPr txBox="1"/>
            <p:nvPr/>
          </p:nvSpPr>
          <p:spPr>
            <a:xfrm>
              <a:off x="5659478" y="5169726"/>
              <a:ext cx="1669191" cy="52919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What is the value?</a:t>
              </a:r>
            </a:p>
          </p:txBody>
        </p:sp>
        <p:sp>
          <p:nvSpPr>
            <p:cNvPr id="14" name="Rectangle 13">
              <a:extLst>
                <a:ext uri="{FF2B5EF4-FFF2-40B4-BE49-F238E27FC236}">
                  <a16:creationId xmlns:a16="http://schemas.microsoft.com/office/drawing/2014/main" id="{1503EA12-8350-8449-B27D-8056F1A90121}"/>
                </a:ext>
              </a:extLst>
            </p:cNvPr>
            <p:cNvSpPr/>
            <p:nvPr/>
          </p:nvSpPr>
          <p:spPr>
            <a:xfrm>
              <a:off x="5548895" y="1032390"/>
              <a:ext cx="5773746" cy="646331"/>
            </a:xfrm>
            <a:prstGeom prst="rect">
              <a:avLst/>
            </a:prstGeom>
            <a:ln>
              <a:solidFill>
                <a:schemeClr val="tx1"/>
              </a:solidFill>
            </a:ln>
          </p:spPr>
          <p:txBody>
            <a:bodyPr wrap="square">
              <a:spAutoFit/>
            </a:bodyPr>
            <a:lstStyle/>
            <a:p>
              <a:r>
                <a:rPr lang="en-US" sz="1200" dirty="0">
                  <a:solidFill>
                    <a:schemeClr val="tx1"/>
                  </a:solidFill>
                </a:rPr>
                <a:t>Aircraft mounted Engine Data Gateway (EDG) Edge node system </a:t>
              </a:r>
              <a:r>
                <a:rPr lang="en-US" sz="1200" dirty="0">
                  <a:solidFill>
                    <a:schemeClr val="tx1"/>
                  </a:solidFill>
                  <a:ea typeface="Calibri" panose="020F0502020204030204" pitchFamily="34" charset="0"/>
                </a:rPr>
                <a:t>automates transmitting data wirelessly via wi-fi from engine ECU to Forge and CAMP for Engine Health Monitoring</a:t>
              </a:r>
              <a:endParaRPr lang="en-US" sz="1200" dirty="0">
                <a:solidFill>
                  <a:schemeClr val="tx1"/>
                </a:solidFill>
              </a:endParaRPr>
            </a:p>
          </p:txBody>
        </p:sp>
      </p:grpSp>
      <p:sp>
        <p:nvSpPr>
          <p:cNvPr id="17" name="Rectangle 16">
            <a:extLst>
              <a:ext uri="{FF2B5EF4-FFF2-40B4-BE49-F238E27FC236}">
                <a16:creationId xmlns:a16="http://schemas.microsoft.com/office/drawing/2014/main" id="{0D1B5A57-CC08-AC64-5D81-C36C7DDC8E84}"/>
              </a:ext>
            </a:extLst>
          </p:cNvPr>
          <p:cNvSpPr/>
          <p:nvPr/>
        </p:nvSpPr>
        <p:spPr>
          <a:xfrm>
            <a:off x="377253" y="4900070"/>
            <a:ext cx="5015461" cy="120307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OEM Value: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Platform modernization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Automation of FAA-required Engine data download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Improve engine assurance</a:t>
            </a:r>
          </a:p>
        </p:txBody>
      </p:sp>
      <p:sp>
        <p:nvSpPr>
          <p:cNvPr id="20" name="Text Placeholder 2">
            <a:extLst>
              <a:ext uri="{FF2B5EF4-FFF2-40B4-BE49-F238E27FC236}">
                <a16:creationId xmlns:a16="http://schemas.microsoft.com/office/drawing/2014/main" id="{4DBE0EED-184D-0D7F-C5B6-5F85725F105F}"/>
              </a:ext>
            </a:extLst>
          </p:cNvPr>
          <p:cNvSpPr>
            <a:spLocks noGrp="1"/>
          </p:cNvSpPr>
          <p:nvPr>
            <p:ph type="body" sz="quarter" idx="16"/>
          </p:nvPr>
        </p:nvSpPr>
        <p:spPr>
          <a:xfrm>
            <a:off x="-1" y="6171504"/>
            <a:ext cx="12192000" cy="495299"/>
          </a:xfrm>
        </p:spPr>
        <p:txBody>
          <a:bodyPr/>
          <a:lstStyle/>
          <a:p>
            <a:r>
              <a:rPr kumimoji="0" lang="en-US" sz="2400" b="1" i="0" u="none" strike="noStrike" kern="1200" cap="none" spc="0" normalizeH="0" baseline="0" noProof="0" dirty="0">
                <a:ln>
                  <a:noFill/>
                </a:ln>
                <a:solidFill>
                  <a:prstClr val="white"/>
                </a:solidFill>
                <a:effectLst/>
                <a:uLnTx/>
                <a:uFillTx/>
                <a:latin typeface="Arial"/>
                <a:ea typeface="+mn-ea"/>
                <a:cs typeface="+mn-cs"/>
              </a:rPr>
              <a:t>Launch EDG-100 Connected Engines Service in 2024</a:t>
            </a:r>
          </a:p>
        </p:txBody>
      </p:sp>
    </p:spTree>
    <p:custDataLst>
      <p:tags r:id="rId1"/>
    </p:custDataLst>
    <p:extLst>
      <p:ext uri="{BB962C8B-B14F-4D97-AF65-F5344CB8AC3E}">
        <p14:creationId xmlns:p14="http://schemas.microsoft.com/office/powerpoint/2010/main" val="1812045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18577AC4-E2CD-054B-71B8-EBD1FC34BB05}"/>
              </a:ext>
            </a:extLst>
          </p:cNvPr>
          <p:cNvSpPr/>
          <p:nvPr/>
        </p:nvSpPr>
        <p:spPr>
          <a:xfrm>
            <a:off x="1" y="5516784"/>
            <a:ext cx="12191006" cy="134121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3" name="Table 92">
            <a:extLst>
              <a:ext uri="{FF2B5EF4-FFF2-40B4-BE49-F238E27FC236}">
                <a16:creationId xmlns:a16="http://schemas.microsoft.com/office/drawing/2014/main" id="{ACB7B33E-EF9A-1B2D-DD7D-C79A0389F2BE}"/>
              </a:ext>
            </a:extLst>
          </p:cNvPr>
          <p:cNvGraphicFramePr>
            <a:graphicFrameLocks noGrp="1"/>
          </p:cNvGraphicFramePr>
          <p:nvPr>
            <p:extLst>
              <p:ext uri="{D42A27DB-BD31-4B8C-83A1-F6EECF244321}">
                <p14:modId xmlns:p14="http://schemas.microsoft.com/office/powerpoint/2010/main" val="2339484715"/>
              </p:ext>
            </p:extLst>
          </p:nvPr>
        </p:nvGraphicFramePr>
        <p:xfrm>
          <a:off x="467819" y="5651821"/>
          <a:ext cx="3708859" cy="1007579"/>
        </p:xfrm>
        <a:graphic>
          <a:graphicData uri="http://schemas.openxmlformats.org/drawingml/2006/table">
            <a:tbl>
              <a:tblPr firstRow="1" bandRow="1"/>
              <a:tblGrid>
                <a:gridCol w="1461766">
                  <a:extLst>
                    <a:ext uri="{9D8B030D-6E8A-4147-A177-3AD203B41FA5}">
                      <a16:colId xmlns:a16="http://schemas.microsoft.com/office/drawing/2014/main" val="20000"/>
                    </a:ext>
                  </a:extLst>
                </a:gridCol>
                <a:gridCol w="683741">
                  <a:extLst>
                    <a:ext uri="{9D8B030D-6E8A-4147-A177-3AD203B41FA5}">
                      <a16:colId xmlns:a16="http://schemas.microsoft.com/office/drawing/2014/main" val="20001"/>
                    </a:ext>
                  </a:extLst>
                </a:gridCol>
                <a:gridCol w="758952">
                  <a:extLst>
                    <a:ext uri="{9D8B030D-6E8A-4147-A177-3AD203B41FA5}">
                      <a16:colId xmlns:a16="http://schemas.microsoft.com/office/drawing/2014/main" val="20002"/>
                    </a:ext>
                  </a:extLst>
                </a:gridCol>
                <a:gridCol w="804400">
                  <a:extLst>
                    <a:ext uri="{9D8B030D-6E8A-4147-A177-3AD203B41FA5}">
                      <a16:colId xmlns:a16="http://schemas.microsoft.com/office/drawing/2014/main" val="20003"/>
                    </a:ext>
                  </a:extLst>
                </a:gridCol>
              </a:tblGrid>
              <a:tr h="573239">
                <a:tc>
                  <a:txBody>
                    <a:bodyPr/>
                    <a:lstStyle/>
                    <a:p>
                      <a:pPr marL="0" algn="l" defTabSz="457200" rtl="0" eaLnBrk="1" latinLnBrk="0" hangingPunct="1"/>
                      <a:r>
                        <a:rPr lang="en-US" sz="1200" b="1" kern="1200" dirty="0">
                          <a:solidFill>
                            <a:schemeClr val="tx1"/>
                          </a:solidFill>
                          <a:latin typeface="Arial"/>
                          <a:ea typeface="+mn-ea"/>
                          <a:cs typeface="+mn-cs"/>
                        </a:rPr>
                        <a:t>Type of HTF7K Data</a:t>
                      </a: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9F0"/>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200" b="0" dirty="0">
                          <a:solidFill>
                            <a:schemeClr val="tx1"/>
                          </a:solidFill>
                        </a:rPr>
                        <a:t>ARINC 429</a:t>
                      </a:r>
                    </a:p>
                  </a:txBody>
                  <a:tcPr marL="68580" marR="68580" marT="34290" marB="3429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2">
                        <a:lumMod val="85000"/>
                      </a:scheme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ECFR</a:t>
                      </a:r>
                    </a:p>
                    <a:p>
                      <a:pPr algn="ctr"/>
                      <a:r>
                        <a:rPr lang="en-US" sz="1200" b="0" dirty="0">
                          <a:solidFill>
                            <a:schemeClr val="tx1"/>
                          </a:solidFill>
                        </a:rPr>
                        <a:t>RS-422</a:t>
                      </a:r>
                    </a:p>
                  </a:txBody>
                  <a:tcPr marL="68580" marR="68580" marT="34290" marB="3429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2">
                        <a:lumMod val="85000"/>
                      </a:schemeClr>
                    </a:solidFill>
                  </a:tcPr>
                </a:tc>
                <a:tc>
                  <a:txBody>
                    <a:bodyPr/>
                    <a:lstStyle/>
                    <a:p>
                      <a:pPr marL="0" algn="ctr" defTabSz="457200" rtl="0" eaLnBrk="1" latinLnBrk="0" hangingPunct="1"/>
                      <a:r>
                        <a:rPr lang="en-US" sz="1200" b="0" kern="1200" dirty="0">
                          <a:solidFill>
                            <a:schemeClr val="tx1"/>
                          </a:solidFill>
                          <a:latin typeface="Arial"/>
                          <a:ea typeface="+mn-ea"/>
                          <a:cs typeface="+mn-cs"/>
                        </a:rPr>
                        <a:t>RTDL</a:t>
                      </a:r>
                    </a:p>
                    <a:p>
                      <a:pPr marL="0" algn="ctr" defTabSz="457200" rtl="0" eaLnBrk="1" latinLnBrk="0" hangingPunct="1"/>
                      <a:r>
                        <a:rPr lang="en-US" sz="1200" b="0" kern="1200" dirty="0">
                          <a:solidFill>
                            <a:schemeClr val="tx1"/>
                          </a:solidFill>
                          <a:latin typeface="Arial"/>
                          <a:ea typeface="+mn-ea"/>
                          <a:cs typeface="+mn-cs"/>
                        </a:rPr>
                        <a:t>RS-422</a:t>
                      </a: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0"/>
                  </a:ext>
                </a:extLst>
              </a:tr>
              <a:tr h="385386">
                <a:tc>
                  <a:txBody>
                    <a:bodyPr/>
                    <a:lstStyle/>
                    <a:p>
                      <a:pPr algn="l"/>
                      <a:r>
                        <a:rPr lang="en-US" sz="1200" b="1" dirty="0">
                          <a:solidFill>
                            <a:schemeClr val="tx1"/>
                          </a:solidFill>
                        </a:rPr>
                        <a:t>Available Data Parameters</a:t>
                      </a:r>
                    </a:p>
                  </a:txBody>
                  <a:tcPr marL="68580" marR="68580" marT="34290" marB="3429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DDE9F0"/>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200" b="0" dirty="0">
                          <a:solidFill>
                            <a:schemeClr val="tx1"/>
                          </a:solidFill>
                        </a:rPr>
                        <a:t>~70</a:t>
                      </a:r>
                    </a:p>
                  </a:txBody>
                  <a:tcPr marL="68580" marR="68580" marT="34290" marB="3429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85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200" b="0" dirty="0">
                          <a:solidFill>
                            <a:schemeClr val="tx1"/>
                          </a:solidFill>
                        </a:rPr>
                        <a:t>~700</a:t>
                      </a:r>
                    </a:p>
                  </a:txBody>
                  <a:tcPr marL="68580" marR="68580" marT="34290" marB="3429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85000"/>
                      </a:schemeClr>
                    </a:solidFill>
                  </a:tcPr>
                </a:tc>
                <a:tc>
                  <a:txBody>
                    <a:bodyPr/>
                    <a:lstStyle/>
                    <a:p>
                      <a:pPr algn="ctr"/>
                      <a:r>
                        <a:rPr lang="en-US" sz="1200" b="0" dirty="0">
                          <a:solidFill>
                            <a:schemeClr val="tx1"/>
                          </a:solidFill>
                        </a:rPr>
                        <a:t>~90,000</a:t>
                      </a:r>
                    </a:p>
                  </a:txBody>
                  <a:tcPr marL="68580" marR="68580" marT="34290" marB="3429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1"/>
                  </a:ext>
                </a:extLst>
              </a:tr>
            </a:tbl>
          </a:graphicData>
        </a:graphic>
      </p:graphicFrame>
      <p:sp>
        <p:nvSpPr>
          <p:cNvPr id="17" name="Oval 16">
            <a:extLst>
              <a:ext uri="{FF2B5EF4-FFF2-40B4-BE49-F238E27FC236}">
                <a16:creationId xmlns:a16="http://schemas.microsoft.com/office/drawing/2014/main" id="{1A714B7F-5AE6-DBCF-D32F-F16C5FB2F0E5}"/>
              </a:ext>
            </a:extLst>
          </p:cNvPr>
          <p:cNvSpPr/>
          <p:nvPr/>
        </p:nvSpPr>
        <p:spPr>
          <a:xfrm>
            <a:off x="1974895" y="782499"/>
            <a:ext cx="4345804" cy="4345804"/>
          </a:xfrm>
          <a:prstGeom prst="ellipse">
            <a:avLst/>
          </a:prstGeom>
          <a:solidFill>
            <a:schemeClr val="accent6">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67" name="Rectangle: Rounded Corners 66">
            <a:extLst>
              <a:ext uri="{FF2B5EF4-FFF2-40B4-BE49-F238E27FC236}">
                <a16:creationId xmlns:a16="http://schemas.microsoft.com/office/drawing/2014/main" id="{82916FAD-01C3-E77A-F25A-D0B0AD259915}"/>
              </a:ext>
            </a:extLst>
          </p:cNvPr>
          <p:cNvSpPr/>
          <p:nvPr/>
        </p:nvSpPr>
        <p:spPr>
          <a:xfrm>
            <a:off x="2752517" y="1555574"/>
            <a:ext cx="2578608" cy="2597790"/>
          </a:xfrm>
          <a:prstGeom prst="roundRect">
            <a:avLst>
              <a:gd name="adj" fmla="val 50000"/>
            </a:avLst>
          </a:prstGeom>
          <a:solidFill>
            <a:srgbClr val="CCDEE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701FDDE1-0A67-7F3A-0BD7-A3B5186D1605}"/>
              </a:ext>
            </a:extLst>
          </p:cNvPr>
          <p:cNvGrpSpPr/>
          <p:nvPr/>
        </p:nvGrpSpPr>
        <p:grpSpPr>
          <a:xfrm>
            <a:off x="5323422" y="-79652"/>
            <a:ext cx="6890606" cy="7017303"/>
            <a:chOff x="9099800" y="-30884"/>
            <a:chExt cx="3091367" cy="6888884"/>
          </a:xfrm>
        </p:grpSpPr>
        <p:pic>
          <p:nvPicPr>
            <p:cNvPr id="7" name="Picture 6">
              <a:extLst>
                <a:ext uri="{FF2B5EF4-FFF2-40B4-BE49-F238E27FC236}">
                  <a16:creationId xmlns:a16="http://schemas.microsoft.com/office/drawing/2014/main" id="{96891D07-1272-20AF-FE82-DB2BD0C7F942}"/>
                </a:ext>
              </a:extLst>
            </p:cNvPr>
            <p:cNvPicPr>
              <a:picLocks noChangeAspect="1"/>
            </p:cNvPicPr>
            <p:nvPr/>
          </p:nvPicPr>
          <p:blipFill rotWithShape="1">
            <a:blip r:embed="rId4" cstate="print">
              <a:alphaModFix amt="9000"/>
              <a:extLst>
                <a:ext uri="{28A0092B-C50C-407E-A947-70E740481C1C}">
                  <a14:useLocalDpi xmlns:a14="http://schemas.microsoft.com/office/drawing/2010/main" val="0"/>
                </a:ext>
              </a:extLst>
            </a:blip>
            <a:srcRect t="8314" r="49361" b="36083"/>
            <a:stretch/>
          </p:blipFill>
          <p:spPr>
            <a:xfrm>
              <a:off x="9446455" y="0"/>
              <a:ext cx="2744712" cy="6858000"/>
            </a:xfrm>
            <a:prstGeom prst="rect">
              <a:avLst/>
            </a:prstGeom>
          </p:spPr>
        </p:pic>
        <p:pic>
          <p:nvPicPr>
            <p:cNvPr id="9" name="Picture 8">
              <a:extLst>
                <a:ext uri="{FF2B5EF4-FFF2-40B4-BE49-F238E27FC236}">
                  <a16:creationId xmlns:a16="http://schemas.microsoft.com/office/drawing/2014/main" id="{3535A117-A2FF-486A-1EA8-0FB564858622}"/>
                </a:ext>
              </a:extLst>
            </p:cNvPr>
            <p:cNvPicPr>
              <a:picLocks noChangeAspect="1"/>
            </p:cNvPicPr>
            <p:nvPr/>
          </p:nvPicPr>
          <p:blipFill rotWithShape="1">
            <a:blip r:embed="rId4" cstate="print">
              <a:alphaModFix amt="10000"/>
              <a:extLst>
                <a:ext uri="{28A0092B-C50C-407E-A947-70E740481C1C}">
                  <a14:useLocalDpi xmlns:a14="http://schemas.microsoft.com/office/drawing/2010/main" val="0"/>
                </a:ext>
              </a:extLst>
            </a:blip>
            <a:srcRect t="8314" r="49361" b="36083"/>
            <a:stretch/>
          </p:blipFill>
          <p:spPr>
            <a:xfrm>
              <a:off x="9099800" y="-30884"/>
              <a:ext cx="3080036" cy="6858000"/>
            </a:xfrm>
            <a:prstGeom prst="rect">
              <a:avLst/>
            </a:prstGeom>
          </p:spPr>
        </p:pic>
      </p:grpSp>
      <p:sp>
        <p:nvSpPr>
          <p:cNvPr id="2" name="Title 1"/>
          <p:cNvSpPr>
            <a:spLocks noGrp="1"/>
          </p:cNvSpPr>
          <p:nvPr>
            <p:ph type="title"/>
          </p:nvPr>
        </p:nvSpPr>
        <p:spPr>
          <a:xfrm>
            <a:off x="467819" y="197155"/>
            <a:ext cx="11201401" cy="419100"/>
          </a:xfrm>
        </p:spPr>
        <p:txBody>
          <a:bodyPr/>
          <a:lstStyle/>
          <a:p>
            <a:pPr>
              <a:defRPr/>
            </a:pPr>
            <a:r>
              <a:rPr lang="en-US" sz="2800" dirty="0">
                <a:solidFill>
                  <a:srgbClr val="C00000"/>
                </a:solidFill>
              </a:rPr>
              <a:t>Honeywell Ensemble </a:t>
            </a:r>
            <a:r>
              <a:rPr lang="en-US" sz="2800" dirty="0">
                <a:solidFill>
                  <a:schemeClr val="tx1"/>
                </a:solidFill>
              </a:rPr>
              <a:t>architecture</a:t>
            </a:r>
            <a:endParaRPr lang="en-US" sz="2800" dirty="0"/>
          </a:p>
        </p:txBody>
      </p:sp>
      <p:pic>
        <p:nvPicPr>
          <p:cNvPr id="23" name="Picture 22">
            <a:extLst>
              <a:ext uri="{FF2B5EF4-FFF2-40B4-BE49-F238E27FC236}">
                <a16:creationId xmlns:a16="http://schemas.microsoft.com/office/drawing/2014/main" id="{0C39DB76-314C-4AAA-B682-C106632E967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007328" y="1993312"/>
            <a:ext cx="1973985" cy="1064324"/>
          </a:xfrm>
          <a:prstGeom prst="rect">
            <a:avLst/>
          </a:prstGeom>
        </p:spPr>
      </p:pic>
      <p:sp>
        <p:nvSpPr>
          <p:cNvPr id="86" name="TextBox 85">
            <a:extLst>
              <a:ext uri="{FF2B5EF4-FFF2-40B4-BE49-F238E27FC236}">
                <a16:creationId xmlns:a16="http://schemas.microsoft.com/office/drawing/2014/main" id="{F8620161-C46D-8B88-B1F2-4494968AA3D3}"/>
              </a:ext>
            </a:extLst>
          </p:cNvPr>
          <p:cNvSpPr txBox="1"/>
          <p:nvPr/>
        </p:nvSpPr>
        <p:spPr>
          <a:xfrm>
            <a:off x="2620716" y="3015887"/>
            <a:ext cx="2802511" cy="523220"/>
          </a:xfrm>
          <a:prstGeom prst="rect">
            <a:avLst/>
          </a:prstGeom>
          <a:noFill/>
        </p:spPr>
        <p:txBody>
          <a:bodyPr wrap="square">
            <a:spAutoFit/>
          </a:bodyPr>
          <a:lstStyle/>
          <a:p>
            <a:pPr algn="ctr"/>
            <a:r>
              <a:rPr lang="en-US" sz="1400" dirty="0"/>
              <a:t>Aircraft Mounted EDG-100  </a:t>
            </a:r>
          </a:p>
          <a:p>
            <a:pPr algn="ctr"/>
            <a:r>
              <a:rPr lang="en-US" sz="1400" b="1" dirty="0"/>
              <a:t>(Honeywell STC)</a:t>
            </a:r>
          </a:p>
        </p:txBody>
      </p:sp>
      <p:pic>
        <p:nvPicPr>
          <p:cNvPr id="16" name="Picture 15">
            <a:extLst>
              <a:ext uri="{FF2B5EF4-FFF2-40B4-BE49-F238E27FC236}">
                <a16:creationId xmlns:a16="http://schemas.microsoft.com/office/drawing/2014/main" id="{2215CAC2-E4FF-4D30-928C-86CFA8901C4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21381420" flipH="1">
            <a:off x="1596763" y="3020372"/>
            <a:ext cx="5047058" cy="1476859"/>
          </a:xfrm>
          <a:prstGeom prst="rect">
            <a:avLst/>
          </a:prstGeom>
        </p:spPr>
      </p:pic>
      <p:pic>
        <p:nvPicPr>
          <p:cNvPr id="18" name="Picture 2" descr="http://cliparting.com/wp-content/uploads/2016/06/Clip-art-cloud-clipart-clipartcow.png">
            <a:extLst>
              <a:ext uri="{FF2B5EF4-FFF2-40B4-BE49-F238E27FC236}">
                <a16:creationId xmlns:a16="http://schemas.microsoft.com/office/drawing/2014/main" id="{08C73ED3-A978-6C08-9030-AC9AA07172A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9157" y="2033672"/>
            <a:ext cx="2064445" cy="1047706"/>
          </a:xfrm>
          <a:prstGeom prst="rect">
            <a:avLst/>
          </a:prstGeom>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97337E48-450A-A57F-8EF0-4404C489AEF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793632" y="2523360"/>
            <a:ext cx="1351794" cy="286619"/>
          </a:xfrm>
          <a:prstGeom prst="rect">
            <a:avLst/>
          </a:prstGeom>
        </p:spPr>
      </p:pic>
      <p:sp>
        <p:nvSpPr>
          <p:cNvPr id="21" name="TextBox 20">
            <a:extLst>
              <a:ext uri="{FF2B5EF4-FFF2-40B4-BE49-F238E27FC236}">
                <a16:creationId xmlns:a16="http://schemas.microsoft.com/office/drawing/2014/main" id="{A934AE4F-A5BB-8ACF-EFC0-AF4F8A2996E7}"/>
              </a:ext>
            </a:extLst>
          </p:cNvPr>
          <p:cNvSpPr txBox="1"/>
          <p:nvPr/>
        </p:nvSpPr>
        <p:spPr>
          <a:xfrm>
            <a:off x="7354644" y="2753224"/>
            <a:ext cx="2157647" cy="276999"/>
          </a:xfrm>
          <a:prstGeom prst="rect">
            <a:avLst/>
          </a:prstGeom>
          <a:noFill/>
        </p:spPr>
        <p:txBody>
          <a:bodyPr wrap="square" rtlCol="0">
            <a:spAutoFit/>
          </a:bodyPr>
          <a:lstStyle/>
          <a:p>
            <a:pPr algn="ctr"/>
            <a:r>
              <a:rPr lang="en-US" sz="1200" dirty="0"/>
              <a:t>BA </a:t>
            </a:r>
            <a:r>
              <a:rPr lang="en-US" sz="1200" dirty="0">
                <a:solidFill>
                  <a:schemeClr val="tx2"/>
                </a:solidFill>
              </a:rPr>
              <a:t>Forge Cloud</a:t>
            </a:r>
            <a:r>
              <a:rPr lang="en-US" sz="1200" dirty="0"/>
              <a:t>  </a:t>
            </a:r>
          </a:p>
        </p:txBody>
      </p:sp>
      <p:cxnSp>
        <p:nvCxnSpPr>
          <p:cNvPr id="27" name="Straight Arrow Connector 26">
            <a:extLst>
              <a:ext uri="{FF2B5EF4-FFF2-40B4-BE49-F238E27FC236}">
                <a16:creationId xmlns:a16="http://schemas.microsoft.com/office/drawing/2014/main" id="{43E50BD9-4B32-EF39-C316-F3ABA1757BC9}"/>
              </a:ext>
            </a:extLst>
          </p:cNvPr>
          <p:cNvCxnSpPr>
            <a:cxnSpLocks/>
          </p:cNvCxnSpPr>
          <p:nvPr/>
        </p:nvCxnSpPr>
        <p:spPr>
          <a:xfrm flipV="1">
            <a:off x="5331125" y="2741068"/>
            <a:ext cx="2010328" cy="9146"/>
          </a:xfrm>
          <a:prstGeom prst="straightConnector1">
            <a:avLst/>
          </a:prstGeom>
          <a:ln w="95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7154A06-512D-CDE2-5CA6-6E4EBA759973}"/>
              </a:ext>
            </a:extLst>
          </p:cNvPr>
          <p:cNvSpPr txBox="1"/>
          <p:nvPr/>
        </p:nvSpPr>
        <p:spPr>
          <a:xfrm>
            <a:off x="9519267" y="1592380"/>
            <a:ext cx="2429344" cy="461665"/>
          </a:xfrm>
          <a:prstGeom prst="rect">
            <a:avLst/>
          </a:prstGeom>
          <a:noFill/>
        </p:spPr>
        <p:txBody>
          <a:bodyPr wrap="square" rtlCol="0">
            <a:spAutoFit/>
          </a:bodyPr>
          <a:lstStyle/>
          <a:p>
            <a:pPr algn="ctr"/>
            <a:r>
              <a:rPr lang="en-US" sz="1200" dirty="0">
                <a:solidFill>
                  <a:schemeClr val="tx2"/>
                </a:solidFill>
              </a:rPr>
              <a:t>Engine Condition Trend Monitoring (ECTM)</a:t>
            </a:r>
            <a:endParaRPr lang="en-US" sz="1200" dirty="0"/>
          </a:p>
        </p:txBody>
      </p:sp>
      <p:pic>
        <p:nvPicPr>
          <p:cNvPr id="34" name="Picture 33">
            <a:extLst>
              <a:ext uri="{FF2B5EF4-FFF2-40B4-BE49-F238E27FC236}">
                <a16:creationId xmlns:a16="http://schemas.microsoft.com/office/drawing/2014/main" id="{E7BB1909-CE8B-2702-01AF-6396D0169A8F}"/>
              </a:ext>
            </a:extLst>
          </p:cNvPr>
          <p:cNvPicPr>
            <a:picLocks noChangeAspect="1"/>
          </p:cNvPicPr>
          <p:nvPr/>
        </p:nvPicPr>
        <p:blipFill>
          <a:blip r:embed="rId9"/>
          <a:stretch>
            <a:fillRect/>
          </a:stretch>
        </p:blipFill>
        <p:spPr>
          <a:xfrm>
            <a:off x="9842760" y="943480"/>
            <a:ext cx="1606676" cy="584245"/>
          </a:xfrm>
          <a:prstGeom prst="rect">
            <a:avLst/>
          </a:prstGeom>
        </p:spPr>
      </p:pic>
      <p:pic>
        <p:nvPicPr>
          <p:cNvPr id="36" name="Picture 2" descr="http://vignette3.wikia.nocookie.net/elysiantail/images/e/e3/Icon_pc.png/revision/latest?cb=20140610234142">
            <a:extLst>
              <a:ext uri="{FF2B5EF4-FFF2-40B4-BE49-F238E27FC236}">
                <a16:creationId xmlns:a16="http://schemas.microsoft.com/office/drawing/2014/main" id="{FFDCDB0F-68A8-64BF-07A1-37C9E5C38D2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55228" y="2141905"/>
            <a:ext cx="2088237" cy="2021674"/>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34DC3190-07FF-EEA2-975D-3DD209831170}"/>
              </a:ext>
            </a:extLst>
          </p:cNvPr>
          <p:cNvSpPr txBox="1"/>
          <p:nvPr/>
        </p:nvSpPr>
        <p:spPr>
          <a:xfrm>
            <a:off x="9439703" y="4163579"/>
            <a:ext cx="2751303" cy="461665"/>
          </a:xfrm>
          <a:prstGeom prst="rect">
            <a:avLst/>
          </a:prstGeom>
          <a:noFill/>
        </p:spPr>
        <p:txBody>
          <a:bodyPr wrap="square" rtlCol="0">
            <a:spAutoFit/>
          </a:bodyPr>
          <a:lstStyle/>
          <a:p>
            <a:pPr algn="ctr"/>
            <a:r>
              <a:rPr lang="en-US" sz="1200" dirty="0">
                <a:solidFill>
                  <a:schemeClr val="tx2"/>
                </a:solidFill>
              </a:rPr>
              <a:t>Engine Data Viewer (EDV)</a:t>
            </a:r>
          </a:p>
          <a:p>
            <a:pPr algn="ctr"/>
            <a:r>
              <a:rPr lang="en-US" sz="1200" dirty="0">
                <a:solidFill>
                  <a:schemeClr val="tx2"/>
                </a:solidFill>
              </a:rPr>
              <a:t>in BA Forge</a:t>
            </a:r>
            <a:endParaRPr lang="en-US" sz="1200" dirty="0"/>
          </a:p>
        </p:txBody>
      </p:sp>
      <p:pic>
        <p:nvPicPr>
          <p:cNvPr id="38" name="Picture 37">
            <a:extLst>
              <a:ext uri="{FF2B5EF4-FFF2-40B4-BE49-F238E27FC236}">
                <a16:creationId xmlns:a16="http://schemas.microsoft.com/office/drawing/2014/main" id="{CD557FC8-09E7-DB0B-CD28-3194F3D715E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62919" y="2598031"/>
            <a:ext cx="1317031" cy="966610"/>
          </a:xfrm>
          <a:prstGeom prst="rect">
            <a:avLst/>
          </a:prstGeom>
          <a:ln>
            <a:noFill/>
          </a:ln>
          <a:effectLst>
            <a:outerShdw blurRad="292100" dist="139700" dir="2700000" algn="tl" rotWithShape="0">
              <a:srgbClr val="333333">
                <a:alpha val="65000"/>
              </a:srgbClr>
            </a:outerShdw>
          </a:effectLst>
        </p:spPr>
      </p:pic>
      <p:cxnSp>
        <p:nvCxnSpPr>
          <p:cNvPr id="39" name="Elbow Connector 59">
            <a:extLst>
              <a:ext uri="{FF2B5EF4-FFF2-40B4-BE49-F238E27FC236}">
                <a16:creationId xmlns:a16="http://schemas.microsoft.com/office/drawing/2014/main" id="{09643C3B-0BCC-C688-1773-F7DE240B0DAC}"/>
              </a:ext>
            </a:extLst>
          </p:cNvPr>
          <p:cNvCxnSpPr>
            <a:cxnSpLocks/>
            <a:endCxn id="18" idx="0"/>
          </p:cNvCxnSpPr>
          <p:nvPr/>
        </p:nvCxnSpPr>
        <p:spPr>
          <a:xfrm rot="10800000" flipV="1">
            <a:off x="8381381" y="1245306"/>
            <a:ext cx="1381539" cy="788366"/>
          </a:xfrm>
          <a:prstGeom prst="bentConnector2">
            <a:avLst/>
          </a:prstGeom>
          <a:ln w="12700"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1" name="Elbow Connector 59">
            <a:extLst>
              <a:ext uri="{FF2B5EF4-FFF2-40B4-BE49-F238E27FC236}">
                <a16:creationId xmlns:a16="http://schemas.microsoft.com/office/drawing/2014/main" id="{3AD4D85B-EC40-F174-AD1F-8C3F03DE77B9}"/>
              </a:ext>
            </a:extLst>
          </p:cNvPr>
          <p:cNvCxnSpPr>
            <a:cxnSpLocks/>
            <a:endCxn id="18" idx="2"/>
          </p:cNvCxnSpPr>
          <p:nvPr/>
        </p:nvCxnSpPr>
        <p:spPr>
          <a:xfrm rot="10800000">
            <a:off x="8381381" y="3081378"/>
            <a:ext cx="1247747" cy="361874"/>
          </a:xfrm>
          <a:prstGeom prst="bentConnector2">
            <a:avLst/>
          </a:prstGeom>
          <a:ln w="12700"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76" name="Group 75">
            <a:extLst>
              <a:ext uri="{FF2B5EF4-FFF2-40B4-BE49-F238E27FC236}">
                <a16:creationId xmlns:a16="http://schemas.microsoft.com/office/drawing/2014/main" id="{2FBBE5C7-F1A1-B9EA-4EA1-ABE14237781A}"/>
              </a:ext>
            </a:extLst>
          </p:cNvPr>
          <p:cNvGrpSpPr/>
          <p:nvPr/>
        </p:nvGrpSpPr>
        <p:grpSpPr>
          <a:xfrm>
            <a:off x="5786624" y="2033672"/>
            <a:ext cx="1245569" cy="1030335"/>
            <a:chOff x="6993242" y="2160241"/>
            <a:chExt cx="1245569" cy="1030335"/>
          </a:xfrm>
        </p:grpSpPr>
        <p:sp>
          <p:nvSpPr>
            <p:cNvPr id="77" name="TextBox 76">
              <a:extLst>
                <a:ext uri="{FF2B5EF4-FFF2-40B4-BE49-F238E27FC236}">
                  <a16:creationId xmlns:a16="http://schemas.microsoft.com/office/drawing/2014/main" id="{4A2CC3C4-42B6-A9FC-5118-A6D82F0C8CB6}"/>
                </a:ext>
              </a:extLst>
            </p:cNvPr>
            <p:cNvSpPr txBox="1"/>
            <p:nvPr/>
          </p:nvSpPr>
          <p:spPr>
            <a:xfrm>
              <a:off x="6993242" y="2160241"/>
              <a:ext cx="1245569" cy="361778"/>
            </a:xfrm>
            <a:prstGeom prst="rect">
              <a:avLst/>
            </a:prstGeom>
            <a:noFill/>
            <a:ln>
              <a:noFill/>
            </a:ln>
          </p:spPr>
          <p:txBody>
            <a:bodyPr wrap="none" rtlCol="0">
              <a:noAutofit/>
            </a:bodyPr>
            <a:lstStyle/>
            <a:p>
              <a:pPr algn="ctr"/>
              <a:r>
                <a:rPr lang="en-US" sz="1200" dirty="0"/>
                <a:t>Autonomous</a:t>
              </a:r>
            </a:p>
          </p:txBody>
        </p:sp>
        <p:pic>
          <p:nvPicPr>
            <p:cNvPr id="78" name="Picture 77">
              <a:extLst>
                <a:ext uri="{FF2B5EF4-FFF2-40B4-BE49-F238E27FC236}">
                  <a16:creationId xmlns:a16="http://schemas.microsoft.com/office/drawing/2014/main" id="{92AB7ECC-EF99-3A37-E86B-FEBD4D181EE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6915297" y="2646627"/>
              <a:ext cx="645876" cy="442021"/>
            </a:xfrm>
            <a:prstGeom prst="rect">
              <a:avLst/>
            </a:prstGeom>
          </p:spPr>
        </p:pic>
        <p:pic>
          <p:nvPicPr>
            <p:cNvPr id="80" name="Picture 2" descr="Image result for red wi-fi">
              <a:extLst>
                <a:ext uri="{FF2B5EF4-FFF2-40B4-BE49-F238E27FC236}">
                  <a16:creationId xmlns:a16="http://schemas.microsoft.com/office/drawing/2014/main" id="{573CEE34-2969-25FC-93CC-016B84C85E8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42952" y="2714742"/>
              <a:ext cx="500402" cy="32100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 name="Elbow Connector 59">
            <a:extLst>
              <a:ext uri="{FF2B5EF4-FFF2-40B4-BE49-F238E27FC236}">
                <a16:creationId xmlns:a16="http://schemas.microsoft.com/office/drawing/2014/main" id="{45654021-48F3-CA50-8CE8-7998699FEBD2}"/>
              </a:ext>
            </a:extLst>
          </p:cNvPr>
          <p:cNvCxnSpPr>
            <a:cxnSpLocks/>
            <a:endCxn id="67" idx="1"/>
          </p:cNvCxnSpPr>
          <p:nvPr/>
        </p:nvCxnSpPr>
        <p:spPr>
          <a:xfrm flipV="1">
            <a:off x="1205711" y="2854469"/>
            <a:ext cx="1546806" cy="1110231"/>
          </a:xfrm>
          <a:prstGeom prst="bentConnector3">
            <a:avLst>
              <a:gd name="adj1" fmla="val 121"/>
            </a:avLst>
          </a:prstGeom>
          <a:ln w="12700" cmpd="sng">
            <a:solidFill>
              <a:srgbClr val="1C8AE5"/>
            </a:solidFill>
            <a:headEnd type="triangle"/>
            <a:tailEnd type="none"/>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09F4E9AE-4D90-6280-0018-BE626D4E50C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flipH="1">
            <a:off x="0" y="3116091"/>
            <a:ext cx="1894723" cy="2958415"/>
          </a:xfrm>
          <a:prstGeom prst="rect">
            <a:avLst/>
          </a:prstGeom>
        </p:spPr>
      </p:pic>
      <p:pic>
        <p:nvPicPr>
          <p:cNvPr id="14" name="Picture 13">
            <a:extLst>
              <a:ext uri="{FF2B5EF4-FFF2-40B4-BE49-F238E27FC236}">
                <a16:creationId xmlns:a16="http://schemas.microsoft.com/office/drawing/2014/main" id="{A7CAC114-14CB-23A4-1707-2D24E3DAA31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6924" y="4195533"/>
            <a:ext cx="698735" cy="198878"/>
          </a:xfrm>
          <a:prstGeom prst="rect">
            <a:avLst/>
          </a:prstGeom>
          <a:ln>
            <a:noFill/>
          </a:ln>
        </p:spPr>
      </p:pic>
      <p:sp>
        <p:nvSpPr>
          <p:cNvPr id="26" name="TextBox 25">
            <a:extLst>
              <a:ext uri="{FF2B5EF4-FFF2-40B4-BE49-F238E27FC236}">
                <a16:creationId xmlns:a16="http://schemas.microsoft.com/office/drawing/2014/main" id="{0C50F526-F6D2-9006-6692-4E9C5552D4DF}"/>
              </a:ext>
            </a:extLst>
          </p:cNvPr>
          <p:cNvSpPr txBox="1"/>
          <p:nvPr/>
        </p:nvSpPr>
        <p:spPr>
          <a:xfrm>
            <a:off x="2713034" y="4348785"/>
            <a:ext cx="2802511" cy="461665"/>
          </a:xfrm>
          <a:prstGeom prst="rect">
            <a:avLst/>
          </a:prstGeom>
          <a:noFill/>
        </p:spPr>
        <p:txBody>
          <a:bodyPr wrap="square">
            <a:spAutoFit/>
          </a:bodyPr>
          <a:lstStyle/>
          <a:p>
            <a:pPr algn="ctr"/>
            <a:r>
              <a:rPr lang="en-US" sz="1200" dirty="0"/>
              <a:t>Cessna Longitude with Honeywell HTF7700 Engines</a:t>
            </a:r>
          </a:p>
        </p:txBody>
      </p:sp>
      <p:sp>
        <p:nvSpPr>
          <p:cNvPr id="29" name="TextBox 28">
            <a:extLst>
              <a:ext uri="{FF2B5EF4-FFF2-40B4-BE49-F238E27FC236}">
                <a16:creationId xmlns:a16="http://schemas.microsoft.com/office/drawing/2014/main" id="{93EAAE6E-0739-D036-B025-F9303DA3BA57}"/>
              </a:ext>
            </a:extLst>
          </p:cNvPr>
          <p:cNvSpPr txBox="1"/>
          <p:nvPr/>
        </p:nvSpPr>
        <p:spPr>
          <a:xfrm>
            <a:off x="553031" y="4679821"/>
            <a:ext cx="1658656" cy="646331"/>
          </a:xfrm>
          <a:prstGeom prst="rect">
            <a:avLst/>
          </a:prstGeom>
          <a:noFill/>
        </p:spPr>
        <p:txBody>
          <a:bodyPr wrap="square" rtlCol="0">
            <a:spAutoFit/>
          </a:bodyPr>
          <a:lstStyle>
            <a:defPPr>
              <a:defRPr lang="en-US"/>
            </a:defPPr>
            <a:lvl1pPr algn="ctr">
              <a:defRPr sz="1200">
                <a:solidFill>
                  <a:schemeClr val="tx2"/>
                </a:solidFill>
              </a:defRPr>
            </a:lvl1pPr>
          </a:lstStyle>
          <a:p>
            <a:r>
              <a:rPr lang="en-US" dirty="0"/>
              <a:t>Ground Based</a:t>
            </a:r>
          </a:p>
          <a:p>
            <a:r>
              <a:rPr lang="en-US" dirty="0"/>
              <a:t>Mobile Device App (CMMA)</a:t>
            </a:r>
          </a:p>
        </p:txBody>
      </p:sp>
      <p:pic>
        <p:nvPicPr>
          <p:cNvPr id="30" name="Picture 29">
            <a:extLst>
              <a:ext uri="{FF2B5EF4-FFF2-40B4-BE49-F238E27FC236}">
                <a16:creationId xmlns:a16="http://schemas.microsoft.com/office/drawing/2014/main" id="{8D51EF9A-B59B-A853-6C0F-02A06A9FE46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3063549">
            <a:off x="1711481" y="2642922"/>
            <a:ext cx="489523" cy="477219"/>
          </a:xfrm>
          <a:prstGeom prst="rect">
            <a:avLst/>
          </a:prstGeom>
          <a:noFill/>
          <a:ln>
            <a:noFill/>
          </a:ln>
        </p:spPr>
      </p:pic>
      <p:pic>
        <p:nvPicPr>
          <p:cNvPr id="32" name="Picture 6" descr="Related image">
            <a:extLst>
              <a:ext uri="{FF2B5EF4-FFF2-40B4-BE49-F238E27FC236}">
                <a16:creationId xmlns:a16="http://schemas.microsoft.com/office/drawing/2014/main" id="{AECB972E-066D-1F23-1A74-2578D384CB7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00819" y="3102872"/>
            <a:ext cx="603956" cy="6215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5" name="Isosceles Triangle 34">
            <a:extLst>
              <a:ext uri="{FF2B5EF4-FFF2-40B4-BE49-F238E27FC236}">
                <a16:creationId xmlns:a16="http://schemas.microsoft.com/office/drawing/2014/main" id="{EA065264-944B-E518-34DE-84818648FCD7}"/>
              </a:ext>
            </a:extLst>
          </p:cNvPr>
          <p:cNvSpPr/>
          <p:nvPr/>
        </p:nvSpPr>
        <p:spPr>
          <a:xfrm>
            <a:off x="1166790" y="2941847"/>
            <a:ext cx="91218" cy="78636"/>
          </a:xfrm>
          <a:prstGeom prst="triangle">
            <a:avLst/>
          </a:prstGeom>
          <a:solidFill>
            <a:srgbClr val="1B8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40" name="Isosceles Triangle 39">
            <a:extLst>
              <a:ext uri="{FF2B5EF4-FFF2-40B4-BE49-F238E27FC236}">
                <a16:creationId xmlns:a16="http://schemas.microsoft.com/office/drawing/2014/main" id="{C4A2EEEB-C170-BE92-6590-CEF38CB7F744}"/>
              </a:ext>
            </a:extLst>
          </p:cNvPr>
          <p:cNvSpPr/>
          <p:nvPr/>
        </p:nvSpPr>
        <p:spPr>
          <a:xfrm rot="5400000">
            <a:off x="2693080" y="2815241"/>
            <a:ext cx="91218" cy="78636"/>
          </a:xfrm>
          <a:prstGeom prst="triangle">
            <a:avLst/>
          </a:prstGeom>
          <a:solidFill>
            <a:srgbClr val="1B8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42" name="Isosceles Triangle 41">
            <a:extLst>
              <a:ext uri="{FF2B5EF4-FFF2-40B4-BE49-F238E27FC236}">
                <a16:creationId xmlns:a16="http://schemas.microsoft.com/office/drawing/2014/main" id="{91A1F8B0-3753-4065-4BC9-228288C46864}"/>
              </a:ext>
            </a:extLst>
          </p:cNvPr>
          <p:cNvSpPr/>
          <p:nvPr/>
        </p:nvSpPr>
        <p:spPr>
          <a:xfrm rot="15983276">
            <a:off x="1496205" y="2815241"/>
            <a:ext cx="91218" cy="78636"/>
          </a:xfrm>
          <a:prstGeom prst="triangle">
            <a:avLst/>
          </a:prstGeom>
          <a:solidFill>
            <a:srgbClr val="1B8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46" name="TextBox 45">
            <a:extLst>
              <a:ext uri="{FF2B5EF4-FFF2-40B4-BE49-F238E27FC236}">
                <a16:creationId xmlns:a16="http://schemas.microsoft.com/office/drawing/2014/main" id="{FBF2C050-5EA2-8B67-4E28-3BBF04859E35}"/>
              </a:ext>
            </a:extLst>
          </p:cNvPr>
          <p:cNvSpPr txBox="1"/>
          <p:nvPr/>
        </p:nvSpPr>
        <p:spPr>
          <a:xfrm>
            <a:off x="4513485" y="5928075"/>
            <a:ext cx="2107762" cy="523220"/>
          </a:xfrm>
          <a:prstGeom prst="rect">
            <a:avLst/>
          </a:prstGeom>
          <a:noFill/>
        </p:spPr>
        <p:txBody>
          <a:bodyPr wrap="square">
            <a:spAutoFit/>
          </a:bodyPr>
          <a:lstStyle/>
          <a:p>
            <a:r>
              <a:rPr lang="en-US" sz="1400" b="0" dirty="0">
                <a:solidFill>
                  <a:schemeClr val="bg1"/>
                </a:solidFill>
              </a:rPr>
              <a:t>RS422 engine data critical for trending </a:t>
            </a:r>
          </a:p>
        </p:txBody>
      </p:sp>
      <p:sp>
        <p:nvSpPr>
          <p:cNvPr id="3" name="Rectangle 2">
            <a:extLst>
              <a:ext uri="{FF2B5EF4-FFF2-40B4-BE49-F238E27FC236}">
                <a16:creationId xmlns:a16="http://schemas.microsoft.com/office/drawing/2014/main" id="{74433C33-594A-0DB6-D3D8-E307F72CB9F7}"/>
              </a:ext>
            </a:extLst>
          </p:cNvPr>
          <p:cNvSpPr/>
          <p:nvPr/>
        </p:nvSpPr>
        <p:spPr>
          <a:xfrm>
            <a:off x="7793632" y="5542734"/>
            <a:ext cx="4380702" cy="120307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FAA approval received for the STCs. Platforms completed:</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Bombardier - Challenger 300/350/3500</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bg1"/>
                </a:solidFill>
                <a:latin typeface="+mn-lt"/>
                <a:ea typeface="+mn-ea"/>
                <a:cs typeface="+mn-cs"/>
              </a:rPr>
              <a:t>Textron</a:t>
            </a:r>
            <a:r>
              <a:rPr lang="en-US" sz="1200" dirty="0">
                <a:solidFill>
                  <a:schemeClr val="bg1"/>
                </a:solidFill>
              </a:rPr>
              <a:t> - Cessna Longitude </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bg1"/>
                </a:solidFill>
                <a:latin typeface="+mn-lt"/>
                <a:ea typeface="+mn-ea"/>
                <a:cs typeface="+mn-cs"/>
              </a:rPr>
              <a:t>Embraer - Legacy/Praetor </a:t>
            </a:r>
          </a:p>
        </p:txBody>
      </p:sp>
      <p:sp>
        <p:nvSpPr>
          <p:cNvPr id="8" name="Arrow: Chevron 7">
            <a:extLst>
              <a:ext uri="{FF2B5EF4-FFF2-40B4-BE49-F238E27FC236}">
                <a16:creationId xmlns:a16="http://schemas.microsoft.com/office/drawing/2014/main" id="{3AF66DD2-0B6B-F299-062E-7B34ABC1410A}"/>
              </a:ext>
            </a:extLst>
          </p:cNvPr>
          <p:cNvSpPr/>
          <p:nvPr/>
        </p:nvSpPr>
        <p:spPr>
          <a:xfrm rot="10800000">
            <a:off x="4266594" y="5951311"/>
            <a:ext cx="261610" cy="523220"/>
          </a:xfrm>
          <a:prstGeom prst="chevron">
            <a:avLst>
              <a:gd name="adj" fmla="val 63031"/>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custDataLst>
      <p:tags r:id="rId1"/>
    </p:custDataLst>
    <p:extLst>
      <p:ext uri="{BB962C8B-B14F-4D97-AF65-F5344CB8AC3E}">
        <p14:creationId xmlns:p14="http://schemas.microsoft.com/office/powerpoint/2010/main" val="1730720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133A3468-F36F-3AC2-7CF4-2BF98BBFA0BD}"/>
              </a:ext>
            </a:extLst>
          </p:cNvPr>
          <p:cNvGrpSpPr/>
          <p:nvPr/>
        </p:nvGrpSpPr>
        <p:grpSpPr>
          <a:xfrm>
            <a:off x="5323422" y="-79652"/>
            <a:ext cx="6890606" cy="7017303"/>
            <a:chOff x="9099800" y="-30884"/>
            <a:chExt cx="3091367" cy="6888884"/>
          </a:xfrm>
        </p:grpSpPr>
        <p:pic>
          <p:nvPicPr>
            <p:cNvPr id="110" name="Picture 109">
              <a:extLst>
                <a:ext uri="{FF2B5EF4-FFF2-40B4-BE49-F238E27FC236}">
                  <a16:creationId xmlns:a16="http://schemas.microsoft.com/office/drawing/2014/main" id="{61A05A95-ABDC-8FC8-AD89-AC5813B5ED4A}"/>
                </a:ext>
              </a:extLst>
            </p:cNvPr>
            <p:cNvPicPr>
              <a:picLocks noChangeAspect="1"/>
            </p:cNvPicPr>
            <p:nvPr/>
          </p:nvPicPr>
          <p:blipFill rotWithShape="1">
            <a:blip r:embed="rId4" cstate="print">
              <a:alphaModFix amt="10000"/>
              <a:extLst>
                <a:ext uri="{28A0092B-C50C-407E-A947-70E740481C1C}">
                  <a14:useLocalDpi xmlns:a14="http://schemas.microsoft.com/office/drawing/2010/main" val="0"/>
                </a:ext>
              </a:extLst>
            </a:blip>
            <a:srcRect t="8314" r="49361" b="36083"/>
            <a:stretch/>
          </p:blipFill>
          <p:spPr>
            <a:xfrm>
              <a:off x="9099800" y="-30884"/>
              <a:ext cx="3080036" cy="6858000"/>
            </a:xfrm>
            <a:prstGeom prst="rect">
              <a:avLst/>
            </a:prstGeom>
          </p:spPr>
        </p:pic>
        <p:pic>
          <p:nvPicPr>
            <p:cNvPr id="111" name="Picture 110">
              <a:extLst>
                <a:ext uri="{FF2B5EF4-FFF2-40B4-BE49-F238E27FC236}">
                  <a16:creationId xmlns:a16="http://schemas.microsoft.com/office/drawing/2014/main" id="{E0F868FF-794E-AF23-8C9C-5941A106B7AC}"/>
                </a:ext>
              </a:extLst>
            </p:cNvPr>
            <p:cNvPicPr>
              <a:picLocks noChangeAspect="1"/>
            </p:cNvPicPr>
            <p:nvPr/>
          </p:nvPicPr>
          <p:blipFill rotWithShape="1">
            <a:blip r:embed="rId4" cstate="print">
              <a:alphaModFix amt="9000"/>
              <a:extLst>
                <a:ext uri="{28A0092B-C50C-407E-A947-70E740481C1C}">
                  <a14:useLocalDpi xmlns:a14="http://schemas.microsoft.com/office/drawing/2010/main" val="0"/>
                </a:ext>
              </a:extLst>
            </a:blip>
            <a:srcRect t="8314" r="49361" b="36083"/>
            <a:stretch/>
          </p:blipFill>
          <p:spPr>
            <a:xfrm>
              <a:off x="9446455" y="0"/>
              <a:ext cx="2744712" cy="6858000"/>
            </a:xfrm>
            <a:prstGeom prst="rect">
              <a:avLst/>
            </a:prstGeom>
          </p:spPr>
        </p:pic>
      </p:grpSp>
      <p:sp>
        <p:nvSpPr>
          <p:cNvPr id="26" name="Rectangle: Rounded Corners 25">
            <a:extLst>
              <a:ext uri="{FF2B5EF4-FFF2-40B4-BE49-F238E27FC236}">
                <a16:creationId xmlns:a16="http://schemas.microsoft.com/office/drawing/2014/main" id="{CC2AF55A-0486-5A8D-9601-7A7FBC3A0589}"/>
              </a:ext>
            </a:extLst>
          </p:cNvPr>
          <p:cNvSpPr/>
          <p:nvPr/>
        </p:nvSpPr>
        <p:spPr>
          <a:xfrm>
            <a:off x="271786" y="2065450"/>
            <a:ext cx="3262697" cy="3286968"/>
          </a:xfrm>
          <a:prstGeom prst="roundRect">
            <a:avLst>
              <a:gd name="adj" fmla="val 50000"/>
            </a:avLst>
          </a:prstGeom>
          <a:solidFill>
            <a:srgbClr val="CCDEE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CD7A37A5-D59D-71F4-B12C-581B035CD4A6}"/>
              </a:ext>
            </a:extLst>
          </p:cNvPr>
          <p:cNvSpPr/>
          <p:nvPr/>
        </p:nvSpPr>
        <p:spPr>
          <a:xfrm>
            <a:off x="8166466" y="1298872"/>
            <a:ext cx="3455814" cy="1440281"/>
          </a:xfrm>
          <a:prstGeom prst="rect">
            <a:avLst/>
          </a:prstGeom>
          <a:noFill/>
          <a:ln>
            <a:solidFill>
              <a:srgbClr val="DDE9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 indent="-137160" algn="l">
              <a:buClr>
                <a:srgbClr val="C00000"/>
              </a:buClr>
              <a:buFont typeface="Arial" panose="020B0604020202020204" pitchFamily="34" charset="0"/>
              <a:buChar char="•"/>
            </a:pPr>
            <a:r>
              <a:rPr lang="en-US" sz="1200" dirty="0">
                <a:solidFill>
                  <a:schemeClr val="tx1"/>
                </a:solidFill>
              </a:rPr>
              <a:t>Continuously broadcast by engine controller</a:t>
            </a:r>
          </a:p>
          <a:p>
            <a:pPr marL="137160" indent="-137160" algn="l">
              <a:buClr>
                <a:srgbClr val="C00000"/>
              </a:buClr>
              <a:buFont typeface="Arial" panose="020B0604020202020204" pitchFamily="34" charset="0"/>
              <a:buChar char="•"/>
            </a:pPr>
            <a:r>
              <a:rPr lang="en-US" sz="1200" dirty="0">
                <a:solidFill>
                  <a:schemeClr val="tx1"/>
                </a:solidFill>
              </a:rPr>
              <a:t>Parameter list configurable through Honeywell Forge based on algorithm needs</a:t>
            </a:r>
          </a:p>
          <a:p>
            <a:pPr marL="137160" indent="-137160" algn="l">
              <a:buClr>
                <a:srgbClr val="C00000"/>
              </a:buClr>
              <a:buFont typeface="Arial" panose="020B0604020202020204" pitchFamily="34" charset="0"/>
              <a:buChar char="•"/>
            </a:pPr>
            <a:r>
              <a:rPr lang="en-US" sz="1200" dirty="0">
                <a:solidFill>
                  <a:schemeClr val="tx1"/>
                </a:solidFill>
              </a:rPr>
              <a:t>Enables transient trending, LRU monitoring</a:t>
            </a:r>
          </a:p>
          <a:p>
            <a:pPr marL="137160" indent="-137160" algn="l">
              <a:buClr>
                <a:srgbClr val="C00000"/>
              </a:buClr>
              <a:buFont typeface="Arial" panose="020B0604020202020204" pitchFamily="34" charset="0"/>
              <a:buChar char="•"/>
            </a:pPr>
            <a:r>
              <a:rPr lang="en-US" sz="1200" dirty="0">
                <a:solidFill>
                  <a:schemeClr val="tx1"/>
                </a:solidFill>
              </a:rPr>
              <a:t>~25 MB/</a:t>
            </a:r>
            <a:r>
              <a:rPr lang="en-US" sz="1200" dirty="0" err="1">
                <a:solidFill>
                  <a:schemeClr val="tx1"/>
                </a:solidFill>
              </a:rPr>
              <a:t>hr</a:t>
            </a:r>
            <a:r>
              <a:rPr lang="en-US" sz="1200" dirty="0">
                <a:solidFill>
                  <a:schemeClr val="tx1"/>
                </a:solidFill>
              </a:rPr>
              <a:t>/aircraft</a:t>
            </a:r>
          </a:p>
        </p:txBody>
      </p:sp>
      <p:sp>
        <p:nvSpPr>
          <p:cNvPr id="2" name="Title 1"/>
          <p:cNvSpPr>
            <a:spLocks noGrp="1"/>
          </p:cNvSpPr>
          <p:nvPr>
            <p:ph type="title"/>
          </p:nvPr>
        </p:nvSpPr>
        <p:spPr/>
        <p:txBody>
          <a:bodyPr/>
          <a:lstStyle/>
          <a:p>
            <a:pPr>
              <a:defRPr/>
            </a:pPr>
            <a:r>
              <a:rPr lang="en-US" sz="2800" dirty="0"/>
              <a:t>Data source comparison</a:t>
            </a:r>
          </a:p>
        </p:txBody>
      </p:sp>
      <p:sp>
        <p:nvSpPr>
          <p:cNvPr id="71" name="Rectangle: Rounded Corners 70">
            <a:extLst>
              <a:ext uri="{FF2B5EF4-FFF2-40B4-BE49-F238E27FC236}">
                <a16:creationId xmlns:a16="http://schemas.microsoft.com/office/drawing/2014/main" id="{0CE438D2-058A-ED04-4621-D9509DB15251}"/>
              </a:ext>
            </a:extLst>
          </p:cNvPr>
          <p:cNvSpPr/>
          <p:nvPr/>
        </p:nvSpPr>
        <p:spPr>
          <a:xfrm>
            <a:off x="3742310" y="1298872"/>
            <a:ext cx="1951691" cy="1447823"/>
          </a:xfrm>
          <a:prstGeom prst="roundRect">
            <a:avLst>
              <a:gd name="adj" fmla="val 23257"/>
            </a:avLst>
          </a:prstGeom>
          <a:solidFill>
            <a:srgbClr val="DDE9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n-US" sz="1800" b="1" dirty="0">
                <a:solidFill>
                  <a:schemeClr val="tx1"/>
                </a:solidFill>
              </a:rPr>
              <a:t>RTDL </a:t>
            </a:r>
          </a:p>
          <a:p>
            <a:pPr algn="ctr"/>
            <a:r>
              <a:rPr lang="en-US" sz="1800" b="1" dirty="0">
                <a:solidFill>
                  <a:schemeClr val="tx1"/>
                </a:solidFill>
              </a:rPr>
              <a:t>(Datalogger)</a:t>
            </a:r>
          </a:p>
          <a:p>
            <a:pPr algn="ctr"/>
            <a:r>
              <a:rPr lang="en-US" b="1" dirty="0">
                <a:solidFill>
                  <a:srgbClr val="DC202E"/>
                </a:solidFill>
              </a:rPr>
              <a:t>EDG-100 only</a:t>
            </a:r>
          </a:p>
          <a:p>
            <a:pPr marL="182880" algn="ctr"/>
            <a:endParaRPr lang="en-US" sz="1800" b="1" dirty="0">
              <a:solidFill>
                <a:schemeClr val="tx1"/>
              </a:solidFill>
            </a:endParaRPr>
          </a:p>
        </p:txBody>
      </p:sp>
      <p:sp>
        <p:nvSpPr>
          <p:cNvPr id="136" name="Rectangle: Rounded Corners 135">
            <a:extLst>
              <a:ext uri="{FF2B5EF4-FFF2-40B4-BE49-F238E27FC236}">
                <a16:creationId xmlns:a16="http://schemas.microsoft.com/office/drawing/2014/main" id="{108E4581-23AF-0450-4565-36B8E34D2215}"/>
              </a:ext>
            </a:extLst>
          </p:cNvPr>
          <p:cNvSpPr/>
          <p:nvPr/>
        </p:nvSpPr>
        <p:spPr>
          <a:xfrm>
            <a:off x="3742310" y="3080047"/>
            <a:ext cx="1951691" cy="1447823"/>
          </a:xfrm>
          <a:prstGeom prst="roundRect">
            <a:avLst>
              <a:gd name="adj" fmla="val 232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dirty="0">
                <a:solidFill>
                  <a:schemeClr val="accent4"/>
                </a:solidFill>
              </a:rPr>
              <a:t>RS422 / ECFR / EEI</a:t>
            </a:r>
          </a:p>
        </p:txBody>
      </p:sp>
      <p:sp>
        <p:nvSpPr>
          <p:cNvPr id="137" name="Rectangle: Rounded Corners 136">
            <a:extLst>
              <a:ext uri="{FF2B5EF4-FFF2-40B4-BE49-F238E27FC236}">
                <a16:creationId xmlns:a16="http://schemas.microsoft.com/office/drawing/2014/main" id="{17A06E29-3F28-0A3B-7BE3-97C8B5EDFBE1}"/>
              </a:ext>
            </a:extLst>
          </p:cNvPr>
          <p:cNvSpPr/>
          <p:nvPr/>
        </p:nvSpPr>
        <p:spPr>
          <a:xfrm>
            <a:off x="3742310" y="4678340"/>
            <a:ext cx="1951691" cy="1447823"/>
          </a:xfrm>
          <a:prstGeom prst="roundRect">
            <a:avLst>
              <a:gd name="adj" fmla="val 232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dirty="0">
                <a:solidFill>
                  <a:schemeClr val="accent4"/>
                </a:solidFill>
              </a:rPr>
              <a:t>ARINC 429</a:t>
            </a:r>
          </a:p>
        </p:txBody>
      </p:sp>
      <p:sp>
        <p:nvSpPr>
          <p:cNvPr id="140" name="Rectangle 139">
            <a:extLst>
              <a:ext uri="{FF2B5EF4-FFF2-40B4-BE49-F238E27FC236}">
                <a16:creationId xmlns:a16="http://schemas.microsoft.com/office/drawing/2014/main" id="{85604C73-0988-6A38-A46E-27E663599017}"/>
              </a:ext>
            </a:extLst>
          </p:cNvPr>
          <p:cNvSpPr/>
          <p:nvPr/>
        </p:nvSpPr>
        <p:spPr>
          <a:xfrm>
            <a:off x="8166466" y="3092731"/>
            <a:ext cx="3455814" cy="1427989"/>
          </a:xfrm>
          <a:prstGeom prst="rect">
            <a:avLst/>
          </a:prstGeom>
          <a:noFill/>
          <a:ln>
            <a:solidFill>
              <a:srgbClr val="DDE9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 indent="-137160">
              <a:buClr>
                <a:srgbClr val="C00000"/>
              </a:buClr>
              <a:buFont typeface="Arial" panose="020B0604020202020204" pitchFamily="34" charset="0"/>
              <a:buChar char="•"/>
            </a:pPr>
            <a:r>
              <a:rPr lang="en-US" sz="1200" dirty="0">
                <a:solidFill>
                  <a:schemeClr val="tx1"/>
                </a:solidFill>
              </a:rPr>
              <a:t>Downloaded from engine controller</a:t>
            </a:r>
          </a:p>
          <a:p>
            <a:pPr marL="137160" indent="-137160">
              <a:buClr>
                <a:srgbClr val="C00000"/>
              </a:buClr>
              <a:buFont typeface="Arial" panose="020B0604020202020204" pitchFamily="34" charset="0"/>
              <a:buChar char="•"/>
            </a:pPr>
            <a:r>
              <a:rPr lang="en-US" sz="1200" dirty="0">
                <a:solidFill>
                  <a:schemeClr val="tx1"/>
                </a:solidFill>
              </a:rPr>
              <a:t>Focused on engine maintenance</a:t>
            </a:r>
          </a:p>
          <a:p>
            <a:pPr marL="137160" indent="-137160">
              <a:buClr>
                <a:srgbClr val="C00000"/>
              </a:buClr>
              <a:buFont typeface="Arial" panose="020B0604020202020204" pitchFamily="34" charset="0"/>
              <a:buChar char="•"/>
            </a:pPr>
            <a:r>
              <a:rPr lang="en-US" sz="1200" dirty="0">
                <a:solidFill>
                  <a:schemeClr val="tx1"/>
                </a:solidFill>
              </a:rPr>
              <a:t>Includes bin data, event recordings, etc.</a:t>
            </a:r>
          </a:p>
          <a:p>
            <a:pPr marL="137160" indent="-137160">
              <a:buClr>
                <a:srgbClr val="C00000"/>
              </a:buClr>
              <a:buFont typeface="Arial" panose="020B0604020202020204" pitchFamily="34" charset="0"/>
              <a:buChar char="•"/>
            </a:pPr>
            <a:r>
              <a:rPr lang="en-US" sz="1200" dirty="0">
                <a:solidFill>
                  <a:schemeClr val="tx1"/>
                </a:solidFill>
              </a:rPr>
              <a:t>Enables snapshot trending, UBMSP</a:t>
            </a:r>
          </a:p>
          <a:p>
            <a:pPr marL="137160" indent="-137160">
              <a:buClr>
                <a:srgbClr val="C00000"/>
              </a:buClr>
              <a:buFont typeface="Arial" panose="020B0604020202020204" pitchFamily="34" charset="0"/>
              <a:buChar char="•"/>
            </a:pPr>
            <a:r>
              <a:rPr lang="en-US" sz="1200" dirty="0">
                <a:solidFill>
                  <a:schemeClr val="tx1"/>
                </a:solidFill>
              </a:rPr>
              <a:t>~0.2 MB/month/aircraft</a:t>
            </a:r>
          </a:p>
        </p:txBody>
      </p:sp>
      <p:sp>
        <p:nvSpPr>
          <p:cNvPr id="141" name="Rectangle 140">
            <a:extLst>
              <a:ext uri="{FF2B5EF4-FFF2-40B4-BE49-F238E27FC236}">
                <a16:creationId xmlns:a16="http://schemas.microsoft.com/office/drawing/2014/main" id="{B5C5A701-2CD0-6344-4ADA-E85C785D2601}"/>
              </a:ext>
            </a:extLst>
          </p:cNvPr>
          <p:cNvSpPr/>
          <p:nvPr/>
        </p:nvSpPr>
        <p:spPr>
          <a:xfrm>
            <a:off x="8166466" y="4691416"/>
            <a:ext cx="3455814" cy="1427989"/>
          </a:xfrm>
          <a:prstGeom prst="rect">
            <a:avLst/>
          </a:prstGeom>
          <a:noFill/>
          <a:ln>
            <a:solidFill>
              <a:srgbClr val="DDE9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 indent="-137160">
              <a:buClr>
                <a:srgbClr val="C00000"/>
              </a:buClr>
              <a:buFont typeface="Arial" panose="020B0604020202020204" pitchFamily="34" charset="0"/>
              <a:buChar char="•"/>
            </a:pPr>
            <a:r>
              <a:rPr lang="en-US" sz="1200" dirty="0">
                <a:solidFill>
                  <a:schemeClr val="tx1"/>
                </a:solidFill>
              </a:rPr>
              <a:t>Aircraft bus</a:t>
            </a:r>
          </a:p>
          <a:p>
            <a:pPr marL="137160" indent="-137160">
              <a:buClr>
                <a:srgbClr val="C00000"/>
              </a:buClr>
              <a:buFont typeface="Arial" panose="020B0604020202020204" pitchFamily="34" charset="0"/>
              <a:buChar char="•"/>
            </a:pPr>
            <a:r>
              <a:rPr lang="en-US" sz="1200" dirty="0">
                <a:solidFill>
                  <a:schemeClr val="tx1"/>
                </a:solidFill>
              </a:rPr>
              <a:t>Parameters needed for aircraft control</a:t>
            </a:r>
          </a:p>
          <a:p>
            <a:pPr marL="137160" indent="-137160">
              <a:buClr>
                <a:srgbClr val="C00000"/>
              </a:buClr>
              <a:buFont typeface="Arial" panose="020B0604020202020204" pitchFamily="34" charset="0"/>
              <a:buChar char="•"/>
            </a:pPr>
            <a:r>
              <a:rPr lang="en-US" sz="1200" dirty="0">
                <a:solidFill>
                  <a:schemeClr val="tx1"/>
                </a:solidFill>
              </a:rPr>
              <a:t>Enables basic trending</a:t>
            </a:r>
          </a:p>
          <a:p>
            <a:pPr marL="137160" indent="-137160">
              <a:buClr>
                <a:srgbClr val="C00000"/>
              </a:buClr>
              <a:buFont typeface="Arial" panose="020B0604020202020204" pitchFamily="34" charset="0"/>
              <a:buChar char="•"/>
            </a:pPr>
            <a:r>
              <a:rPr lang="en-US" sz="1200" dirty="0">
                <a:solidFill>
                  <a:schemeClr val="tx1"/>
                </a:solidFill>
              </a:rPr>
              <a:t>~0.5 MB/</a:t>
            </a:r>
            <a:r>
              <a:rPr lang="en-US" sz="1200" dirty="0" err="1">
                <a:solidFill>
                  <a:schemeClr val="tx1"/>
                </a:solidFill>
              </a:rPr>
              <a:t>hr</a:t>
            </a:r>
            <a:r>
              <a:rPr lang="en-US" sz="1200" dirty="0">
                <a:solidFill>
                  <a:schemeClr val="tx1"/>
                </a:solidFill>
              </a:rPr>
              <a:t>/aircraft</a:t>
            </a:r>
          </a:p>
          <a:p>
            <a:pPr marL="182880" indent="-182880" algn="l">
              <a:buFont typeface="Arial" panose="020B0604020202020204" pitchFamily="34" charset="0"/>
              <a:buChar char="•"/>
            </a:pPr>
            <a:endParaRPr lang="en-US" sz="1200" dirty="0">
              <a:solidFill>
                <a:schemeClr val="tx1">
                  <a:lumMod val="75000"/>
                  <a:lumOff val="25000"/>
                </a:schemeClr>
              </a:solidFill>
            </a:endParaRPr>
          </a:p>
        </p:txBody>
      </p:sp>
      <p:sp>
        <p:nvSpPr>
          <p:cNvPr id="156" name="Oval 155">
            <a:extLst>
              <a:ext uri="{FF2B5EF4-FFF2-40B4-BE49-F238E27FC236}">
                <a16:creationId xmlns:a16="http://schemas.microsoft.com/office/drawing/2014/main" id="{309B72BF-643C-80AA-6ACB-EC0866279E3E}"/>
              </a:ext>
            </a:extLst>
          </p:cNvPr>
          <p:cNvSpPr/>
          <p:nvPr/>
        </p:nvSpPr>
        <p:spPr>
          <a:xfrm>
            <a:off x="4045738" y="2622505"/>
            <a:ext cx="80413" cy="80413"/>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16" name="Picture 15">
            <a:extLst>
              <a:ext uri="{FF2B5EF4-FFF2-40B4-BE49-F238E27FC236}">
                <a16:creationId xmlns:a16="http://schemas.microsoft.com/office/drawing/2014/main" id="{A58D7899-D8A1-8063-1148-60CDB69909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39" y="2233416"/>
            <a:ext cx="2947004" cy="2947004"/>
          </a:xfrm>
          <a:prstGeom prst="rect">
            <a:avLst/>
          </a:prstGeom>
        </p:spPr>
      </p:pic>
      <p:sp>
        <p:nvSpPr>
          <p:cNvPr id="27" name="Arrow: Down 26">
            <a:extLst>
              <a:ext uri="{FF2B5EF4-FFF2-40B4-BE49-F238E27FC236}">
                <a16:creationId xmlns:a16="http://schemas.microsoft.com/office/drawing/2014/main" id="{D5124996-D5A3-DA18-5EAC-3EE2B4DE9B57}"/>
              </a:ext>
            </a:extLst>
          </p:cNvPr>
          <p:cNvSpPr/>
          <p:nvPr/>
        </p:nvSpPr>
        <p:spPr>
          <a:xfrm rot="10800000">
            <a:off x="11395939" y="1014883"/>
            <a:ext cx="684335" cy="511127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rPr>
              <a:t>Value for Trending</a:t>
            </a:r>
          </a:p>
        </p:txBody>
      </p:sp>
      <p:grpSp>
        <p:nvGrpSpPr>
          <p:cNvPr id="35" name="Group 34">
            <a:extLst>
              <a:ext uri="{FF2B5EF4-FFF2-40B4-BE49-F238E27FC236}">
                <a16:creationId xmlns:a16="http://schemas.microsoft.com/office/drawing/2014/main" id="{EFC3F58C-AAF8-28AA-A9B2-4338E920B0B9}"/>
              </a:ext>
            </a:extLst>
          </p:cNvPr>
          <p:cNvGrpSpPr/>
          <p:nvPr/>
        </p:nvGrpSpPr>
        <p:grpSpPr>
          <a:xfrm>
            <a:off x="5750432" y="1768331"/>
            <a:ext cx="2362382" cy="240902"/>
            <a:chOff x="3526970" y="3252962"/>
            <a:chExt cx="3550025" cy="457200"/>
          </a:xfrm>
        </p:grpSpPr>
        <p:cxnSp>
          <p:nvCxnSpPr>
            <p:cNvPr id="36" name="Straight Connector 35">
              <a:extLst>
                <a:ext uri="{FF2B5EF4-FFF2-40B4-BE49-F238E27FC236}">
                  <a16:creationId xmlns:a16="http://schemas.microsoft.com/office/drawing/2014/main" id="{FEF52B75-3094-C2FB-47FA-151CC45A4629}"/>
                </a:ext>
              </a:extLst>
            </p:cNvPr>
            <p:cNvCxnSpPr>
              <a:cxnSpLocks/>
            </p:cNvCxnSpPr>
            <p:nvPr/>
          </p:nvCxnSpPr>
          <p:spPr>
            <a:xfrm>
              <a:off x="3526970" y="3710162"/>
              <a:ext cx="49554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9853BE8-D013-12E1-885D-80ADF7D8D8D0}"/>
                </a:ext>
              </a:extLst>
            </p:cNvPr>
            <p:cNvCxnSpPr>
              <a:cxnSpLocks/>
            </p:cNvCxnSpPr>
            <p:nvPr/>
          </p:nvCxnSpPr>
          <p:spPr>
            <a:xfrm>
              <a:off x="6616996" y="3710162"/>
              <a:ext cx="45999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D54D5C-7C87-D713-7A45-61BC57E597D2}"/>
                </a:ext>
              </a:extLst>
            </p:cNvPr>
            <p:cNvCxnSpPr>
              <a:cxnSpLocks/>
            </p:cNvCxnSpPr>
            <p:nvPr/>
          </p:nvCxnSpPr>
          <p:spPr>
            <a:xfrm flipV="1">
              <a:off x="4022519" y="3252962"/>
              <a:ext cx="524539" cy="45720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571C1A6-B92F-6E5D-3433-0B4C24A3CAE4}"/>
                </a:ext>
              </a:extLst>
            </p:cNvPr>
            <p:cNvCxnSpPr>
              <a:cxnSpLocks/>
            </p:cNvCxnSpPr>
            <p:nvPr/>
          </p:nvCxnSpPr>
          <p:spPr>
            <a:xfrm flipH="1" flipV="1">
              <a:off x="6092457" y="3252962"/>
              <a:ext cx="524539" cy="45720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3D57B8D-AD19-E90C-DF89-8B62826E90D0}"/>
                </a:ext>
              </a:extLst>
            </p:cNvPr>
            <p:cNvCxnSpPr>
              <a:cxnSpLocks/>
            </p:cNvCxnSpPr>
            <p:nvPr/>
          </p:nvCxnSpPr>
          <p:spPr>
            <a:xfrm>
              <a:off x="4547058" y="3252962"/>
              <a:ext cx="1548942"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pic>
        <p:nvPicPr>
          <p:cNvPr id="54" name="Picture 53">
            <a:extLst>
              <a:ext uri="{FF2B5EF4-FFF2-40B4-BE49-F238E27FC236}">
                <a16:creationId xmlns:a16="http://schemas.microsoft.com/office/drawing/2014/main" id="{0C39DB76-314C-4AAA-B682-C106632E967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033031" y="2289111"/>
            <a:ext cx="1414668" cy="683403"/>
          </a:xfrm>
          <a:prstGeom prst="rect">
            <a:avLst/>
          </a:prstGeom>
        </p:spPr>
      </p:pic>
      <p:grpSp>
        <p:nvGrpSpPr>
          <p:cNvPr id="55" name="Group 54">
            <a:extLst>
              <a:ext uri="{FF2B5EF4-FFF2-40B4-BE49-F238E27FC236}">
                <a16:creationId xmlns:a16="http://schemas.microsoft.com/office/drawing/2014/main" id="{4144A187-7C83-FD5C-6CBB-C741D61D0FEB}"/>
              </a:ext>
            </a:extLst>
          </p:cNvPr>
          <p:cNvGrpSpPr/>
          <p:nvPr/>
        </p:nvGrpSpPr>
        <p:grpSpPr>
          <a:xfrm>
            <a:off x="2486688" y="2633300"/>
            <a:ext cx="1607642" cy="1037622"/>
            <a:chOff x="5994383" y="2022707"/>
            <a:chExt cx="1607642" cy="1037622"/>
          </a:xfrm>
          <a:solidFill>
            <a:srgbClr val="C00000"/>
          </a:solidFill>
          <a:effectLst/>
        </p:grpSpPr>
        <p:cxnSp>
          <p:nvCxnSpPr>
            <p:cNvPr id="56" name="Straight Connector 55">
              <a:extLst>
                <a:ext uri="{FF2B5EF4-FFF2-40B4-BE49-F238E27FC236}">
                  <a16:creationId xmlns:a16="http://schemas.microsoft.com/office/drawing/2014/main" id="{A2BE9B2A-0703-AAD8-F35D-98E543030975}"/>
                </a:ext>
              </a:extLst>
            </p:cNvPr>
            <p:cNvCxnSpPr>
              <a:cxnSpLocks/>
            </p:cNvCxnSpPr>
            <p:nvPr/>
          </p:nvCxnSpPr>
          <p:spPr>
            <a:xfrm>
              <a:off x="6005699" y="2060714"/>
              <a:ext cx="22971" cy="948043"/>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672BBFDB-078D-80E8-D2CC-049696080B88}"/>
                </a:ext>
              </a:extLst>
            </p:cNvPr>
            <p:cNvSpPr/>
            <p:nvPr/>
          </p:nvSpPr>
          <p:spPr>
            <a:xfrm>
              <a:off x="5994383" y="2990711"/>
              <a:ext cx="69618" cy="6961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cxnSp>
          <p:nvCxnSpPr>
            <p:cNvPr id="58" name="Straight Connector 57">
              <a:extLst>
                <a:ext uri="{FF2B5EF4-FFF2-40B4-BE49-F238E27FC236}">
                  <a16:creationId xmlns:a16="http://schemas.microsoft.com/office/drawing/2014/main" id="{A98A266A-F3BB-992B-1474-DA955A006084}"/>
                </a:ext>
              </a:extLst>
            </p:cNvPr>
            <p:cNvCxnSpPr>
              <a:cxnSpLocks/>
            </p:cNvCxnSpPr>
            <p:nvPr/>
          </p:nvCxnSpPr>
          <p:spPr>
            <a:xfrm>
              <a:off x="6002038" y="2060714"/>
              <a:ext cx="1550720"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50DC1171-884A-05C0-4B22-FF7CC5BA9BE0}"/>
                </a:ext>
              </a:extLst>
            </p:cNvPr>
            <p:cNvSpPr/>
            <p:nvPr/>
          </p:nvSpPr>
          <p:spPr>
            <a:xfrm>
              <a:off x="7532407" y="2022707"/>
              <a:ext cx="69618" cy="6961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grpSp>
        <p:nvGrpSpPr>
          <p:cNvPr id="60" name="Group 59">
            <a:extLst>
              <a:ext uri="{FF2B5EF4-FFF2-40B4-BE49-F238E27FC236}">
                <a16:creationId xmlns:a16="http://schemas.microsoft.com/office/drawing/2014/main" id="{1D14570F-005E-043B-B694-692817046781}"/>
              </a:ext>
            </a:extLst>
          </p:cNvPr>
          <p:cNvGrpSpPr/>
          <p:nvPr/>
        </p:nvGrpSpPr>
        <p:grpSpPr>
          <a:xfrm>
            <a:off x="5794849" y="1770736"/>
            <a:ext cx="2278733" cy="240902"/>
            <a:chOff x="3573456" y="3252962"/>
            <a:chExt cx="3372482" cy="457200"/>
          </a:xfrm>
        </p:grpSpPr>
        <p:cxnSp>
          <p:nvCxnSpPr>
            <p:cNvPr id="61" name="Straight Connector 60">
              <a:extLst>
                <a:ext uri="{FF2B5EF4-FFF2-40B4-BE49-F238E27FC236}">
                  <a16:creationId xmlns:a16="http://schemas.microsoft.com/office/drawing/2014/main" id="{F70211A1-F6C6-0C7D-70CC-3630BC4E0996}"/>
                </a:ext>
              </a:extLst>
            </p:cNvPr>
            <p:cNvCxnSpPr>
              <a:cxnSpLocks/>
            </p:cNvCxnSpPr>
            <p:nvPr/>
          </p:nvCxnSpPr>
          <p:spPr>
            <a:xfrm>
              <a:off x="3573456" y="3710162"/>
              <a:ext cx="449063" cy="0"/>
            </a:xfrm>
            <a:prstGeom prst="line">
              <a:avLst/>
            </a:prstGeom>
            <a:ln w="123825" cap="rnd">
              <a:solidFill>
                <a:srgbClr val="0070C0">
                  <a:alpha val="22000"/>
                </a:srgbClr>
              </a:solidFill>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8AC23B8-C04E-FC42-32FD-DC1C73741F8A}"/>
                </a:ext>
              </a:extLst>
            </p:cNvPr>
            <p:cNvCxnSpPr>
              <a:cxnSpLocks/>
            </p:cNvCxnSpPr>
            <p:nvPr/>
          </p:nvCxnSpPr>
          <p:spPr>
            <a:xfrm>
              <a:off x="6616996" y="3710162"/>
              <a:ext cx="328942" cy="0"/>
            </a:xfrm>
            <a:prstGeom prst="line">
              <a:avLst/>
            </a:prstGeom>
            <a:ln w="123825" cap="rnd">
              <a:solidFill>
                <a:srgbClr val="0070C0">
                  <a:alpha val="22000"/>
                </a:srgbClr>
              </a:solidFill>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EA8588B-298C-2D1F-78BB-DAC0C939FC08}"/>
                </a:ext>
              </a:extLst>
            </p:cNvPr>
            <p:cNvCxnSpPr>
              <a:cxnSpLocks/>
            </p:cNvCxnSpPr>
            <p:nvPr/>
          </p:nvCxnSpPr>
          <p:spPr>
            <a:xfrm flipV="1">
              <a:off x="4022519" y="3252962"/>
              <a:ext cx="524539" cy="457200"/>
            </a:xfrm>
            <a:prstGeom prst="line">
              <a:avLst/>
            </a:prstGeom>
            <a:ln w="123825" cap="rnd">
              <a:solidFill>
                <a:srgbClr val="0070C0">
                  <a:alpha val="22000"/>
                </a:srgbClr>
              </a:solidFill>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19FD5FA-19A9-2C70-9906-ECC3C8A6CCBE}"/>
                </a:ext>
              </a:extLst>
            </p:cNvPr>
            <p:cNvCxnSpPr>
              <a:cxnSpLocks/>
            </p:cNvCxnSpPr>
            <p:nvPr/>
          </p:nvCxnSpPr>
          <p:spPr>
            <a:xfrm flipH="1" flipV="1">
              <a:off x="6092457" y="3252962"/>
              <a:ext cx="524539" cy="457200"/>
            </a:xfrm>
            <a:prstGeom prst="line">
              <a:avLst/>
            </a:prstGeom>
            <a:ln w="123825" cap="rnd">
              <a:solidFill>
                <a:srgbClr val="0070C0">
                  <a:alpha val="22000"/>
                </a:srgbClr>
              </a:solidFill>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7399005-3AC5-AC63-17B0-768AD1E81085}"/>
                </a:ext>
              </a:extLst>
            </p:cNvPr>
            <p:cNvCxnSpPr>
              <a:cxnSpLocks/>
            </p:cNvCxnSpPr>
            <p:nvPr/>
          </p:nvCxnSpPr>
          <p:spPr>
            <a:xfrm>
              <a:off x="4547058" y="3252962"/>
              <a:ext cx="1548942" cy="0"/>
            </a:xfrm>
            <a:prstGeom prst="line">
              <a:avLst/>
            </a:prstGeom>
            <a:ln w="123825" cap="rnd">
              <a:solidFill>
                <a:srgbClr val="0070C0">
                  <a:alpha val="22000"/>
                </a:srgbClr>
              </a:solidFill>
              <a:headEnd type="none" w="med"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BBB69B66-47E2-CAC3-14A2-F4F7C1E23E0E}"/>
              </a:ext>
            </a:extLst>
          </p:cNvPr>
          <p:cNvGrpSpPr/>
          <p:nvPr/>
        </p:nvGrpSpPr>
        <p:grpSpPr>
          <a:xfrm>
            <a:off x="5750432" y="5141150"/>
            <a:ext cx="2362382" cy="276126"/>
            <a:chOff x="5750432" y="5141150"/>
            <a:chExt cx="2362382" cy="276126"/>
          </a:xfrm>
        </p:grpSpPr>
        <p:grpSp>
          <p:nvGrpSpPr>
            <p:cNvPr id="48" name="Group 47">
              <a:extLst>
                <a:ext uri="{FF2B5EF4-FFF2-40B4-BE49-F238E27FC236}">
                  <a16:creationId xmlns:a16="http://schemas.microsoft.com/office/drawing/2014/main" id="{3FEA0185-4DF7-1899-EF5F-91A2C4A437B2}"/>
                </a:ext>
              </a:extLst>
            </p:cNvPr>
            <p:cNvGrpSpPr/>
            <p:nvPr/>
          </p:nvGrpSpPr>
          <p:grpSpPr>
            <a:xfrm>
              <a:off x="5750432" y="5176374"/>
              <a:ext cx="2362382" cy="240902"/>
              <a:chOff x="3526970" y="3252962"/>
              <a:chExt cx="3550025" cy="457200"/>
            </a:xfrm>
          </p:grpSpPr>
          <p:cxnSp>
            <p:nvCxnSpPr>
              <p:cNvPr id="49" name="Straight Connector 48">
                <a:extLst>
                  <a:ext uri="{FF2B5EF4-FFF2-40B4-BE49-F238E27FC236}">
                    <a16:creationId xmlns:a16="http://schemas.microsoft.com/office/drawing/2014/main" id="{8259A57F-5B50-B074-3904-D72464CC60CD}"/>
                  </a:ext>
                </a:extLst>
              </p:cNvPr>
              <p:cNvCxnSpPr>
                <a:cxnSpLocks/>
              </p:cNvCxnSpPr>
              <p:nvPr/>
            </p:nvCxnSpPr>
            <p:spPr>
              <a:xfrm>
                <a:off x="3526970" y="3710162"/>
                <a:ext cx="49554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E1ABF8E-41DE-A929-60DA-BC2C2F2A251A}"/>
                  </a:ext>
                </a:extLst>
              </p:cNvPr>
              <p:cNvCxnSpPr>
                <a:cxnSpLocks/>
              </p:cNvCxnSpPr>
              <p:nvPr/>
            </p:nvCxnSpPr>
            <p:spPr>
              <a:xfrm>
                <a:off x="6616996" y="3710162"/>
                <a:ext cx="45999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0173275-BBC7-2FA3-3BE8-6DD23F9319B7}"/>
                  </a:ext>
                </a:extLst>
              </p:cNvPr>
              <p:cNvCxnSpPr>
                <a:cxnSpLocks/>
              </p:cNvCxnSpPr>
              <p:nvPr/>
            </p:nvCxnSpPr>
            <p:spPr>
              <a:xfrm flipV="1">
                <a:off x="4022519" y="3252962"/>
                <a:ext cx="524539" cy="45720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65803DE-CD68-683B-8CC1-B7592DED48B3}"/>
                  </a:ext>
                </a:extLst>
              </p:cNvPr>
              <p:cNvCxnSpPr>
                <a:cxnSpLocks/>
              </p:cNvCxnSpPr>
              <p:nvPr/>
            </p:nvCxnSpPr>
            <p:spPr>
              <a:xfrm flipH="1" flipV="1">
                <a:off x="6092457" y="3252962"/>
                <a:ext cx="524539" cy="45720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BB1B813-F198-2CB7-21FB-3E9B449E12FB}"/>
                  </a:ext>
                </a:extLst>
              </p:cNvPr>
              <p:cNvCxnSpPr>
                <a:cxnSpLocks/>
              </p:cNvCxnSpPr>
              <p:nvPr/>
            </p:nvCxnSpPr>
            <p:spPr>
              <a:xfrm>
                <a:off x="4547058" y="3252962"/>
                <a:ext cx="1548942"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06A788B8-C585-C701-E9A4-16B6A1D8135B}"/>
                </a:ext>
              </a:extLst>
            </p:cNvPr>
            <p:cNvGrpSpPr/>
            <p:nvPr/>
          </p:nvGrpSpPr>
          <p:grpSpPr>
            <a:xfrm>
              <a:off x="5750432" y="5141150"/>
              <a:ext cx="2362382" cy="240902"/>
              <a:chOff x="3526970" y="3252962"/>
              <a:chExt cx="3550025" cy="457200"/>
            </a:xfrm>
          </p:grpSpPr>
          <p:cxnSp>
            <p:nvCxnSpPr>
              <p:cNvPr id="67" name="Straight Connector 66">
                <a:extLst>
                  <a:ext uri="{FF2B5EF4-FFF2-40B4-BE49-F238E27FC236}">
                    <a16:creationId xmlns:a16="http://schemas.microsoft.com/office/drawing/2014/main" id="{2DE33002-5C73-24CF-B6B0-E5E5E0D83725}"/>
                  </a:ext>
                </a:extLst>
              </p:cNvPr>
              <p:cNvCxnSpPr>
                <a:cxnSpLocks/>
              </p:cNvCxnSpPr>
              <p:nvPr/>
            </p:nvCxnSpPr>
            <p:spPr>
              <a:xfrm>
                <a:off x="3526970" y="3710162"/>
                <a:ext cx="495549" cy="0"/>
              </a:xfrm>
              <a:prstGeom prst="line">
                <a:avLst/>
              </a:prstGeom>
              <a:ln w="9525">
                <a:solidFill>
                  <a:srgbClr val="0070C0">
                    <a:alpha val="44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76A1251-10F7-C96F-CF16-502ED2AC7260}"/>
                  </a:ext>
                </a:extLst>
              </p:cNvPr>
              <p:cNvCxnSpPr>
                <a:cxnSpLocks/>
              </p:cNvCxnSpPr>
              <p:nvPr/>
            </p:nvCxnSpPr>
            <p:spPr>
              <a:xfrm>
                <a:off x="6616996" y="3710162"/>
                <a:ext cx="459999" cy="0"/>
              </a:xfrm>
              <a:prstGeom prst="line">
                <a:avLst/>
              </a:prstGeom>
              <a:ln w="9525">
                <a:solidFill>
                  <a:srgbClr val="0070C0">
                    <a:alpha val="44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65FBD47-E81C-A019-35AC-63645DCBD730}"/>
                  </a:ext>
                </a:extLst>
              </p:cNvPr>
              <p:cNvCxnSpPr>
                <a:cxnSpLocks/>
              </p:cNvCxnSpPr>
              <p:nvPr/>
            </p:nvCxnSpPr>
            <p:spPr>
              <a:xfrm flipV="1">
                <a:off x="4022519" y="3252962"/>
                <a:ext cx="524539" cy="457200"/>
              </a:xfrm>
              <a:prstGeom prst="line">
                <a:avLst/>
              </a:prstGeom>
              <a:ln w="9525">
                <a:solidFill>
                  <a:srgbClr val="0070C0">
                    <a:alpha val="44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BF85280-183A-464F-362D-E3C4F42A5557}"/>
                  </a:ext>
                </a:extLst>
              </p:cNvPr>
              <p:cNvCxnSpPr>
                <a:cxnSpLocks/>
              </p:cNvCxnSpPr>
              <p:nvPr/>
            </p:nvCxnSpPr>
            <p:spPr>
              <a:xfrm flipH="1" flipV="1">
                <a:off x="6092457" y="3252962"/>
                <a:ext cx="524539" cy="457200"/>
              </a:xfrm>
              <a:prstGeom prst="line">
                <a:avLst/>
              </a:prstGeom>
              <a:ln w="9525">
                <a:solidFill>
                  <a:srgbClr val="0070C0">
                    <a:alpha val="44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8A2B9B-15E6-6BA0-1DC2-6A96AFC626F9}"/>
                  </a:ext>
                </a:extLst>
              </p:cNvPr>
              <p:cNvCxnSpPr>
                <a:cxnSpLocks/>
              </p:cNvCxnSpPr>
              <p:nvPr/>
            </p:nvCxnSpPr>
            <p:spPr>
              <a:xfrm>
                <a:off x="4547058" y="3252962"/>
                <a:ext cx="1548942" cy="0"/>
              </a:xfrm>
              <a:prstGeom prst="line">
                <a:avLst/>
              </a:prstGeom>
              <a:ln w="9525">
                <a:solidFill>
                  <a:srgbClr val="0070C0">
                    <a:alpha val="44000"/>
                  </a:srgbClr>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3" name="Group 2">
            <a:extLst>
              <a:ext uri="{FF2B5EF4-FFF2-40B4-BE49-F238E27FC236}">
                <a16:creationId xmlns:a16="http://schemas.microsoft.com/office/drawing/2014/main" id="{6B131F82-B416-4294-2E89-31237B921E01}"/>
              </a:ext>
            </a:extLst>
          </p:cNvPr>
          <p:cNvGrpSpPr/>
          <p:nvPr/>
        </p:nvGrpSpPr>
        <p:grpSpPr>
          <a:xfrm>
            <a:off x="5736184" y="3566818"/>
            <a:ext cx="2391149" cy="366918"/>
            <a:chOff x="5736184" y="3566818"/>
            <a:chExt cx="2391149" cy="366918"/>
          </a:xfrm>
        </p:grpSpPr>
        <p:grpSp>
          <p:nvGrpSpPr>
            <p:cNvPr id="41" name="Group 40">
              <a:extLst>
                <a:ext uri="{FF2B5EF4-FFF2-40B4-BE49-F238E27FC236}">
                  <a16:creationId xmlns:a16="http://schemas.microsoft.com/office/drawing/2014/main" id="{8FDCAD72-C4C3-7645-0B89-DC6C462B1E7C}"/>
                </a:ext>
              </a:extLst>
            </p:cNvPr>
            <p:cNvGrpSpPr/>
            <p:nvPr/>
          </p:nvGrpSpPr>
          <p:grpSpPr>
            <a:xfrm>
              <a:off x="5750432" y="3625706"/>
              <a:ext cx="2362382" cy="240902"/>
              <a:chOff x="3526970" y="3252962"/>
              <a:chExt cx="3550025" cy="457200"/>
            </a:xfrm>
          </p:grpSpPr>
          <p:cxnSp>
            <p:nvCxnSpPr>
              <p:cNvPr id="42" name="Straight Connector 41">
                <a:extLst>
                  <a:ext uri="{FF2B5EF4-FFF2-40B4-BE49-F238E27FC236}">
                    <a16:creationId xmlns:a16="http://schemas.microsoft.com/office/drawing/2014/main" id="{CCCCC113-14DF-B62C-5F48-8312AA4AECFB}"/>
                  </a:ext>
                </a:extLst>
              </p:cNvPr>
              <p:cNvCxnSpPr>
                <a:cxnSpLocks/>
              </p:cNvCxnSpPr>
              <p:nvPr/>
            </p:nvCxnSpPr>
            <p:spPr>
              <a:xfrm>
                <a:off x="3526970" y="3710162"/>
                <a:ext cx="495549" cy="0"/>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CBBD114-A629-AF73-79B5-4D4EBFE54519}"/>
                  </a:ext>
                </a:extLst>
              </p:cNvPr>
              <p:cNvCxnSpPr>
                <a:cxnSpLocks/>
              </p:cNvCxnSpPr>
              <p:nvPr/>
            </p:nvCxnSpPr>
            <p:spPr>
              <a:xfrm>
                <a:off x="6616996" y="3710162"/>
                <a:ext cx="459999" cy="0"/>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C9621DC-B069-4F72-AA83-4C74B0DA5C09}"/>
                  </a:ext>
                </a:extLst>
              </p:cNvPr>
              <p:cNvCxnSpPr>
                <a:cxnSpLocks/>
              </p:cNvCxnSpPr>
              <p:nvPr/>
            </p:nvCxnSpPr>
            <p:spPr>
              <a:xfrm flipV="1">
                <a:off x="4022519" y="3252962"/>
                <a:ext cx="524539" cy="457200"/>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BD5639B-369E-84D3-7ED1-23319B3B881B}"/>
                  </a:ext>
                </a:extLst>
              </p:cNvPr>
              <p:cNvCxnSpPr>
                <a:cxnSpLocks/>
              </p:cNvCxnSpPr>
              <p:nvPr/>
            </p:nvCxnSpPr>
            <p:spPr>
              <a:xfrm flipH="1" flipV="1">
                <a:off x="6092457" y="3252962"/>
                <a:ext cx="524539" cy="457200"/>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3D861DE-876D-E9F6-DCF6-B25625D5AF0C}"/>
                  </a:ext>
                </a:extLst>
              </p:cNvPr>
              <p:cNvCxnSpPr>
                <a:cxnSpLocks/>
              </p:cNvCxnSpPr>
              <p:nvPr/>
            </p:nvCxnSpPr>
            <p:spPr>
              <a:xfrm>
                <a:off x="4547058" y="3252962"/>
                <a:ext cx="1548942" cy="0"/>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82" name="Oval 81">
              <a:extLst>
                <a:ext uri="{FF2B5EF4-FFF2-40B4-BE49-F238E27FC236}">
                  <a16:creationId xmlns:a16="http://schemas.microsoft.com/office/drawing/2014/main" id="{2161CCFE-3A85-B045-99EC-7E63EBF28989}"/>
                </a:ext>
              </a:extLst>
            </p:cNvPr>
            <p:cNvSpPr/>
            <p:nvPr/>
          </p:nvSpPr>
          <p:spPr>
            <a:xfrm>
              <a:off x="5736184" y="3799479"/>
              <a:ext cx="134257" cy="134257"/>
            </a:xfrm>
            <a:prstGeom prst="ellipse">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83" name="Oval 82">
              <a:extLst>
                <a:ext uri="{FF2B5EF4-FFF2-40B4-BE49-F238E27FC236}">
                  <a16:creationId xmlns:a16="http://schemas.microsoft.com/office/drawing/2014/main" id="{407F4690-B1E6-153D-CAC3-59F7CB709568}"/>
                </a:ext>
              </a:extLst>
            </p:cNvPr>
            <p:cNvSpPr/>
            <p:nvPr/>
          </p:nvSpPr>
          <p:spPr>
            <a:xfrm>
              <a:off x="7382525" y="3566818"/>
              <a:ext cx="134257" cy="134257"/>
            </a:xfrm>
            <a:prstGeom prst="ellipse">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84" name="Oval 83">
              <a:extLst>
                <a:ext uri="{FF2B5EF4-FFF2-40B4-BE49-F238E27FC236}">
                  <a16:creationId xmlns:a16="http://schemas.microsoft.com/office/drawing/2014/main" id="{F79874F0-C36F-4A3D-E03D-1FF54358DBB1}"/>
                </a:ext>
              </a:extLst>
            </p:cNvPr>
            <p:cNvSpPr/>
            <p:nvPr/>
          </p:nvSpPr>
          <p:spPr>
            <a:xfrm>
              <a:off x="6365547" y="3566818"/>
              <a:ext cx="134257" cy="134257"/>
            </a:xfrm>
            <a:prstGeom prst="ellipse">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86" name="Oval 85">
              <a:extLst>
                <a:ext uri="{FF2B5EF4-FFF2-40B4-BE49-F238E27FC236}">
                  <a16:creationId xmlns:a16="http://schemas.microsoft.com/office/drawing/2014/main" id="{5AA51437-6D5A-D55C-918F-9FF3E9BE8A63}"/>
                </a:ext>
              </a:extLst>
            </p:cNvPr>
            <p:cNvSpPr/>
            <p:nvPr/>
          </p:nvSpPr>
          <p:spPr>
            <a:xfrm>
              <a:off x="7993076" y="3799478"/>
              <a:ext cx="134257" cy="134257"/>
            </a:xfrm>
            <a:prstGeom prst="ellipse">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grpSp>
        <p:nvGrpSpPr>
          <p:cNvPr id="5" name="Group 4">
            <a:extLst>
              <a:ext uri="{FF2B5EF4-FFF2-40B4-BE49-F238E27FC236}">
                <a16:creationId xmlns:a16="http://schemas.microsoft.com/office/drawing/2014/main" id="{1F8F978A-F79E-CC4B-E3DC-12D5D7BBF92A}"/>
              </a:ext>
            </a:extLst>
          </p:cNvPr>
          <p:cNvGrpSpPr/>
          <p:nvPr/>
        </p:nvGrpSpPr>
        <p:grpSpPr>
          <a:xfrm>
            <a:off x="5521145" y="6354418"/>
            <a:ext cx="6438810" cy="318139"/>
            <a:chOff x="5521145" y="6354418"/>
            <a:chExt cx="6438810" cy="318139"/>
          </a:xfrm>
        </p:grpSpPr>
        <p:grpSp>
          <p:nvGrpSpPr>
            <p:cNvPr id="107" name="Group 106">
              <a:extLst>
                <a:ext uri="{FF2B5EF4-FFF2-40B4-BE49-F238E27FC236}">
                  <a16:creationId xmlns:a16="http://schemas.microsoft.com/office/drawing/2014/main" id="{14EE0F6D-8ECC-CD12-9053-9365FCE2AA2B}"/>
                </a:ext>
              </a:extLst>
            </p:cNvPr>
            <p:cNvGrpSpPr/>
            <p:nvPr/>
          </p:nvGrpSpPr>
          <p:grpSpPr>
            <a:xfrm>
              <a:off x="7635483" y="6360307"/>
              <a:ext cx="2264729" cy="312250"/>
              <a:chOff x="7281663" y="6346197"/>
              <a:chExt cx="2264729" cy="312250"/>
            </a:xfrm>
          </p:grpSpPr>
          <p:sp>
            <p:nvSpPr>
              <p:cNvPr id="95" name="Rectangle 94">
                <a:extLst>
                  <a:ext uri="{FF2B5EF4-FFF2-40B4-BE49-F238E27FC236}">
                    <a16:creationId xmlns:a16="http://schemas.microsoft.com/office/drawing/2014/main" id="{B78E8B84-DCC7-71D1-3642-C2CF50C1F1F2}"/>
                  </a:ext>
                </a:extLst>
              </p:cNvPr>
              <p:cNvSpPr/>
              <p:nvPr/>
            </p:nvSpPr>
            <p:spPr>
              <a:xfrm>
                <a:off x="7281663" y="6346197"/>
                <a:ext cx="1986979" cy="31225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93" name="Oval 92">
                <a:extLst>
                  <a:ext uri="{FF2B5EF4-FFF2-40B4-BE49-F238E27FC236}">
                    <a16:creationId xmlns:a16="http://schemas.microsoft.com/office/drawing/2014/main" id="{C386B6F5-69F8-273D-152F-85131755882F}"/>
                  </a:ext>
                </a:extLst>
              </p:cNvPr>
              <p:cNvSpPr/>
              <p:nvPr/>
            </p:nvSpPr>
            <p:spPr>
              <a:xfrm>
                <a:off x="7457648" y="6452770"/>
                <a:ext cx="134257" cy="134257"/>
              </a:xfrm>
              <a:prstGeom prst="ellipse">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94" name="TextBox 93">
                <a:extLst>
                  <a:ext uri="{FF2B5EF4-FFF2-40B4-BE49-F238E27FC236}">
                    <a16:creationId xmlns:a16="http://schemas.microsoft.com/office/drawing/2014/main" id="{2EC6BEB3-D002-82A2-4793-E44F25ECCC05}"/>
                  </a:ext>
                </a:extLst>
              </p:cNvPr>
              <p:cNvSpPr txBox="1"/>
              <p:nvPr/>
            </p:nvSpPr>
            <p:spPr>
              <a:xfrm>
                <a:off x="7559413" y="6397371"/>
                <a:ext cx="1986979" cy="246221"/>
              </a:xfrm>
              <a:prstGeom prst="rect">
                <a:avLst/>
              </a:prstGeom>
              <a:noFill/>
            </p:spPr>
            <p:txBody>
              <a:bodyPr wrap="square">
                <a:spAutoFit/>
              </a:bodyPr>
              <a:lstStyle/>
              <a:p>
                <a:r>
                  <a:rPr lang="en-US" sz="1000" dirty="0"/>
                  <a:t>Snapshots of rich features</a:t>
                </a:r>
              </a:p>
            </p:txBody>
          </p:sp>
        </p:grpSp>
        <p:grpSp>
          <p:nvGrpSpPr>
            <p:cNvPr id="108" name="Group 107">
              <a:extLst>
                <a:ext uri="{FF2B5EF4-FFF2-40B4-BE49-F238E27FC236}">
                  <a16:creationId xmlns:a16="http://schemas.microsoft.com/office/drawing/2014/main" id="{19C78A47-6901-8F19-BE88-104438776102}"/>
                </a:ext>
              </a:extLst>
            </p:cNvPr>
            <p:cNvGrpSpPr/>
            <p:nvPr/>
          </p:nvGrpSpPr>
          <p:grpSpPr>
            <a:xfrm>
              <a:off x="5521145" y="6354418"/>
              <a:ext cx="2261980" cy="312250"/>
              <a:chOff x="4925738" y="6327147"/>
              <a:chExt cx="2261980" cy="312250"/>
            </a:xfrm>
          </p:grpSpPr>
          <p:sp>
            <p:nvSpPr>
              <p:cNvPr id="99" name="Rectangle 98">
                <a:extLst>
                  <a:ext uri="{FF2B5EF4-FFF2-40B4-BE49-F238E27FC236}">
                    <a16:creationId xmlns:a16="http://schemas.microsoft.com/office/drawing/2014/main" id="{7E8B7CFA-8215-CF08-0581-B4BF237A324B}"/>
                  </a:ext>
                </a:extLst>
              </p:cNvPr>
              <p:cNvSpPr/>
              <p:nvPr/>
            </p:nvSpPr>
            <p:spPr>
              <a:xfrm>
                <a:off x="4925738" y="6327147"/>
                <a:ext cx="1986979" cy="31225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01" name="TextBox 100">
                <a:extLst>
                  <a:ext uri="{FF2B5EF4-FFF2-40B4-BE49-F238E27FC236}">
                    <a16:creationId xmlns:a16="http://schemas.microsoft.com/office/drawing/2014/main" id="{0B5C85EF-1C74-F873-C159-A9AF6444D638}"/>
                  </a:ext>
                </a:extLst>
              </p:cNvPr>
              <p:cNvSpPr txBox="1"/>
              <p:nvPr/>
            </p:nvSpPr>
            <p:spPr>
              <a:xfrm>
                <a:off x="5341493" y="6381799"/>
                <a:ext cx="1846225" cy="246221"/>
              </a:xfrm>
              <a:prstGeom prst="rect">
                <a:avLst/>
              </a:prstGeom>
              <a:noFill/>
            </p:spPr>
            <p:txBody>
              <a:bodyPr wrap="square">
                <a:spAutoFit/>
              </a:bodyPr>
              <a:lstStyle/>
              <a:p>
                <a:r>
                  <a:rPr lang="en-US" sz="1000" dirty="0"/>
                  <a:t>~100 params, 10 sets/sec</a:t>
                </a:r>
              </a:p>
            </p:txBody>
          </p:sp>
          <p:cxnSp>
            <p:nvCxnSpPr>
              <p:cNvPr id="103" name="Straight Connector 102">
                <a:extLst>
                  <a:ext uri="{FF2B5EF4-FFF2-40B4-BE49-F238E27FC236}">
                    <a16:creationId xmlns:a16="http://schemas.microsoft.com/office/drawing/2014/main" id="{C7AD7B7B-2F66-0ADA-EC4A-932AD3AB3186}"/>
                  </a:ext>
                </a:extLst>
              </p:cNvPr>
              <p:cNvCxnSpPr>
                <a:cxnSpLocks/>
              </p:cNvCxnSpPr>
              <p:nvPr/>
            </p:nvCxnSpPr>
            <p:spPr>
              <a:xfrm>
                <a:off x="5043065" y="6522307"/>
                <a:ext cx="303425" cy="0"/>
              </a:xfrm>
              <a:prstGeom prst="line">
                <a:avLst/>
              </a:prstGeom>
              <a:ln w="123825" cap="rnd">
                <a:solidFill>
                  <a:srgbClr val="0070C0">
                    <a:alpha val="22000"/>
                  </a:srgbClr>
                </a:solidFill>
                <a:headEnd type="none" w="med"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04FFF6D7-6FA3-8AC1-484F-993E204697AE}"/>
                </a:ext>
              </a:extLst>
            </p:cNvPr>
            <p:cNvGrpSpPr/>
            <p:nvPr/>
          </p:nvGrpSpPr>
          <p:grpSpPr>
            <a:xfrm>
              <a:off x="9827164" y="6360307"/>
              <a:ext cx="2132791" cy="312250"/>
              <a:chOff x="9605315" y="6346197"/>
              <a:chExt cx="2132791" cy="312250"/>
            </a:xfrm>
          </p:grpSpPr>
          <p:sp>
            <p:nvSpPr>
              <p:cNvPr id="96" name="Rectangle 95">
                <a:extLst>
                  <a:ext uri="{FF2B5EF4-FFF2-40B4-BE49-F238E27FC236}">
                    <a16:creationId xmlns:a16="http://schemas.microsoft.com/office/drawing/2014/main" id="{D33ECDDB-953C-80C7-A39D-7D48493FD90B}"/>
                  </a:ext>
                </a:extLst>
              </p:cNvPr>
              <p:cNvSpPr/>
              <p:nvPr/>
            </p:nvSpPr>
            <p:spPr>
              <a:xfrm>
                <a:off x="9605315" y="6346197"/>
                <a:ext cx="1986979" cy="31225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98" name="TextBox 97">
                <a:extLst>
                  <a:ext uri="{FF2B5EF4-FFF2-40B4-BE49-F238E27FC236}">
                    <a16:creationId xmlns:a16="http://schemas.microsoft.com/office/drawing/2014/main" id="{5B1E8466-BE88-C25F-E061-24468F2BE8C4}"/>
                  </a:ext>
                </a:extLst>
              </p:cNvPr>
              <p:cNvSpPr txBox="1"/>
              <p:nvPr/>
            </p:nvSpPr>
            <p:spPr>
              <a:xfrm>
                <a:off x="9968297" y="6392373"/>
                <a:ext cx="1769809" cy="246221"/>
              </a:xfrm>
              <a:prstGeom prst="rect">
                <a:avLst/>
              </a:prstGeom>
              <a:noFill/>
            </p:spPr>
            <p:txBody>
              <a:bodyPr wrap="square">
                <a:spAutoFit/>
              </a:bodyPr>
              <a:lstStyle/>
              <a:p>
                <a:r>
                  <a:rPr lang="en-US" sz="1000" dirty="0"/>
                  <a:t>Subset of params, 1/sec</a:t>
                </a:r>
              </a:p>
            </p:txBody>
          </p:sp>
          <p:cxnSp>
            <p:nvCxnSpPr>
              <p:cNvPr id="104" name="Straight Connector 103">
                <a:extLst>
                  <a:ext uri="{FF2B5EF4-FFF2-40B4-BE49-F238E27FC236}">
                    <a16:creationId xmlns:a16="http://schemas.microsoft.com/office/drawing/2014/main" id="{32F68041-A2E3-F0D5-E4F7-921C8CBEA158}"/>
                  </a:ext>
                </a:extLst>
              </p:cNvPr>
              <p:cNvCxnSpPr>
                <a:cxnSpLocks/>
              </p:cNvCxnSpPr>
              <p:nvPr/>
            </p:nvCxnSpPr>
            <p:spPr>
              <a:xfrm>
                <a:off x="9752914" y="6522307"/>
                <a:ext cx="227792" cy="0"/>
              </a:xfrm>
              <a:prstGeom prst="line">
                <a:avLst/>
              </a:prstGeom>
              <a:ln w="12700" cap="rnd">
                <a:solidFill>
                  <a:srgbClr val="0070C0">
                    <a:alpha val="22000"/>
                  </a:srgbClr>
                </a:solidFill>
                <a:headEnd type="none" w="med" len="sm"/>
                <a:tailEnd type="none" w="sm" len="sm"/>
              </a:ln>
            </p:spPr>
            <p:style>
              <a:lnRef idx="1">
                <a:schemeClr val="accent1"/>
              </a:lnRef>
              <a:fillRef idx="0">
                <a:schemeClr val="accent1"/>
              </a:fillRef>
              <a:effectRef idx="0">
                <a:schemeClr val="accent1"/>
              </a:effectRef>
              <a:fontRef idx="minor">
                <a:schemeClr val="tx1"/>
              </a:fontRef>
            </p:style>
          </p:cxnSp>
        </p:grpSp>
      </p:grpSp>
      <p:sp>
        <p:nvSpPr>
          <p:cNvPr id="6" name="Oval 5">
            <a:extLst>
              <a:ext uri="{FF2B5EF4-FFF2-40B4-BE49-F238E27FC236}">
                <a16:creationId xmlns:a16="http://schemas.microsoft.com/office/drawing/2014/main" id="{63AFB080-3CBB-5CF0-3A50-7F1EC9C5CA7C}"/>
              </a:ext>
            </a:extLst>
          </p:cNvPr>
          <p:cNvSpPr/>
          <p:nvPr/>
        </p:nvSpPr>
        <p:spPr>
          <a:xfrm>
            <a:off x="6872086" y="3552221"/>
            <a:ext cx="134257" cy="134257"/>
          </a:xfrm>
          <a:prstGeom prst="ellipse">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custDataLst>
      <p:tags r:id="rId1"/>
    </p:custDataLst>
    <p:extLst>
      <p:ext uri="{BB962C8B-B14F-4D97-AF65-F5344CB8AC3E}">
        <p14:creationId xmlns:p14="http://schemas.microsoft.com/office/powerpoint/2010/main" val="2806975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7688-496F-4058-EF2B-22F01A5E4639}"/>
              </a:ext>
            </a:extLst>
          </p:cNvPr>
          <p:cNvSpPr>
            <a:spLocks noGrp="1"/>
          </p:cNvSpPr>
          <p:nvPr>
            <p:ph type="title"/>
          </p:nvPr>
        </p:nvSpPr>
        <p:spPr/>
        <p:txBody>
          <a:bodyPr/>
          <a:lstStyle/>
          <a:p>
            <a:r>
              <a:rPr lang="en-US" dirty="0"/>
              <a:t>Ensemble value evidence </a:t>
            </a:r>
          </a:p>
        </p:txBody>
      </p:sp>
      <p:sp>
        <p:nvSpPr>
          <p:cNvPr id="3" name="Slide Number Placeholder 2">
            <a:extLst>
              <a:ext uri="{FF2B5EF4-FFF2-40B4-BE49-F238E27FC236}">
                <a16:creationId xmlns:a16="http://schemas.microsoft.com/office/drawing/2014/main" id="{4D92C6C8-048C-011E-29BE-82AB276B7AB2}"/>
              </a:ext>
            </a:extLst>
          </p:cNvPr>
          <p:cNvSpPr>
            <a:spLocks noGrp="1"/>
          </p:cNvSpPr>
          <p:nvPr>
            <p:ph type="sldNum" sz="quarter" idx="12"/>
          </p:nvPr>
        </p:nvSpPr>
        <p:spPr/>
        <p:txBody>
          <a:bodyPr/>
          <a:lstStyle/>
          <a:p>
            <a:fld id="{7B94EC18-1D2B-4535-B738-0E53AFE26620}" type="slidenum">
              <a:rPr lang="en-US" smtClean="0"/>
              <a:t>4</a:t>
            </a:fld>
            <a:endParaRPr lang="en-US"/>
          </a:p>
        </p:txBody>
      </p:sp>
      <p:sp>
        <p:nvSpPr>
          <p:cNvPr id="4" name="Text Placeholder 3">
            <a:extLst>
              <a:ext uri="{FF2B5EF4-FFF2-40B4-BE49-F238E27FC236}">
                <a16:creationId xmlns:a16="http://schemas.microsoft.com/office/drawing/2014/main" id="{CE7FD7A6-94FC-C845-1601-B1B5D014A11B}"/>
              </a:ext>
            </a:extLst>
          </p:cNvPr>
          <p:cNvSpPr>
            <a:spLocks noGrp="1"/>
          </p:cNvSpPr>
          <p:nvPr>
            <p:ph type="body" sz="quarter" idx="16"/>
          </p:nvPr>
        </p:nvSpPr>
        <p:spPr/>
        <p:txBody>
          <a:bodyPr/>
          <a:lstStyle/>
          <a:p>
            <a:r>
              <a:rPr lang="en-US" dirty="0"/>
              <a:t>Ensemble Provides Early Warning</a:t>
            </a:r>
          </a:p>
        </p:txBody>
      </p:sp>
      <p:sp>
        <p:nvSpPr>
          <p:cNvPr id="5" name="Text Placeholder 4">
            <a:extLst>
              <a:ext uri="{FF2B5EF4-FFF2-40B4-BE49-F238E27FC236}">
                <a16:creationId xmlns:a16="http://schemas.microsoft.com/office/drawing/2014/main" id="{E9114077-D843-BE45-BCEA-D7CB334612DF}"/>
              </a:ext>
            </a:extLst>
          </p:cNvPr>
          <p:cNvSpPr>
            <a:spLocks noGrp="1"/>
          </p:cNvSpPr>
          <p:nvPr>
            <p:ph type="body" sz="quarter" idx="17"/>
          </p:nvPr>
        </p:nvSpPr>
        <p:spPr>
          <a:xfrm>
            <a:off x="495300" y="972766"/>
            <a:ext cx="11201400" cy="4871774"/>
          </a:xfrm>
        </p:spPr>
        <p:txBody>
          <a:bodyPr/>
          <a:lstStyle/>
          <a:p>
            <a:pPr marR="0" algn="l">
              <a:spcBef>
                <a:spcPts val="0"/>
              </a:spcBef>
              <a:spcAft>
                <a:spcPts val="0"/>
              </a:spcAft>
            </a:pPr>
            <a:r>
              <a:rPr lang="en-US" sz="1800" i="0" u="sng" strike="noStrike" dirty="0">
                <a:solidFill>
                  <a:srgbClr val="212121"/>
                </a:solidFill>
                <a:effectLst/>
                <a:latin typeface="Aptos" panose="020B0004020202020204" pitchFamily="34" charset="0"/>
              </a:rPr>
              <a:t>Rejected Take Off</a:t>
            </a:r>
          </a:p>
          <a:p>
            <a:pPr marL="285750" marR="0" indent="-285750" algn="l">
              <a:spcBef>
                <a:spcPts val="0"/>
              </a:spcBef>
              <a:spcAft>
                <a:spcPts val="0"/>
              </a:spcAft>
              <a:buFont typeface="Arial" panose="020B0604020202020204" pitchFamily="34" charset="0"/>
              <a:buChar char="•"/>
            </a:pPr>
            <a:r>
              <a:rPr lang="en-US" sz="1800" b="0" i="0" u="none" strike="noStrike" dirty="0">
                <a:solidFill>
                  <a:srgbClr val="212121"/>
                </a:solidFill>
                <a:effectLst/>
                <a:latin typeface="Aptos" panose="020B0004020202020204" pitchFamily="34" charset="0"/>
              </a:rPr>
              <a:t>Pilot rejected takeoff on the runway because one engine began surging.  </a:t>
            </a:r>
          </a:p>
          <a:p>
            <a:pPr marL="285750" marR="0" indent="-285750" algn="l">
              <a:spcBef>
                <a:spcPts val="0"/>
              </a:spcBef>
              <a:spcAft>
                <a:spcPts val="0"/>
              </a:spcAft>
              <a:buFont typeface="Arial" panose="020B0604020202020204" pitchFamily="34" charset="0"/>
              <a:buChar char="•"/>
            </a:pPr>
            <a:r>
              <a:rPr lang="en-US" sz="1800" b="0" i="0" u="none" strike="noStrike" dirty="0">
                <a:solidFill>
                  <a:srgbClr val="212121"/>
                </a:solidFill>
                <a:effectLst/>
                <a:latin typeface="Aptos" panose="020B0004020202020204" pitchFamily="34" charset="0"/>
              </a:rPr>
              <a:t>Subsequent inspection revealed detached abradable material (used to ensure tight disc-shroud clearance). </a:t>
            </a:r>
          </a:p>
          <a:p>
            <a:pPr marL="285750" marR="0" indent="-285750" algn="l">
              <a:spcBef>
                <a:spcPts val="0"/>
              </a:spcBef>
              <a:spcAft>
                <a:spcPts val="0"/>
              </a:spcAft>
              <a:buFont typeface="Arial" panose="020B0604020202020204" pitchFamily="34" charset="0"/>
              <a:buChar char="•"/>
            </a:pPr>
            <a:r>
              <a:rPr lang="en-US" sz="1800" b="0" i="0" u="none" strike="noStrike" dirty="0">
                <a:solidFill>
                  <a:srgbClr val="212121"/>
                </a:solidFill>
                <a:effectLst/>
                <a:latin typeface="Aptos" panose="020B0004020202020204" pitchFamily="34" charset="0"/>
              </a:rPr>
              <a:t>Algorithms had been previously developed to identify detached abradable before a compressor surge.</a:t>
            </a:r>
          </a:p>
          <a:p>
            <a:pPr marL="285750" marR="0" indent="-285750" algn="l">
              <a:spcBef>
                <a:spcPts val="0"/>
              </a:spcBef>
              <a:spcAft>
                <a:spcPts val="0"/>
              </a:spcAft>
              <a:buFont typeface="Arial" panose="020B0604020202020204" pitchFamily="34" charset="0"/>
              <a:buChar char="•"/>
            </a:pPr>
            <a:r>
              <a:rPr lang="en-US" sz="1800" b="0" i="0" u="none" strike="noStrike" dirty="0">
                <a:solidFill>
                  <a:srgbClr val="212121"/>
                </a:solidFill>
                <a:effectLst/>
                <a:latin typeface="Aptos" panose="020B0004020202020204" pitchFamily="34" charset="0"/>
              </a:rPr>
              <a:t>Data received after the event confirmed that the signature of the detached abradable material was present </a:t>
            </a:r>
            <a:r>
              <a:rPr lang="en-US" sz="1800" i="0" u="sng" strike="noStrike" dirty="0">
                <a:solidFill>
                  <a:srgbClr val="212121"/>
                </a:solidFill>
                <a:effectLst/>
                <a:latin typeface="Aptos" panose="020B0004020202020204" pitchFamily="34" charset="0"/>
              </a:rPr>
              <a:t>5 flights</a:t>
            </a:r>
            <a:r>
              <a:rPr lang="en-US" sz="1800" b="0" i="0" u="none" strike="noStrike" dirty="0">
                <a:solidFill>
                  <a:srgbClr val="212121"/>
                </a:solidFill>
                <a:effectLst/>
                <a:latin typeface="Aptos" panose="020B0004020202020204" pitchFamily="34" charset="0"/>
              </a:rPr>
              <a:t> before the rejected takeoff. </a:t>
            </a:r>
          </a:p>
          <a:p>
            <a:pPr marL="285750" marR="0" indent="-285750" algn="l">
              <a:spcBef>
                <a:spcPts val="0"/>
              </a:spcBef>
              <a:spcAft>
                <a:spcPts val="0"/>
              </a:spcAft>
              <a:buFont typeface="Arial" panose="020B0604020202020204" pitchFamily="34" charset="0"/>
              <a:buChar char="•"/>
            </a:pPr>
            <a:r>
              <a:rPr lang="en-US" sz="1800" b="0" i="0" u="none" strike="noStrike" dirty="0">
                <a:solidFill>
                  <a:srgbClr val="212121"/>
                </a:solidFill>
                <a:effectLst/>
                <a:latin typeface="Aptos" panose="020B0004020202020204" pitchFamily="34" charset="0"/>
              </a:rPr>
              <a:t> </a:t>
            </a:r>
            <a:r>
              <a:rPr lang="en-US" sz="1800" i="0" u="sng" strike="noStrike" dirty="0">
                <a:solidFill>
                  <a:srgbClr val="212121"/>
                </a:solidFill>
                <a:effectLst/>
                <a:latin typeface="Aptos" panose="020B0004020202020204" pitchFamily="34" charset="0"/>
              </a:rPr>
              <a:t>Had this aircraft been equipped with Honeywell Ensemble, early warning could have been communicated </a:t>
            </a:r>
            <a:r>
              <a:rPr lang="en-US" sz="1800" b="0" i="0" u="none" strike="noStrike" dirty="0">
                <a:solidFill>
                  <a:srgbClr val="212121"/>
                </a:solidFill>
                <a:effectLst/>
                <a:latin typeface="Aptos" panose="020B0004020202020204" pitchFamily="34" charset="0"/>
              </a:rPr>
              <a:t>to the operator, enabling them to borescope the compressor, see the missing abradable, and avoid the subsequent event.</a:t>
            </a:r>
          </a:p>
          <a:p>
            <a:pPr marL="0" marR="0" algn="l">
              <a:spcBef>
                <a:spcPts val="0"/>
              </a:spcBef>
              <a:spcAft>
                <a:spcPts val="0"/>
              </a:spcAft>
            </a:pPr>
            <a:r>
              <a:rPr lang="en-US" sz="1800" b="0" i="0" u="none" strike="noStrike" dirty="0">
                <a:solidFill>
                  <a:srgbClr val="212121"/>
                </a:solidFill>
                <a:effectLst/>
                <a:latin typeface="Aptos" panose="020B0004020202020204" pitchFamily="34" charset="0"/>
              </a:rPr>
              <a:t> </a:t>
            </a:r>
          </a:p>
          <a:p>
            <a:endParaRPr lang="en-US" dirty="0"/>
          </a:p>
        </p:txBody>
      </p:sp>
      <p:grpSp>
        <p:nvGrpSpPr>
          <p:cNvPr id="9" name="Group 8">
            <a:extLst>
              <a:ext uri="{FF2B5EF4-FFF2-40B4-BE49-F238E27FC236}">
                <a16:creationId xmlns:a16="http://schemas.microsoft.com/office/drawing/2014/main" id="{56005F2F-7416-03AA-351A-B40247F590EF}"/>
              </a:ext>
            </a:extLst>
          </p:cNvPr>
          <p:cNvGrpSpPr/>
          <p:nvPr/>
        </p:nvGrpSpPr>
        <p:grpSpPr>
          <a:xfrm>
            <a:off x="696398" y="3608589"/>
            <a:ext cx="11000302" cy="2068311"/>
            <a:chOff x="696398" y="3608589"/>
            <a:chExt cx="11000302" cy="2068311"/>
          </a:xfrm>
        </p:grpSpPr>
        <p:pic>
          <p:nvPicPr>
            <p:cNvPr id="7" name="Picture 6" descr="A graph with blue lines and black text&#10;&#10;Description automatically generated">
              <a:extLst>
                <a:ext uri="{FF2B5EF4-FFF2-40B4-BE49-F238E27FC236}">
                  <a16:creationId xmlns:a16="http://schemas.microsoft.com/office/drawing/2014/main" id="{927321DC-3444-081C-4A58-E6E68B0C45AE}"/>
                </a:ext>
              </a:extLst>
            </p:cNvPr>
            <p:cNvPicPr>
              <a:picLocks noChangeAspect="1"/>
            </p:cNvPicPr>
            <p:nvPr/>
          </p:nvPicPr>
          <p:blipFill>
            <a:blip r:embed="rId2"/>
            <a:stretch>
              <a:fillRect/>
            </a:stretch>
          </p:blipFill>
          <p:spPr>
            <a:xfrm>
              <a:off x="696398" y="3608589"/>
              <a:ext cx="11000302" cy="2068311"/>
            </a:xfrm>
            <a:prstGeom prst="rect">
              <a:avLst/>
            </a:prstGeom>
          </p:spPr>
        </p:pic>
        <p:sp>
          <p:nvSpPr>
            <p:cNvPr id="8" name="TextBox 7">
              <a:extLst>
                <a:ext uri="{FF2B5EF4-FFF2-40B4-BE49-F238E27FC236}">
                  <a16:creationId xmlns:a16="http://schemas.microsoft.com/office/drawing/2014/main" id="{8E20B591-DBBC-BE1A-6801-042086035C75}"/>
                </a:ext>
              </a:extLst>
            </p:cNvPr>
            <p:cNvSpPr txBox="1"/>
            <p:nvPr/>
          </p:nvSpPr>
          <p:spPr>
            <a:xfrm>
              <a:off x="6095999" y="3651544"/>
              <a:ext cx="1419037" cy="197814"/>
            </a:xfrm>
            <a:prstGeom prst="rect">
              <a:avLst/>
            </a:prstGeom>
            <a:solidFill>
              <a:schemeClr val="bg1"/>
            </a:solidFill>
          </p:spPr>
          <p:txBody>
            <a:bodyPr wrap="square" lIns="0" tIns="0" rIns="0" bIns="0" rtlCol="0">
              <a:noAutofit/>
            </a:bodyPr>
            <a:lstStyle/>
            <a:p>
              <a:pPr algn="l">
                <a:spcAft>
                  <a:spcPts val="600"/>
                </a:spcAft>
              </a:pPr>
              <a:endParaRPr lang="en-US" sz="1400" dirty="0" err="1">
                <a:solidFill>
                  <a:prstClr val="black"/>
                </a:solidFill>
              </a:endParaRPr>
            </a:p>
          </p:txBody>
        </p:sp>
      </p:grpSp>
      <p:sp>
        <p:nvSpPr>
          <p:cNvPr id="10" name="Oval 9">
            <a:extLst>
              <a:ext uri="{FF2B5EF4-FFF2-40B4-BE49-F238E27FC236}">
                <a16:creationId xmlns:a16="http://schemas.microsoft.com/office/drawing/2014/main" id="{1ECDA329-51AE-B2DE-3ADD-CD0C217A0645}"/>
              </a:ext>
            </a:extLst>
          </p:cNvPr>
          <p:cNvSpPr/>
          <p:nvPr/>
        </p:nvSpPr>
        <p:spPr>
          <a:xfrm>
            <a:off x="10622604" y="5006502"/>
            <a:ext cx="778213" cy="5501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1" name="TextBox 10">
            <a:extLst>
              <a:ext uri="{FF2B5EF4-FFF2-40B4-BE49-F238E27FC236}">
                <a16:creationId xmlns:a16="http://schemas.microsoft.com/office/drawing/2014/main" id="{2DA78BAA-9238-6850-C7AB-5DA4C8F27BE1}"/>
              </a:ext>
            </a:extLst>
          </p:cNvPr>
          <p:cNvSpPr txBox="1"/>
          <p:nvPr/>
        </p:nvSpPr>
        <p:spPr>
          <a:xfrm>
            <a:off x="9112838" y="3617443"/>
            <a:ext cx="1898872" cy="343777"/>
          </a:xfrm>
          <a:prstGeom prst="rect">
            <a:avLst/>
          </a:prstGeom>
          <a:noFill/>
        </p:spPr>
        <p:txBody>
          <a:bodyPr wrap="square" lIns="0" tIns="0" rIns="0" bIns="0" rtlCol="0">
            <a:noAutofit/>
          </a:bodyPr>
          <a:lstStyle/>
          <a:p>
            <a:pPr algn="l">
              <a:spcAft>
                <a:spcPts val="600"/>
              </a:spcAft>
            </a:pPr>
            <a:r>
              <a:rPr lang="en-US" sz="1200" b="1" dirty="0">
                <a:solidFill>
                  <a:prstClr val="black"/>
                </a:solidFill>
              </a:rPr>
              <a:t>Each of the red lines is a trigger from the algorithm</a:t>
            </a:r>
          </a:p>
        </p:txBody>
      </p:sp>
      <p:cxnSp>
        <p:nvCxnSpPr>
          <p:cNvPr id="13" name="Straight Arrow Connector 12">
            <a:extLst>
              <a:ext uri="{FF2B5EF4-FFF2-40B4-BE49-F238E27FC236}">
                <a16:creationId xmlns:a16="http://schemas.microsoft.com/office/drawing/2014/main" id="{8371E7C0-18DF-D7D0-94A6-AEC9B4CDB7A6}"/>
              </a:ext>
            </a:extLst>
          </p:cNvPr>
          <p:cNvCxnSpPr>
            <a:cxnSpLocks/>
          </p:cNvCxnSpPr>
          <p:nvPr/>
        </p:nvCxnSpPr>
        <p:spPr>
          <a:xfrm>
            <a:off x="9948153" y="3961220"/>
            <a:ext cx="1063557" cy="10377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81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C6FAD006-A33D-C0D2-C9B1-A0978383D4E2}"/>
              </a:ext>
            </a:extLst>
          </p:cNvPr>
          <p:cNvSpPr/>
          <p:nvPr/>
        </p:nvSpPr>
        <p:spPr>
          <a:xfrm>
            <a:off x="763375" y="1929705"/>
            <a:ext cx="3262697" cy="3286968"/>
          </a:xfrm>
          <a:prstGeom prst="roundRect">
            <a:avLst>
              <a:gd name="adj" fmla="val 50000"/>
            </a:avLst>
          </a:prstGeom>
          <a:solidFill>
            <a:srgbClr val="CCDEE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Picture 48">
            <a:extLst>
              <a:ext uri="{FF2B5EF4-FFF2-40B4-BE49-F238E27FC236}">
                <a16:creationId xmlns:a16="http://schemas.microsoft.com/office/drawing/2014/main" id="{BC279883-6367-20A5-7585-86640B9813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528" y="2097671"/>
            <a:ext cx="2947004" cy="2947004"/>
          </a:xfrm>
          <a:prstGeom prst="rect">
            <a:avLst/>
          </a:prstGeom>
        </p:spPr>
      </p:pic>
      <p:grpSp>
        <p:nvGrpSpPr>
          <p:cNvPr id="132" name="Group 131">
            <a:extLst>
              <a:ext uri="{FF2B5EF4-FFF2-40B4-BE49-F238E27FC236}">
                <a16:creationId xmlns:a16="http://schemas.microsoft.com/office/drawing/2014/main" id="{7E7BB108-7808-180E-9AA0-A3145C62043A}"/>
              </a:ext>
            </a:extLst>
          </p:cNvPr>
          <p:cNvGrpSpPr/>
          <p:nvPr/>
        </p:nvGrpSpPr>
        <p:grpSpPr>
          <a:xfrm>
            <a:off x="5323422" y="-79652"/>
            <a:ext cx="6890606" cy="7017303"/>
            <a:chOff x="9099800" y="-30884"/>
            <a:chExt cx="3091367" cy="6888884"/>
          </a:xfrm>
        </p:grpSpPr>
        <p:pic>
          <p:nvPicPr>
            <p:cNvPr id="134" name="Picture 133">
              <a:extLst>
                <a:ext uri="{FF2B5EF4-FFF2-40B4-BE49-F238E27FC236}">
                  <a16:creationId xmlns:a16="http://schemas.microsoft.com/office/drawing/2014/main" id="{2A4C39F8-257D-A86E-AA61-C774FA830D77}"/>
                </a:ext>
              </a:extLst>
            </p:cNvPr>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t="8314" r="49361" b="36083"/>
            <a:stretch/>
          </p:blipFill>
          <p:spPr>
            <a:xfrm>
              <a:off x="9099800" y="-30884"/>
              <a:ext cx="3080036" cy="6858000"/>
            </a:xfrm>
            <a:prstGeom prst="rect">
              <a:avLst/>
            </a:prstGeom>
          </p:spPr>
        </p:pic>
        <p:pic>
          <p:nvPicPr>
            <p:cNvPr id="133" name="Picture 132">
              <a:extLst>
                <a:ext uri="{FF2B5EF4-FFF2-40B4-BE49-F238E27FC236}">
                  <a16:creationId xmlns:a16="http://schemas.microsoft.com/office/drawing/2014/main" id="{D6156EC0-35E1-450E-26D5-91FEA189450B}"/>
                </a:ext>
              </a:extLst>
            </p:cNvPr>
            <p:cNvPicPr>
              <a:picLocks noChangeAspect="1"/>
            </p:cNvPicPr>
            <p:nvPr/>
          </p:nvPicPr>
          <p:blipFill rotWithShape="1">
            <a:blip r:embed="rId5" cstate="print">
              <a:alphaModFix amt="9000"/>
              <a:extLst>
                <a:ext uri="{28A0092B-C50C-407E-A947-70E740481C1C}">
                  <a14:useLocalDpi xmlns:a14="http://schemas.microsoft.com/office/drawing/2010/main" val="0"/>
                </a:ext>
              </a:extLst>
            </a:blip>
            <a:srcRect t="8314" r="49361" b="36083"/>
            <a:stretch/>
          </p:blipFill>
          <p:spPr>
            <a:xfrm>
              <a:off x="9446455" y="0"/>
              <a:ext cx="2744712" cy="6858000"/>
            </a:xfrm>
            <a:prstGeom prst="rect">
              <a:avLst/>
            </a:prstGeom>
          </p:spPr>
        </p:pic>
      </p:grpSp>
      <p:sp>
        <p:nvSpPr>
          <p:cNvPr id="2" name="Title 1"/>
          <p:cNvSpPr>
            <a:spLocks noGrp="1"/>
          </p:cNvSpPr>
          <p:nvPr>
            <p:ph type="title"/>
          </p:nvPr>
        </p:nvSpPr>
        <p:spPr/>
        <p:txBody>
          <a:bodyPr/>
          <a:lstStyle/>
          <a:p>
            <a:pPr>
              <a:defRPr/>
            </a:pPr>
            <a:r>
              <a:rPr lang="en-US" sz="2800" dirty="0"/>
              <a:t>Key features of </a:t>
            </a:r>
            <a:r>
              <a:rPr lang="en-US" sz="2800" dirty="0">
                <a:solidFill>
                  <a:srgbClr val="C00000"/>
                </a:solidFill>
              </a:rPr>
              <a:t>EDG-100</a:t>
            </a:r>
          </a:p>
        </p:txBody>
      </p:sp>
      <p:sp>
        <p:nvSpPr>
          <p:cNvPr id="3" name="Text Placeholder 2">
            <a:extLst>
              <a:ext uri="{FF2B5EF4-FFF2-40B4-BE49-F238E27FC236}">
                <a16:creationId xmlns:a16="http://schemas.microsoft.com/office/drawing/2014/main" id="{ACD07B93-D767-2F2E-69FA-4C11504B94FC}"/>
              </a:ext>
            </a:extLst>
          </p:cNvPr>
          <p:cNvSpPr>
            <a:spLocks noGrp="1"/>
          </p:cNvSpPr>
          <p:nvPr>
            <p:ph type="body" sz="quarter" idx="16"/>
          </p:nvPr>
        </p:nvSpPr>
        <p:spPr>
          <a:xfrm>
            <a:off x="-1" y="6166348"/>
            <a:ext cx="12192000" cy="495299"/>
          </a:xfrm>
        </p:spPr>
        <p:txBody>
          <a:bodyPr/>
          <a:lstStyle/>
          <a:p>
            <a:pPr algn="ctr"/>
            <a:r>
              <a:rPr lang="en-US" dirty="0"/>
              <a:t>Improves access to engine data / Saves customers time and money</a:t>
            </a:r>
          </a:p>
        </p:txBody>
      </p:sp>
      <p:grpSp>
        <p:nvGrpSpPr>
          <p:cNvPr id="45" name="Group 44">
            <a:extLst>
              <a:ext uri="{FF2B5EF4-FFF2-40B4-BE49-F238E27FC236}">
                <a16:creationId xmlns:a16="http://schemas.microsoft.com/office/drawing/2014/main" id="{2FFF35DB-E2BE-6023-6BE6-1AED40F2AFA6}"/>
              </a:ext>
            </a:extLst>
          </p:cNvPr>
          <p:cNvGrpSpPr/>
          <p:nvPr/>
        </p:nvGrpSpPr>
        <p:grpSpPr>
          <a:xfrm>
            <a:off x="3193050" y="1489352"/>
            <a:ext cx="2518423" cy="2537157"/>
            <a:chOff x="3193050" y="1489352"/>
            <a:chExt cx="2518423" cy="2537157"/>
          </a:xfrm>
        </p:grpSpPr>
        <p:sp>
          <p:nvSpPr>
            <p:cNvPr id="4" name="Rectangle: Rounded Corners 3">
              <a:extLst>
                <a:ext uri="{FF2B5EF4-FFF2-40B4-BE49-F238E27FC236}">
                  <a16:creationId xmlns:a16="http://schemas.microsoft.com/office/drawing/2014/main" id="{F8944226-BFD7-E62F-6750-3455C6EF0834}"/>
                </a:ext>
              </a:extLst>
            </p:cNvPr>
            <p:cNvSpPr/>
            <p:nvPr/>
          </p:nvSpPr>
          <p:spPr>
            <a:xfrm>
              <a:off x="3193050" y="1489352"/>
              <a:ext cx="2518423" cy="2537157"/>
            </a:xfrm>
            <a:prstGeom prst="roundRect">
              <a:avLst>
                <a:gd name="adj" fmla="val 50000"/>
              </a:avLst>
            </a:prstGeom>
            <a:solidFill>
              <a:srgbClr val="FFFFFF">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E8B95E28-19A6-D3A6-80CB-8908FA1FD4D6}"/>
                </a:ext>
              </a:extLst>
            </p:cNvPr>
            <p:cNvSpPr/>
            <p:nvPr/>
          </p:nvSpPr>
          <p:spPr>
            <a:xfrm>
              <a:off x="3372552" y="1677045"/>
              <a:ext cx="2159415" cy="2175478"/>
            </a:xfrm>
            <a:prstGeom prst="roundRect">
              <a:avLst>
                <a:gd name="adj" fmla="val 50000"/>
              </a:avLst>
            </a:prstGeom>
            <a:solidFill>
              <a:srgbClr val="CCDEE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0" name="Table 9">
            <a:extLst>
              <a:ext uri="{FF2B5EF4-FFF2-40B4-BE49-F238E27FC236}">
                <a16:creationId xmlns:a16="http://schemas.microsoft.com/office/drawing/2014/main" id="{62FAE312-E045-55FB-71F0-BA925E3A3B46}"/>
              </a:ext>
            </a:extLst>
          </p:cNvPr>
          <p:cNvGraphicFramePr>
            <a:graphicFrameLocks noGrp="1"/>
          </p:cNvGraphicFramePr>
          <p:nvPr>
            <p:extLst>
              <p:ext uri="{D42A27DB-BD31-4B8C-83A1-F6EECF244321}">
                <p14:modId xmlns:p14="http://schemas.microsoft.com/office/powerpoint/2010/main" val="1673803552"/>
              </p:ext>
            </p:extLst>
          </p:nvPr>
        </p:nvGraphicFramePr>
        <p:xfrm>
          <a:off x="5948645" y="1397575"/>
          <a:ext cx="5941105" cy="4539596"/>
        </p:xfrm>
        <a:graphic>
          <a:graphicData uri="http://schemas.openxmlformats.org/drawingml/2006/table">
            <a:tbl>
              <a:tblPr firstRow="1" firstCol="1" bandRow="1">
                <a:tableStyleId>{B301B821-A1FF-4177-AEE7-76D212191A09}</a:tableStyleId>
              </a:tblPr>
              <a:tblGrid>
                <a:gridCol w="5941105">
                  <a:extLst>
                    <a:ext uri="{9D8B030D-6E8A-4147-A177-3AD203B41FA5}">
                      <a16:colId xmlns:a16="http://schemas.microsoft.com/office/drawing/2014/main" val="405316731"/>
                    </a:ext>
                  </a:extLst>
                </a:gridCol>
              </a:tblGrid>
              <a:tr h="472442">
                <a:tc>
                  <a:txBody>
                    <a:bodyPr/>
                    <a:lstStyle/>
                    <a:p>
                      <a:pPr marL="137160" marR="0" indent="-137160">
                        <a:spcBef>
                          <a:spcPts val="0"/>
                        </a:spcBef>
                        <a:spcAft>
                          <a:spcPts val="0"/>
                        </a:spcAft>
                        <a:buClr>
                          <a:srgbClr val="C00000"/>
                        </a:buClr>
                        <a:buFont typeface="Arial" panose="020B0604020202020204" pitchFamily="34" charset="0"/>
                        <a:buChar char="•"/>
                      </a:pPr>
                      <a:r>
                        <a:rPr lang="en-US" sz="1400" b="0" dirty="0">
                          <a:solidFill>
                            <a:schemeClr val="tx1"/>
                          </a:solidFill>
                          <a:effectLst/>
                        </a:rPr>
                        <a:t>Near Realtime access to engine parametric data (including data not available over ARINC429) for prognostic trending.</a:t>
                      </a:r>
                      <a:endParaRPr lang="en-US" sz="1400" b="0" dirty="0">
                        <a:solidFill>
                          <a:schemeClr val="tx1"/>
                        </a:solidFill>
                        <a:effectLst/>
                        <a:latin typeface="Calibri" panose="020F0502020204030204" pitchFamily="34" charset="0"/>
                        <a:ea typeface="Calibri" panose="020F0502020204030204" pitchFamily="34" charset="0"/>
                      </a:endParaRPr>
                    </a:p>
                  </a:txBody>
                  <a:tcPr marL="63555" marR="63555" marT="31778" marB="3177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3207718"/>
                  </a:ext>
                </a:extLst>
              </a:tr>
              <a:tr h="472442">
                <a:tc>
                  <a:txBody>
                    <a:bodyPr/>
                    <a:lstStyle/>
                    <a:p>
                      <a:pPr marL="137160" marR="0" indent="-137160">
                        <a:spcBef>
                          <a:spcPts val="0"/>
                        </a:spcBef>
                        <a:spcAft>
                          <a:spcPts val="0"/>
                        </a:spcAft>
                        <a:buClr>
                          <a:srgbClr val="C00000"/>
                        </a:buClr>
                        <a:buFont typeface="Arial" panose="020B0604020202020204" pitchFamily="34" charset="0"/>
                        <a:buChar char="•"/>
                      </a:pPr>
                      <a:r>
                        <a:rPr lang="en-US" sz="1400" b="0" dirty="0">
                          <a:solidFill>
                            <a:schemeClr val="tx1"/>
                          </a:solidFill>
                          <a:effectLst/>
                        </a:rPr>
                        <a:t>Enables engine gas path and LRU </a:t>
                      </a:r>
                      <a:r>
                        <a:rPr lang="en-US" sz="1400" b="0" u="sng" dirty="0">
                          <a:solidFill>
                            <a:schemeClr val="tx1"/>
                          </a:solidFill>
                          <a:effectLst/>
                        </a:rPr>
                        <a:t>prognostics</a:t>
                      </a:r>
                      <a:r>
                        <a:rPr lang="en-US" sz="1400" b="0" dirty="0">
                          <a:solidFill>
                            <a:schemeClr val="tx1"/>
                          </a:solidFill>
                          <a:effectLst/>
                        </a:rPr>
                        <a:t> to identify issues </a:t>
                      </a:r>
                      <a:r>
                        <a:rPr lang="en-US" sz="1400" b="0" u="sng" dirty="0">
                          <a:solidFill>
                            <a:schemeClr val="tx1"/>
                          </a:solidFill>
                          <a:effectLst/>
                        </a:rPr>
                        <a:t>prior</a:t>
                      </a:r>
                      <a:r>
                        <a:rPr lang="en-US" sz="1400" b="0" dirty="0">
                          <a:solidFill>
                            <a:schemeClr val="tx1"/>
                          </a:solidFill>
                          <a:effectLst/>
                        </a:rPr>
                        <a:t> to a flight deck effect in the cockpit, </a:t>
                      </a:r>
                      <a:r>
                        <a:rPr lang="en-US" sz="1400" b="0" u="sng" dirty="0">
                          <a:solidFill>
                            <a:schemeClr val="tx1"/>
                          </a:solidFill>
                          <a:effectLst/>
                        </a:rPr>
                        <a:t>avoiding</a:t>
                      </a:r>
                      <a:r>
                        <a:rPr lang="en-US" sz="1400" b="0" dirty="0">
                          <a:solidFill>
                            <a:schemeClr val="tx1"/>
                          </a:solidFill>
                          <a:effectLst/>
                        </a:rPr>
                        <a:t> operational disruption</a:t>
                      </a:r>
                      <a:endParaRPr lang="en-US" sz="1400" b="0" dirty="0">
                        <a:solidFill>
                          <a:schemeClr val="tx1"/>
                        </a:solidFill>
                        <a:effectLst/>
                        <a:latin typeface="Calibri" panose="020F0502020204030204" pitchFamily="34" charset="0"/>
                        <a:ea typeface="Calibri" panose="020F0502020204030204" pitchFamily="34" charset="0"/>
                      </a:endParaRPr>
                    </a:p>
                  </a:txBody>
                  <a:tcPr marL="63555" marR="63555" marT="31778" marB="3177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062113"/>
                  </a:ext>
                </a:extLst>
              </a:tr>
              <a:tr h="431094">
                <a:tc>
                  <a:txBody>
                    <a:bodyPr/>
                    <a:lstStyle/>
                    <a:p>
                      <a:pPr marL="137160" marR="0" indent="-137160">
                        <a:spcBef>
                          <a:spcPts val="0"/>
                        </a:spcBef>
                        <a:spcAft>
                          <a:spcPts val="0"/>
                        </a:spcAft>
                        <a:buClr>
                          <a:srgbClr val="C00000"/>
                        </a:buClr>
                        <a:buFont typeface="Arial" panose="020B0604020202020204" pitchFamily="34" charset="0"/>
                        <a:buChar char="•"/>
                      </a:pPr>
                      <a:r>
                        <a:rPr lang="en-US" sz="1400" b="0" dirty="0">
                          <a:solidFill>
                            <a:schemeClr val="tx1"/>
                          </a:solidFill>
                          <a:effectLst/>
                        </a:rPr>
                        <a:t>Connects via Wi-fi. Honeywell recommends pairing device to on-board aircraft wi-fi system</a:t>
                      </a:r>
                      <a:endParaRPr lang="en-US" sz="1400" b="0" dirty="0">
                        <a:solidFill>
                          <a:schemeClr val="tx1"/>
                        </a:solidFill>
                        <a:effectLst/>
                        <a:latin typeface="Calibri" panose="020F0502020204030204" pitchFamily="34" charset="0"/>
                        <a:ea typeface="Calibri" panose="020F0502020204030204" pitchFamily="34" charset="0"/>
                      </a:endParaRPr>
                    </a:p>
                  </a:txBody>
                  <a:tcPr marL="63555" marR="63555" marT="31778" marB="3177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4923388"/>
                  </a:ext>
                </a:extLst>
              </a:tr>
              <a:tr h="431094">
                <a:tc>
                  <a:txBody>
                    <a:bodyPr/>
                    <a:lstStyle/>
                    <a:p>
                      <a:pPr marL="137160" marR="0" indent="-137160">
                        <a:spcBef>
                          <a:spcPts val="0"/>
                        </a:spcBef>
                        <a:spcAft>
                          <a:spcPts val="0"/>
                        </a:spcAft>
                        <a:buClr>
                          <a:srgbClr val="C00000"/>
                        </a:buClr>
                        <a:buFont typeface="Arial" panose="020B0604020202020204" pitchFamily="34" charset="0"/>
                        <a:buChar char="•"/>
                      </a:pPr>
                      <a:r>
                        <a:rPr lang="en-US" sz="1400" b="0" dirty="0">
                          <a:solidFill>
                            <a:schemeClr val="tx1"/>
                          </a:solidFill>
                          <a:effectLst/>
                        </a:rPr>
                        <a:t>Records real time engine data during flight, but transmits on the ground (only)</a:t>
                      </a:r>
                      <a:endParaRPr lang="en-US" sz="1400" b="0" dirty="0">
                        <a:solidFill>
                          <a:schemeClr val="tx1"/>
                        </a:solidFill>
                        <a:effectLst/>
                        <a:latin typeface="Calibri" panose="020F0502020204030204" pitchFamily="34" charset="0"/>
                        <a:ea typeface="Calibri" panose="020F0502020204030204" pitchFamily="34" charset="0"/>
                      </a:endParaRPr>
                    </a:p>
                  </a:txBody>
                  <a:tcPr marL="63555" marR="63555" marT="31778" marB="3177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4844776"/>
                  </a:ext>
                </a:extLst>
              </a:tr>
              <a:tr h="243489">
                <a:tc>
                  <a:txBody>
                    <a:bodyPr/>
                    <a:lstStyle/>
                    <a:p>
                      <a:pPr marL="137160" marR="0" indent="-137160">
                        <a:spcBef>
                          <a:spcPts val="0"/>
                        </a:spcBef>
                        <a:spcAft>
                          <a:spcPts val="0"/>
                        </a:spcAft>
                        <a:buClr>
                          <a:srgbClr val="C00000"/>
                        </a:buClr>
                        <a:buFont typeface="Arial" panose="020B0604020202020204" pitchFamily="34" charset="0"/>
                        <a:buChar char="•"/>
                      </a:pPr>
                      <a:r>
                        <a:rPr lang="en-US" sz="1400" b="0" dirty="0">
                          <a:solidFill>
                            <a:schemeClr val="tx1"/>
                          </a:solidFill>
                          <a:effectLst/>
                        </a:rPr>
                        <a:t>STC only</a:t>
                      </a:r>
                      <a:endParaRPr lang="en-US" sz="1400" b="0" dirty="0">
                        <a:solidFill>
                          <a:schemeClr val="tx1"/>
                        </a:solidFill>
                        <a:effectLst/>
                        <a:latin typeface="Calibri" panose="020F0502020204030204" pitchFamily="34" charset="0"/>
                        <a:ea typeface="Calibri" panose="020F0502020204030204" pitchFamily="34" charset="0"/>
                      </a:endParaRPr>
                    </a:p>
                  </a:txBody>
                  <a:tcPr marL="63555" marR="63555" marT="31778" marB="3177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4394971"/>
                  </a:ext>
                </a:extLst>
              </a:tr>
              <a:tr h="431094">
                <a:tc>
                  <a:txBody>
                    <a:bodyPr/>
                    <a:lstStyle/>
                    <a:p>
                      <a:pPr marL="137160" marR="0" indent="-137160">
                        <a:spcBef>
                          <a:spcPts val="0"/>
                        </a:spcBef>
                        <a:spcAft>
                          <a:spcPts val="0"/>
                        </a:spcAft>
                        <a:buClr>
                          <a:srgbClr val="C00000"/>
                        </a:buClr>
                        <a:buFont typeface="Arial" panose="020B0604020202020204" pitchFamily="34" charset="0"/>
                        <a:buChar char="•"/>
                      </a:pPr>
                      <a:r>
                        <a:rPr lang="en-US" sz="1400" b="0" dirty="0">
                          <a:solidFill>
                            <a:schemeClr val="tx1"/>
                          </a:solidFill>
                          <a:effectLst/>
                        </a:rPr>
                        <a:t>Data meets and exceeds requirements of Honeywell MSP program (ECFR and RTDL files)</a:t>
                      </a:r>
                      <a:endParaRPr lang="en-US" sz="1400" b="0" dirty="0">
                        <a:solidFill>
                          <a:schemeClr val="tx1"/>
                        </a:solidFill>
                        <a:effectLst/>
                        <a:latin typeface="Calibri" panose="020F0502020204030204" pitchFamily="34" charset="0"/>
                        <a:ea typeface="Calibri" panose="020F0502020204030204" pitchFamily="34" charset="0"/>
                      </a:endParaRPr>
                    </a:p>
                  </a:txBody>
                  <a:tcPr marL="63555" marR="63555" marT="31778" marB="3177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2477946"/>
                  </a:ext>
                </a:extLst>
              </a:tr>
              <a:tr h="243489">
                <a:tc>
                  <a:txBody>
                    <a:bodyPr/>
                    <a:lstStyle/>
                    <a:p>
                      <a:pPr marL="137160" marR="0" indent="-137160">
                        <a:spcBef>
                          <a:spcPts val="0"/>
                        </a:spcBef>
                        <a:spcAft>
                          <a:spcPts val="0"/>
                        </a:spcAft>
                        <a:buClr>
                          <a:srgbClr val="C00000"/>
                        </a:buClr>
                        <a:buFont typeface="Arial" panose="020B0604020202020204" pitchFamily="34" charset="0"/>
                        <a:buChar char="•"/>
                      </a:pPr>
                      <a:r>
                        <a:rPr lang="en-US" sz="1400" b="0" dirty="0">
                          <a:solidFill>
                            <a:schemeClr val="tx1"/>
                          </a:solidFill>
                          <a:effectLst/>
                        </a:rPr>
                        <a:t>Wireless software upload capability</a:t>
                      </a:r>
                      <a:endParaRPr lang="en-US" sz="1400" b="0" dirty="0">
                        <a:solidFill>
                          <a:schemeClr val="tx1"/>
                        </a:solidFill>
                        <a:effectLst/>
                        <a:latin typeface="Calibri" panose="020F0502020204030204" pitchFamily="34" charset="0"/>
                        <a:ea typeface="Calibri" panose="020F0502020204030204" pitchFamily="34" charset="0"/>
                      </a:endParaRPr>
                    </a:p>
                  </a:txBody>
                  <a:tcPr marL="63555" marR="63555" marT="31778" marB="3177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0899710"/>
                  </a:ext>
                </a:extLst>
              </a:tr>
              <a:tr h="431094">
                <a:tc>
                  <a:txBody>
                    <a:bodyPr/>
                    <a:lstStyle/>
                    <a:p>
                      <a:pPr marL="137160" marR="0" indent="-137160">
                        <a:spcBef>
                          <a:spcPts val="0"/>
                        </a:spcBef>
                        <a:spcAft>
                          <a:spcPts val="0"/>
                        </a:spcAft>
                        <a:buClr>
                          <a:srgbClr val="C00000"/>
                        </a:buClr>
                        <a:buFont typeface="Arial" panose="020B0604020202020204" pitchFamily="34" charset="0"/>
                        <a:buChar char="•"/>
                      </a:pPr>
                      <a:r>
                        <a:rPr lang="en-US" sz="1400" b="0" dirty="0">
                          <a:solidFill>
                            <a:schemeClr val="tx1"/>
                          </a:solidFill>
                          <a:effectLst/>
                        </a:rPr>
                        <a:t>Connects to RS422 port, allowing automatic download of the required engine ECFR snapshot data</a:t>
                      </a:r>
                      <a:endParaRPr lang="en-US" sz="1400" b="0" dirty="0">
                        <a:solidFill>
                          <a:schemeClr val="tx1"/>
                        </a:solidFill>
                        <a:effectLst/>
                        <a:latin typeface="Calibri" panose="020F0502020204030204" pitchFamily="34" charset="0"/>
                        <a:ea typeface="Calibri" panose="020F0502020204030204" pitchFamily="34" charset="0"/>
                      </a:endParaRPr>
                    </a:p>
                  </a:txBody>
                  <a:tcPr marL="63555" marR="63555" marT="31778" marB="3177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688512"/>
                  </a:ext>
                </a:extLst>
              </a:tr>
              <a:tr h="247172">
                <a:tc>
                  <a:txBody>
                    <a:bodyPr/>
                    <a:lstStyle/>
                    <a:p>
                      <a:pPr marL="137160" marR="0" indent="-137160">
                        <a:spcBef>
                          <a:spcPts val="0"/>
                        </a:spcBef>
                        <a:spcAft>
                          <a:spcPts val="0"/>
                        </a:spcAft>
                        <a:buClr>
                          <a:srgbClr val="C00000"/>
                        </a:buClr>
                        <a:buFont typeface="Arial" panose="020B0604020202020204" pitchFamily="34" charset="0"/>
                        <a:buChar char="•"/>
                      </a:pPr>
                      <a:r>
                        <a:rPr lang="en-US" sz="1400" b="0" dirty="0">
                          <a:solidFill>
                            <a:schemeClr val="tx1"/>
                          </a:solidFill>
                          <a:effectLst/>
                        </a:rPr>
                        <a:t>Captures timeseries engine data throughout entire flight</a:t>
                      </a:r>
                      <a:endParaRPr lang="en-US" sz="1400" b="0" dirty="0">
                        <a:solidFill>
                          <a:schemeClr val="tx1"/>
                        </a:solidFill>
                        <a:effectLst/>
                        <a:latin typeface="Calibri" panose="020F0502020204030204" pitchFamily="34" charset="0"/>
                        <a:ea typeface="Calibri" panose="020F0502020204030204" pitchFamily="34" charset="0"/>
                      </a:endParaRPr>
                    </a:p>
                  </a:txBody>
                  <a:tcPr marL="63555" marR="63555" marT="31778" marB="3177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8926057"/>
                  </a:ext>
                </a:extLst>
              </a:tr>
              <a:tr h="431094">
                <a:tc>
                  <a:txBody>
                    <a:bodyPr/>
                    <a:lstStyle/>
                    <a:p>
                      <a:pPr marL="137160" marR="0" indent="-137160">
                        <a:spcBef>
                          <a:spcPts val="0"/>
                        </a:spcBef>
                        <a:spcAft>
                          <a:spcPts val="0"/>
                        </a:spcAft>
                        <a:buClr>
                          <a:srgbClr val="C00000"/>
                        </a:buClr>
                        <a:buFont typeface="Arial" panose="020B0604020202020204" pitchFamily="34" charset="0"/>
                        <a:buChar char="•"/>
                      </a:pPr>
                      <a:r>
                        <a:rPr lang="en-US" sz="1400" b="0" dirty="0">
                          <a:solidFill>
                            <a:schemeClr val="tx1"/>
                          </a:solidFill>
                          <a:effectLst/>
                        </a:rPr>
                        <a:t>Enables recording of any engine ECU software parameter, and over the air updates to parameter list</a:t>
                      </a:r>
                      <a:endParaRPr lang="en-US" sz="1400" b="0" dirty="0">
                        <a:solidFill>
                          <a:schemeClr val="tx1"/>
                        </a:solidFill>
                        <a:effectLst/>
                        <a:latin typeface="Calibri" panose="020F0502020204030204" pitchFamily="34" charset="0"/>
                        <a:ea typeface="Calibri" panose="020F0502020204030204" pitchFamily="34" charset="0"/>
                      </a:endParaRPr>
                    </a:p>
                  </a:txBody>
                  <a:tcPr marL="63555" marR="63555" marT="31778" marB="3177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1222341"/>
                  </a:ext>
                </a:extLst>
              </a:tr>
              <a:tr h="253352">
                <a:tc>
                  <a:txBody>
                    <a:bodyPr/>
                    <a:lstStyle/>
                    <a:p>
                      <a:pPr marL="137160" marR="0" lvl="0" indent="-13716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lang="en-US" sz="1400" b="0" kern="1200" dirty="0">
                          <a:solidFill>
                            <a:schemeClr val="tx1"/>
                          </a:solidFill>
                          <a:effectLst/>
                          <a:latin typeface="+mn-lt"/>
                          <a:ea typeface="+mn-ea"/>
                          <a:cs typeface="+mn-cs"/>
                        </a:rPr>
                        <a:t>Cyber Security tested and approved (DAL A Certified)</a:t>
                      </a:r>
                    </a:p>
                  </a:txBody>
                  <a:tcPr marL="63555" marR="63555" marT="31778" marB="3177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3115358"/>
                  </a:ext>
                </a:extLst>
              </a:tr>
            </a:tbl>
          </a:graphicData>
        </a:graphic>
      </p:graphicFrame>
      <p:grpSp>
        <p:nvGrpSpPr>
          <p:cNvPr id="50" name="Group 49">
            <a:extLst>
              <a:ext uri="{FF2B5EF4-FFF2-40B4-BE49-F238E27FC236}">
                <a16:creationId xmlns:a16="http://schemas.microsoft.com/office/drawing/2014/main" id="{60DCCBE9-877C-2AB7-8350-643B3E53BFC0}"/>
              </a:ext>
            </a:extLst>
          </p:cNvPr>
          <p:cNvGrpSpPr/>
          <p:nvPr/>
        </p:nvGrpSpPr>
        <p:grpSpPr>
          <a:xfrm>
            <a:off x="4399156" y="1058963"/>
            <a:ext cx="3175768" cy="1260560"/>
            <a:chOff x="4399156" y="1102093"/>
            <a:chExt cx="3175768" cy="1260560"/>
          </a:xfrm>
          <a:solidFill>
            <a:srgbClr val="C00000"/>
          </a:solidFill>
        </p:grpSpPr>
        <p:cxnSp>
          <p:nvCxnSpPr>
            <p:cNvPr id="20" name="Straight Connector 19">
              <a:extLst>
                <a:ext uri="{FF2B5EF4-FFF2-40B4-BE49-F238E27FC236}">
                  <a16:creationId xmlns:a16="http://schemas.microsoft.com/office/drawing/2014/main" id="{B3474B24-2B03-66F1-0A30-3BD80822A844}"/>
                </a:ext>
              </a:extLst>
            </p:cNvPr>
            <p:cNvCxnSpPr>
              <a:cxnSpLocks/>
            </p:cNvCxnSpPr>
            <p:nvPr/>
          </p:nvCxnSpPr>
          <p:spPr>
            <a:xfrm>
              <a:off x="4464032" y="1147436"/>
              <a:ext cx="0" cy="1144515"/>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D42B9048-4CDB-3714-9A64-F42241636356}"/>
                </a:ext>
              </a:extLst>
            </p:cNvPr>
            <p:cNvGrpSpPr/>
            <p:nvPr/>
          </p:nvGrpSpPr>
          <p:grpSpPr>
            <a:xfrm>
              <a:off x="4399156" y="1102093"/>
              <a:ext cx="3175768" cy="1260560"/>
              <a:chOff x="4399156" y="1102093"/>
              <a:chExt cx="3175768" cy="1260560"/>
            </a:xfrm>
            <a:grpFill/>
          </p:grpSpPr>
          <p:cxnSp>
            <p:nvCxnSpPr>
              <p:cNvPr id="19" name="Straight Connector 18">
                <a:extLst>
                  <a:ext uri="{FF2B5EF4-FFF2-40B4-BE49-F238E27FC236}">
                    <a16:creationId xmlns:a16="http://schemas.microsoft.com/office/drawing/2014/main" id="{F0F7AA58-8AED-55C2-ACC9-FFFD3DA8227A}"/>
                  </a:ext>
                </a:extLst>
              </p:cNvPr>
              <p:cNvCxnSpPr>
                <a:cxnSpLocks/>
              </p:cNvCxnSpPr>
              <p:nvPr/>
            </p:nvCxnSpPr>
            <p:spPr>
              <a:xfrm>
                <a:off x="4460021" y="1147436"/>
                <a:ext cx="3025905"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2ED6D014-7F28-7F2D-9D8E-3C0DBE68601C}"/>
                  </a:ext>
                </a:extLst>
              </p:cNvPr>
              <p:cNvSpPr/>
              <p:nvPr/>
            </p:nvSpPr>
            <p:spPr>
              <a:xfrm>
                <a:off x="7491369" y="1102093"/>
                <a:ext cx="83555" cy="84281"/>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err="1">
                  <a:solidFill>
                    <a:schemeClr val="tx1"/>
                  </a:solidFill>
                </a:endParaRPr>
              </a:p>
            </p:txBody>
          </p:sp>
          <p:sp>
            <p:nvSpPr>
              <p:cNvPr id="25" name="Oval 24">
                <a:extLst>
                  <a:ext uri="{FF2B5EF4-FFF2-40B4-BE49-F238E27FC236}">
                    <a16:creationId xmlns:a16="http://schemas.microsoft.com/office/drawing/2014/main" id="{C8FBEAE3-7557-D2CB-BD6B-01B95DAF1B62}"/>
                  </a:ext>
                </a:extLst>
              </p:cNvPr>
              <p:cNvSpPr/>
              <p:nvPr/>
            </p:nvSpPr>
            <p:spPr>
              <a:xfrm>
                <a:off x="4399156" y="2240077"/>
                <a:ext cx="120671" cy="122576"/>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err="1">
                  <a:solidFill>
                    <a:schemeClr val="tx1"/>
                  </a:solidFill>
                </a:endParaRPr>
              </a:p>
            </p:txBody>
          </p:sp>
        </p:grpSp>
      </p:grpSp>
      <p:pic>
        <p:nvPicPr>
          <p:cNvPr id="47" name="Picture 46">
            <a:extLst>
              <a:ext uri="{FF2B5EF4-FFF2-40B4-BE49-F238E27FC236}">
                <a16:creationId xmlns:a16="http://schemas.microsoft.com/office/drawing/2014/main" id="{CE932726-67C6-8A58-843C-05940D2D834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470646" y="2343146"/>
            <a:ext cx="1906462" cy="920980"/>
          </a:xfrm>
          <a:prstGeom prst="rect">
            <a:avLst/>
          </a:prstGeom>
        </p:spPr>
      </p:pic>
      <p:sp>
        <p:nvSpPr>
          <p:cNvPr id="6" name="Rectangle: Rounded Corners 5">
            <a:extLst>
              <a:ext uri="{FF2B5EF4-FFF2-40B4-BE49-F238E27FC236}">
                <a16:creationId xmlns:a16="http://schemas.microsoft.com/office/drawing/2014/main" id="{12C90856-5578-440D-4E53-E831286FFE3A}"/>
              </a:ext>
            </a:extLst>
          </p:cNvPr>
          <p:cNvSpPr/>
          <p:nvPr/>
        </p:nvSpPr>
        <p:spPr>
          <a:xfrm>
            <a:off x="7545424" y="861288"/>
            <a:ext cx="2788141" cy="463127"/>
          </a:xfrm>
          <a:prstGeom prst="roundRect">
            <a:avLst>
              <a:gd name="adj" fmla="val 50000"/>
            </a:avLst>
          </a:prstGeom>
          <a:solidFill>
            <a:srgbClr val="00B0F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err="1"/>
          </a:p>
        </p:txBody>
      </p:sp>
      <p:sp>
        <p:nvSpPr>
          <p:cNvPr id="8" name="TextBox 7">
            <a:extLst>
              <a:ext uri="{FF2B5EF4-FFF2-40B4-BE49-F238E27FC236}">
                <a16:creationId xmlns:a16="http://schemas.microsoft.com/office/drawing/2014/main" id="{5F8D1A92-C8B0-22CF-6D6A-5B7947049921}"/>
              </a:ext>
            </a:extLst>
          </p:cNvPr>
          <p:cNvSpPr txBox="1"/>
          <p:nvPr/>
        </p:nvSpPr>
        <p:spPr>
          <a:xfrm>
            <a:off x="7760998" y="919169"/>
            <a:ext cx="2405457" cy="369332"/>
          </a:xfrm>
          <a:prstGeom prst="rect">
            <a:avLst/>
          </a:prstGeom>
          <a:noFill/>
        </p:spPr>
        <p:txBody>
          <a:bodyPr wrap="square">
            <a:spAutoFit/>
          </a:bodyPr>
          <a:lstStyle/>
          <a:p>
            <a:pPr marL="0" marR="0" algn="ctr">
              <a:spcBef>
                <a:spcPts val="0"/>
              </a:spcBef>
              <a:spcAft>
                <a:spcPts val="0"/>
              </a:spcAft>
            </a:pPr>
            <a:r>
              <a:rPr lang="en-US" sz="1800" dirty="0">
                <a:solidFill>
                  <a:schemeClr val="tx1">
                    <a:lumMod val="95000"/>
                    <a:lumOff val="5000"/>
                  </a:schemeClr>
                </a:solidFill>
                <a:effectLst/>
              </a:rPr>
              <a:t>EDG-100 Edge Node</a:t>
            </a:r>
            <a:endParaRPr lang="en-US" sz="1050" dirty="0">
              <a:solidFill>
                <a:schemeClr val="tx1">
                  <a:lumMod val="95000"/>
                  <a:lumOff val="5000"/>
                </a:schemeClr>
              </a:solidFill>
              <a:effectLst/>
              <a:latin typeface="Calibri" panose="020F0502020204030204" pitchFamily="34" charset="0"/>
              <a:ea typeface="Calibri" panose="020F0502020204030204" pitchFamily="34" charset="0"/>
            </a:endParaRPr>
          </a:p>
        </p:txBody>
      </p:sp>
    </p:spTree>
    <p:custDataLst>
      <p:tags r:id="rId1"/>
    </p:custDataLst>
    <p:extLst>
      <p:ext uri="{BB962C8B-B14F-4D97-AF65-F5344CB8AC3E}">
        <p14:creationId xmlns:p14="http://schemas.microsoft.com/office/powerpoint/2010/main" val="2221246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BDF9FF-8337-1AC4-09B2-9890DB22EAA8}"/>
              </a:ext>
            </a:extLst>
          </p:cNvPr>
          <p:cNvPicPr>
            <a:picLocks noChangeAspect="1"/>
          </p:cNvPicPr>
          <p:nvPr/>
        </p:nvPicPr>
        <p:blipFill>
          <a:blip r:embed="rId4" cstate="print">
            <a:alphaModFix amt="0"/>
            <a:extLst>
              <a:ext uri="{28A0092B-C50C-407E-A947-70E740481C1C}">
                <a14:useLocalDpi xmlns:a14="http://schemas.microsoft.com/office/drawing/2010/main" val="0"/>
              </a:ext>
            </a:extLst>
          </a:blip>
          <a:srcRect/>
          <a:stretch/>
        </p:blipFill>
        <p:spPr>
          <a:xfrm rot="21381420" flipH="1">
            <a:off x="149401" y="4189616"/>
            <a:ext cx="6905550" cy="2020687"/>
          </a:xfrm>
          <a:prstGeom prst="rect">
            <a:avLst/>
          </a:prstGeom>
        </p:spPr>
      </p:pic>
      <p:grpSp>
        <p:nvGrpSpPr>
          <p:cNvPr id="168" name="Group 167">
            <a:extLst>
              <a:ext uri="{FF2B5EF4-FFF2-40B4-BE49-F238E27FC236}">
                <a16:creationId xmlns:a16="http://schemas.microsoft.com/office/drawing/2014/main" id="{69729898-9A4D-5089-9015-687124DAA7A6}"/>
              </a:ext>
            </a:extLst>
          </p:cNvPr>
          <p:cNvGrpSpPr/>
          <p:nvPr/>
        </p:nvGrpSpPr>
        <p:grpSpPr>
          <a:xfrm>
            <a:off x="5301394" y="-9733"/>
            <a:ext cx="6890606" cy="6985842"/>
            <a:chOff x="9099800" y="-30884"/>
            <a:chExt cx="3091367" cy="6888884"/>
          </a:xfrm>
        </p:grpSpPr>
        <p:pic>
          <p:nvPicPr>
            <p:cNvPr id="169" name="Picture 168">
              <a:extLst>
                <a:ext uri="{FF2B5EF4-FFF2-40B4-BE49-F238E27FC236}">
                  <a16:creationId xmlns:a16="http://schemas.microsoft.com/office/drawing/2014/main" id="{C258C8EE-95C6-AC43-3E2F-E809F6E9D535}"/>
                </a:ext>
              </a:extLst>
            </p:cNvPr>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t="8314" r="49361" b="36083"/>
            <a:stretch/>
          </p:blipFill>
          <p:spPr>
            <a:xfrm>
              <a:off x="9099800" y="-30884"/>
              <a:ext cx="3080036" cy="6858000"/>
            </a:xfrm>
            <a:prstGeom prst="rect">
              <a:avLst/>
            </a:prstGeom>
          </p:spPr>
        </p:pic>
        <p:pic>
          <p:nvPicPr>
            <p:cNvPr id="170" name="Picture 169">
              <a:extLst>
                <a:ext uri="{FF2B5EF4-FFF2-40B4-BE49-F238E27FC236}">
                  <a16:creationId xmlns:a16="http://schemas.microsoft.com/office/drawing/2014/main" id="{B2E20CD4-F3F1-4BDC-2283-534F929EFA23}"/>
                </a:ext>
              </a:extLst>
            </p:cNvPr>
            <p:cNvPicPr>
              <a:picLocks noChangeAspect="1"/>
            </p:cNvPicPr>
            <p:nvPr/>
          </p:nvPicPr>
          <p:blipFill rotWithShape="1">
            <a:blip r:embed="rId5" cstate="print">
              <a:alphaModFix amt="9000"/>
              <a:extLst>
                <a:ext uri="{28A0092B-C50C-407E-A947-70E740481C1C}">
                  <a14:useLocalDpi xmlns:a14="http://schemas.microsoft.com/office/drawing/2010/main" val="0"/>
                </a:ext>
              </a:extLst>
            </a:blip>
            <a:srcRect t="8314" r="49361" b="36083"/>
            <a:stretch/>
          </p:blipFill>
          <p:spPr>
            <a:xfrm>
              <a:off x="9446455" y="0"/>
              <a:ext cx="2744712" cy="6858000"/>
            </a:xfrm>
            <a:prstGeom prst="rect">
              <a:avLst/>
            </a:prstGeom>
          </p:spPr>
        </p:pic>
      </p:grpSp>
      <p:sp>
        <p:nvSpPr>
          <p:cNvPr id="131" name="Rectangle: Rounded Corners 130">
            <a:extLst>
              <a:ext uri="{FF2B5EF4-FFF2-40B4-BE49-F238E27FC236}">
                <a16:creationId xmlns:a16="http://schemas.microsoft.com/office/drawing/2014/main" id="{A2E70476-D8A1-DE37-A206-A71CC3B07FD1}"/>
              </a:ext>
            </a:extLst>
          </p:cNvPr>
          <p:cNvSpPr/>
          <p:nvPr/>
        </p:nvSpPr>
        <p:spPr>
          <a:xfrm>
            <a:off x="6293313" y="1442540"/>
            <a:ext cx="5147035" cy="516819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defRPr/>
            </a:pPr>
            <a:r>
              <a:rPr lang="en-US" sz="2800" dirty="0"/>
              <a:t>Key features of </a:t>
            </a:r>
            <a:r>
              <a:rPr lang="en-US" sz="2800" dirty="0">
                <a:solidFill>
                  <a:srgbClr val="C00000"/>
                </a:solidFill>
              </a:rPr>
              <a:t>EDG-100</a:t>
            </a:r>
          </a:p>
        </p:txBody>
      </p:sp>
      <p:sp>
        <p:nvSpPr>
          <p:cNvPr id="15" name="Rectangle: Rounded Corners 14">
            <a:extLst>
              <a:ext uri="{FF2B5EF4-FFF2-40B4-BE49-F238E27FC236}">
                <a16:creationId xmlns:a16="http://schemas.microsoft.com/office/drawing/2014/main" id="{12C90856-5578-440D-4E53-E831286FFE3A}"/>
              </a:ext>
            </a:extLst>
          </p:cNvPr>
          <p:cNvSpPr/>
          <p:nvPr/>
        </p:nvSpPr>
        <p:spPr>
          <a:xfrm>
            <a:off x="702459" y="1280417"/>
            <a:ext cx="2788141" cy="382751"/>
          </a:xfrm>
          <a:prstGeom prst="roundRect">
            <a:avLst>
              <a:gd name="adj" fmla="val 50000"/>
            </a:avLst>
          </a:prstGeom>
          <a:solidFill>
            <a:srgbClr val="00B0F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buClr>
                <a:srgbClr val="DC202E"/>
              </a:buClr>
              <a:buNone/>
            </a:pPr>
            <a:r>
              <a:rPr lang="en-US" sz="1600" dirty="0">
                <a:solidFill>
                  <a:prstClr val="black"/>
                </a:solidFill>
              </a:rPr>
              <a:t>Specifications​</a:t>
            </a:r>
          </a:p>
        </p:txBody>
      </p:sp>
      <p:sp>
        <p:nvSpPr>
          <p:cNvPr id="5" name="TextBox 4">
            <a:extLst>
              <a:ext uri="{FF2B5EF4-FFF2-40B4-BE49-F238E27FC236}">
                <a16:creationId xmlns:a16="http://schemas.microsoft.com/office/drawing/2014/main" id="{4095F7C8-3E95-63E7-E6FD-61F9B7A60B7B}"/>
              </a:ext>
            </a:extLst>
          </p:cNvPr>
          <p:cNvSpPr txBox="1"/>
          <p:nvPr/>
        </p:nvSpPr>
        <p:spPr>
          <a:xfrm>
            <a:off x="702459" y="1668714"/>
            <a:ext cx="5360960" cy="1938992"/>
          </a:xfrm>
          <a:prstGeom prst="rect">
            <a:avLst/>
          </a:prstGeom>
          <a:noFill/>
        </p:spPr>
        <p:txBody>
          <a:bodyPr wrap="square">
            <a:spAutoFit/>
          </a:bodyPr>
          <a:lstStyle/>
          <a:p>
            <a:pPr marL="137160" lvl="3" indent="-137160">
              <a:spcAft>
                <a:spcPts val="0"/>
              </a:spcAft>
              <a:buClr>
                <a:srgbClr val="C00000"/>
              </a:buClr>
              <a:buFont typeface="Arial" panose="020B0604020202020204" pitchFamily="34" charset="0"/>
              <a:buChar char="•"/>
            </a:pPr>
            <a:r>
              <a:rPr lang="en-US" sz="1200" dirty="0">
                <a:solidFill>
                  <a:prstClr val="black"/>
                </a:solidFill>
              </a:rPr>
              <a:t>Dual Core Processor 1.5 GHz​, 4GB RAM, 64GB eMMC Flash​</a:t>
            </a:r>
          </a:p>
          <a:p>
            <a:pPr marL="137160" lvl="3" indent="-137160">
              <a:spcAft>
                <a:spcPts val="0"/>
              </a:spcAft>
              <a:buClr>
                <a:srgbClr val="C00000"/>
              </a:buClr>
              <a:buFont typeface="Arial" panose="020B0604020202020204" pitchFamily="34" charset="0"/>
              <a:buChar char="•"/>
            </a:pPr>
            <a:r>
              <a:rPr lang="en-US" sz="1200" dirty="0">
                <a:solidFill>
                  <a:prstClr val="black"/>
                </a:solidFill>
              </a:rPr>
              <a:t>Dual Band Wi-Fi/ Bluetooth​</a:t>
            </a:r>
          </a:p>
          <a:p>
            <a:pPr marL="137160" lvl="3" indent="-137160">
              <a:spcAft>
                <a:spcPts val="0"/>
              </a:spcAft>
              <a:buClr>
                <a:srgbClr val="C00000"/>
              </a:buClr>
              <a:buFont typeface="Arial" panose="020B0604020202020204" pitchFamily="34" charset="0"/>
              <a:buChar char="•"/>
            </a:pPr>
            <a:r>
              <a:rPr lang="en-US" sz="1200" dirty="0">
                <a:solidFill>
                  <a:prstClr val="black"/>
                </a:solidFill>
              </a:rPr>
              <a:t>RS-232/RS422 Serial Ports​</a:t>
            </a:r>
          </a:p>
          <a:p>
            <a:pPr marL="137160" lvl="3" indent="-137160">
              <a:spcAft>
                <a:spcPts val="0"/>
              </a:spcAft>
              <a:buClr>
                <a:srgbClr val="C00000"/>
              </a:buClr>
              <a:buFont typeface="Arial" panose="020B0604020202020204" pitchFamily="34" charset="0"/>
              <a:buChar char="•"/>
            </a:pPr>
            <a:r>
              <a:rPr lang="en-US" sz="1200" dirty="0">
                <a:solidFill>
                  <a:prstClr val="black"/>
                </a:solidFill>
              </a:rPr>
              <a:t>Engine Interface Firewall Card (DO-178C DAL A)</a:t>
            </a:r>
          </a:p>
          <a:p>
            <a:pPr marL="137160" lvl="3" indent="-137160">
              <a:spcAft>
                <a:spcPts val="0"/>
              </a:spcAft>
              <a:buClr>
                <a:srgbClr val="C00000"/>
              </a:buClr>
              <a:buFont typeface="Arial" panose="020B0604020202020204" pitchFamily="34" charset="0"/>
              <a:buChar char="•"/>
            </a:pPr>
            <a:r>
              <a:rPr lang="en-US" sz="1200" dirty="0">
                <a:solidFill>
                  <a:prstClr val="black"/>
                </a:solidFill>
              </a:rPr>
              <a:t>Dedicated TPM 2.0 Module for Security​</a:t>
            </a:r>
          </a:p>
          <a:p>
            <a:pPr marL="137160" lvl="3" indent="-137160">
              <a:spcAft>
                <a:spcPts val="0"/>
              </a:spcAft>
              <a:buClr>
                <a:srgbClr val="C00000"/>
              </a:buClr>
              <a:buFont typeface="Arial" panose="020B0604020202020204" pitchFamily="34" charset="0"/>
              <a:buChar char="•"/>
            </a:pPr>
            <a:r>
              <a:rPr lang="en-US" sz="1200" dirty="0">
                <a:solidFill>
                  <a:prstClr val="black"/>
                </a:solidFill>
              </a:rPr>
              <a:t>3x Temperature Sensor</a:t>
            </a:r>
          </a:p>
          <a:p>
            <a:pPr marL="137160" lvl="3" indent="-137160">
              <a:spcAft>
                <a:spcPts val="0"/>
              </a:spcAft>
              <a:buClr>
                <a:srgbClr val="C00000"/>
              </a:buClr>
              <a:buFont typeface="Arial" panose="020B0604020202020204" pitchFamily="34" charset="0"/>
              <a:buChar char="•"/>
            </a:pPr>
            <a:r>
              <a:rPr lang="en-US" sz="1200" dirty="0">
                <a:solidFill>
                  <a:prstClr val="black"/>
                </a:solidFill>
              </a:rPr>
              <a:t>Cloud service hosted on Honeywell Forge</a:t>
            </a:r>
          </a:p>
          <a:p>
            <a:pPr marL="137160" lvl="3" indent="-137160">
              <a:spcAft>
                <a:spcPts val="0"/>
              </a:spcAft>
              <a:buClr>
                <a:srgbClr val="C00000"/>
              </a:buClr>
              <a:buFont typeface="Arial" panose="020B0604020202020204" pitchFamily="34" charset="0"/>
              <a:buChar char="•"/>
            </a:pPr>
            <a:r>
              <a:rPr lang="en-US" sz="1200" dirty="0">
                <a:solidFill>
                  <a:prstClr val="black"/>
                </a:solidFill>
              </a:rPr>
              <a:t>Engine Data Viewer, Forge web portal for viewing data</a:t>
            </a:r>
          </a:p>
          <a:p>
            <a:pPr marL="137160" lvl="3" indent="-137160">
              <a:spcAft>
                <a:spcPts val="0"/>
              </a:spcAft>
              <a:buClr>
                <a:srgbClr val="C00000"/>
              </a:buClr>
              <a:buFont typeface="Arial" panose="020B0604020202020204" pitchFamily="34" charset="0"/>
              <a:buChar char="•"/>
            </a:pPr>
            <a:r>
              <a:rPr lang="en-US" sz="1200" dirty="0">
                <a:solidFill>
                  <a:prstClr val="black"/>
                </a:solidFill>
              </a:rPr>
              <a:t>​Bluetooth Based Mobile App (Android &amp; iOS) to view Real Time Data</a:t>
            </a:r>
          </a:p>
          <a:p>
            <a:pPr marL="137160" lvl="3" indent="-137160">
              <a:spcAft>
                <a:spcPts val="0"/>
              </a:spcAft>
              <a:buClr>
                <a:srgbClr val="C00000"/>
              </a:buClr>
              <a:buFont typeface="Arial" panose="020B0604020202020204" pitchFamily="34" charset="0"/>
              <a:buChar char="•"/>
            </a:pPr>
            <a:r>
              <a:rPr lang="en-US" sz="1200" dirty="0">
                <a:solidFill>
                  <a:prstClr val="black"/>
                </a:solidFill>
              </a:rPr>
              <a:t>Linux OS</a:t>
            </a:r>
          </a:p>
        </p:txBody>
      </p:sp>
      <p:sp>
        <p:nvSpPr>
          <p:cNvPr id="6" name="Rectangle: Rounded Corners 5">
            <a:extLst>
              <a:ext uri="{FF2B5EF4-FFF2-40B4-BE49-F238E27FC236}">
                <a16:creationId xmlns:a16="http://schemas.microsoft.com/office/drawing/2014/main" id="{D07757AF-5444-8AD6-E067-B6D34D794FE0}"/>
              </a:ext>
            </a:extLst>
          </p:cNvPr>
          <p:cNvSpPr/>
          <p:nvPr/>
        </p:nvSpPr>
        <p:spPr>
          <a:xfrm>
            <a:off x="702459" y="3671260"/>
            <a:ext cx="2788141" cy="382751"/>
          </a:xfrm>
          <a:prstGeom prst="roundRect">
            <a:avLst>
              <a:gd name="adj" fmla="val 50000"/>
            </a:avLst>
          </a:prstGeom>
          <a:solidFill>
            <a:srgbClr val="00B0F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buClr>
                <a:srgbClr val="DC202E"/>
              </a:buClr>
              <a:buNone/>
            </a:pPr>
            <a:r>
              <a:rPr lang="en-US" sz="1600" dirty="0">
                <a:solidFill>
                  <a:prstClr val="black"/>
                </a:solidFill>
              </a:rPr>
              <a:t>Operational</a:t>
            </a:r>
          </a:p>
        </p:txBody>
      </p:sp>
      <p:sp>
        <p:nvSpPr>
          <p:cNvPr id="8" name="TextBox 7">
            <a:extLst>
              <a:ext uri="{FF2B5EF4-FFF2-40B4-BE49-F238E27FC236}">
                <a16:creationId xmlns:a16="http://schemas.microsoft.com/office/drawing/2014/main" id="{E7D0A26F-1601-392F-8761-1949AEABA636}"/>
              </a:ext>
            </a:extLst>
          </p:cNvPr>
          <p:cNvSpPr txBox="1"/>
          <p:nvPr/>
        </p:nvSpPr>
        <p:spPr>
          <a:xfrm>
            <a:off x="702459" y="4059557"/>
            <a:ext cx="5360960" cy="830997"/>
          </a:xfrm>
          <a:prstGeom prst="rect">
            <a:avLst/>
          </a:prstGeom>
          <a:noFill/>
        </p:spPr>
        <p:txBody>
          <a:bodyPr wrap="square">
            <a:spAutoFit/>
          </a:bodyPr>
          <a:lstStyle/>
          <a:p>
            <a:pPr marL="137160" lvl="3" indent="-137160">
              <a:buClr>
                <a:srgbClr val="C00000"/>
              </a:buClr>
              <a:buFont typeface="Arial" panose="020B0604020202020204" pitchFamily="34" charset="0"/>
              <a:buChar char="•"/>
            </a:pPr>
            <a:r>
              <a:rPr lang="en-US" sz="1200" dirty="0">
                <a:solidFill>
                  <a:prstClr val="black"/>
                </a:solidFill>
              </a:rPr>
              <a:t>Temp: -40 to 80 c</a:t>
            </a:r>
          </a:p>
          <a:p>
            <a:pPr marL="137160" lvl="3" indent="-137160">
              <a:buClr>
                <a:srgbClr val="C00000"/>
              </a:buClr>
              <a:buFont typeface="Arial" panose="020B0604020202020204" pitchFamily="34" charset="0"/>
              <a:buChar char="•"/>
            </a:pPr>
            <a:r>
              <a:rPr lang="en-US" sz="1200" dirty="0">
                <a:solidFill>
                  <a:prstClr val="black"/>
                </a:solidFill>
              </a:rPr>
              <a:t>Environmental: DO-160G</a:t>
            </a:r>
          </a:p>
          <a:p>
            <a:pPr marL="137160" lvl="3" indent="-137160">
              <a:buClr>
                <a:srgbClr val="C00000"/>
              </a:buClr>
              <a:buFont typeface="Arial" panose="020B0604020202020204" pitchFamily="34" charset="0"/>
              <a:buChar char="•"/>
            </a:pPr>
            <a:r>
              <a:rPr lang="en-US" sz="1200" dirty="0">
                <a:solidFill>
                  <a:prstClr val="black"/>
                </a:solidFill>
              </a:rPr>
              <a:t>Powered by 16 - 32VDC (~300mA)</a:t>
            </a:r>
          </a:p>
          <a:p>
            <a:pPr marL="137160" lvl="3" indent="-137160">
              <a:buClr>
                <a:srgbClr val="C00000"/>
              </a:buClr>
              <a:buFont typeface="Arial" panose="020B0604020202020204" pitchFamily="34" charset="0"/>
              <a:buChar char="•"/>
            </a:pPr>
            <a:r>
              <a:rPr lang="en-US" sz="1200" dirty="0">
                <a:solidFill>
                  <a:prstClr val="black"/>
                </a:solidFill>
              </a:rPr>
              <a:t>Power (Typical) - 8.4W</a:t>
            </a:r>
          </a:p>
        </p:txBody>
      </p:sp>
      <p:sp>
        <p:nvSpPr>
          <p:cNvPr id="9" name="Rectangle: Rounded Corners 8">
            <a:extLst>
              <a:ext uri="{FF2B5EF4-FFF2-40B4-BE49-F238E27FC236}">
                <a16:creationId xmlns:a16="http://schemas.microsoft.com/office/drawing/2014/main" id="{10F5F9E1-96C7-432B-7C0A-390DBB1960E5}"/>
              </a:ext>
            </a:extLst>
          </p:cNvPr>
          <p:cNvSpPr/>
          <p:nvPr/>
        </p:nvSpPr>
        <p:spPr>
          <a:xfrm>
            <a:off x="702459" y="4980477"/>
            <a:ext cx="2788141" cy="382751"/>
          </a:xfrm>
          <a:prstGeom prst="roundRect">
            <a:avLst>
              <a:gd name="adj" fmla="val 50000"/>
            </a:avLst>
          </a:prstGeom>
          <a:solidFill>
            <a:srgbClr val="00B0F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buClr>
                <a:srgbClr val="DC202E"/>
              </a:buClr>
              <a:buNone/>
            </a:pPr>
            <a:r>
              <a:rPr lang="en-US" sz="1600" dirty="0">
                <a:solidFill>
                  <a:prstClr val="black"/>
                </a:solidFill>
              </a:rPr>
              <a:t>Size and Weight</a:t>
            </a:r>
          </a:p>
        </p:txBody>
      </p:sp>
      <p:sp>
        <p:nvSpPr>
          <p:cNvPr id="11" name="TextBox 10">
            <a:extLst>
              <a:ext uri="{FF2B5EF4-FFF2-40B4-BE49-F238E27FC236}">
                <a16:creationId xmlns:a16="http://schemas.microsoft.com/office/drawing/2014/main" id="{DE7B5DE5-BE0D-8C61-BCBA-A28E692A6CEE}"/>
              </a:ext>
            </a:extLst>
          </p:cNvPr>
          <p:cNvSpPr txBox="1"/>
          <p:nvPr/>
        </p:nvSpPr>
        <p:spPr>
          <a:xfrm>
            <a:off x="702459" y="5379791"/>
            <a:ext cx="4234275" cy="461665"/>
          </a:xfrm>
          <a:prstGeom prst="rect">
            <a:avLst/>
          </a:prstGeom>
          <a:noFill/>
        </p:spPr>
        <p:txBody>
          <a:bodyPr wrap="square">
            <a:spAutoFit/>
          </a:bodyPr>
          <a:lstStyle/>
          <a:p>
            <a:pPr marL="137160" lvl="3" indent="-137160">
              <a:spcAft>
                <a:spcPts val="0"/>
              </a:spcAft>
              <a:buClr>
                <a:srgbClr val="C00000"/>
              </a:buClr>
              <a:buFont typeface="Arial" panose="020B0604020202020204" pitchFamily="34" charset="0"/>
              <a:buChar char="•"/>
            </a:pPr>
            <a:r>
              <a:rPr lang="de-DE" sz="1200" dirty="0">
                <a:solidFill>
                  <a:prstClr val="black"/>
                </a:solidFill>
              </a:rPr>
              <a:t>170 X 80 X 100 (mm)  6.7 x 3.1 x 3.9 (in)</a:t>
            </a:r>
          </a:p>
          <a:p>
            <a:pPr marL="137160" lvl="3" indent="-137160">
              <a:spcAft>
                <a:spcPts val="0"/>
              </a:spcAft>
              <a:buClr>
                <a:srgbClr val="C00000"/>
              </a:buClr>
              <a:buFont typeface="Arial" panose="020B0604020202020204" pitchFamily="34" charset="0"/>
              <a:buChar char="•"/>
            </a:pPr>
            <a:r>
              <a:rPr lang="de-DE" sz="1200" dirty="0">
                <a:solidFill>
                  <a:prstClr val="black"/>
                </a:solidFill>
              </a:rPr>
              <a:t>900 gm (2.0 lbs)</a:t>
            </a:r>
          </a:p>
        </p:txBody>
      </p:sp>
      <p:sp>
        <p:nvSpPr>
          <p:cNvPr id="141" name="TextBox 140">
            <a:extLst>
              <a:ext uri="{FF2B5EF4-FFF2-40B4-BE49-F238E27FC236}">
                <a16:creationId xmlns:a16="http://schemas.microsoft.com/office/drawing/2014/main" id="{7D14ABC9-FC95-7F94-A17F-7D340779EA4F}"/>
              </a:ext>
            </a:extLst>
          </p:cNvPr>
          <p:cNvSpPr txBox="1"/>
          <p:nvPr/>
        </p:nvSpPr>
        <p:spPr>
          <a:xfrm>
            <a:off x="702459" y="5949296"/>
            <a:ext cx="5152243" cy="584775"/>
          </a:xfrm>
          <a:prstGeom prst="rect">
            <a:avLst/>
          </a:prstGeom>
          <a:noFill/>
        </p:spPr>
        <p:txBody>
          <a:bodyPr wrap="square">
            <a:spAutoFit/>
          </a:bodyPr>
          <a:lstStyle/>
          <a:p>
            <a:pPr marL="0" lvl="1">
              <a:spcAft>
                <a:spcPts val="0"/>
              </a:spcAft>
              <a:buClr>
                <a:srgbClr val="DC202E"/>
              </a:buClr>
            </a:pPr>
            <a:r>
              <a:rPr lang="en-US" sz="1600" dirty="0">
                <a:solidFill>
                  <a:prstClr val="black"/>
                </a:solidFill>
              </a:rPr>
              <a:t>Secured Engine Data upload @50–100 Mbps</a:t>
            </a:r>
          </a:p>
          <a:p>
            <a:pPr marL="0" lvl="1">
              <a:spcAft>
                <a:spcPts val="0"/>
              </a:spcAft>
              <a:buClr>
                <a:srgbClr val="DC202E"/>
              </a:buClr>
            </a:pPr>
            <a:r>
              <a:rPr lang="en-US" sz="1600" dirty="0">
                <a:solidFill>
                  <a:prstClr val="black"/>
                </a:solidFill>
              </a:rPr>
              <a:t>Engine Real Time Data on Handheld device</a:t>
            </a:r>
          </a:p>
        </p:txBody>
      </p:sp>
      <p:sp>
        <p:nvSpPr>
          <p:cNvPr id="147" name="Rectangle: Rounded Corners 146">
            <a:extLst>
              <a:ext uri="{FF2B5EF4-FFF2-40B4-BE49-F238E27FC236}">
                <a16:creationId xmlns:a16="http://schemas.microsoft.com/office/drawing/2014/main" id="{1B7BD21B-4336-901B-9398-D86F5071019C}"/>
              </a:ext>
            </a:extLst>
          </p:cNvPr>
          <p:cNvSpPr/>
          <p:nvPr/>
        </p:nvSpPr>
        <p:spPr>
          <a:xfrm>
            <a:off x="6293313" y="1900952"/>
            <a:ext cx="4182352" cy="4213461"/>
          </a:xfrm>
          <a:prstGeom prst="roundRect">
            <a:avLst>
              <a:gd name="adj" fmla="val 50000"/>
            </a:avLst>
          </a:prstGeom>
          <a:solidFill>
            <a:srgbClr val="CCDEE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3" name="Group 172">
            <a:extLst>
              <a:ext uri="{FF2B5EF4-FFF2-40B4-BE49-F238E27FC236}">
                <a16:creationId xmlns:a16="http://schemas.microsoft.com/office/drawing/2014/main" id="{B2EDE967-4B01-5738-D7BE-989388EA73CD}"/>
              </a:ext>
            </a:extLst>
          </p:cNvPr>
          <p:cNvGrpSpPr/>
          <p:nvPr/>
        </p:nvGrpSpPr>
        <p:grpSpPr>
          <a:xfrm>
            <a:off x="6724893" y="2627351"/>
            <a:ext cx="3534132" cy="2644648"/>
            <a:chOff x="6681135" y="2853526"/>
            <a:chExt cx="3534132" cy="2644648"/>
          </a:xfrm>
        </p:grpSpPr>
        <p:cxnSp>
          <p:nvCxnSpPr>
            <p:cNvPr id="150" name="Straight Connector 149">
              <a:extLst>
                <a:ext uri="{FF2B5EF4-FFF2-40B4-BE49-F238E27FC236}">
                  <a16:creationId xmlns:a16="http://schemas.microsoft.com/office/drawing/2014/main" id="{609506A6-F56C-F509-0661-7F8E43058BFA}"/>
                </a:ext>
              </a:extLst>
            </p:cNvPr>
            <p:cNvCxnSpPr>
              <a:cxnSpLocks/>
            </p:cNvCxnSpPr>
            <p:nvPr/>
          </p:nvCxnSpPr>
          <p:spPr>
            <a:xfrm flipV="1">
              <a:off x="9670363" y="4987863"/>
              <a:ext cx="544904" cy="1"/>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66ED71B3-5C6D-8266-180A-3646331AD164}"/>
                </a:ext>
              </a:extLst>
            </p:cNvPr>
            <p:cNvCxnSpPr/>
            <p:nvPr/>
          </p:nvCxnSpPr>
          <p:spPr>
            <a:xfrm>
              <a:off x="6681135" y="3273035"/>
              <a:ext cx="3002461" cy="0"/>
            </a:xfrm>
            <a:prstGeom prst="straightConnector1">
              <a:avLst/>
            </a:prstGeom>
            <a:ln w="9525">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F35D41C3-10FA-859F-C582-F0ED503A0730}"/>
                </a:ext>
              </a:extLst>
            </p:cNvPr>
            <p:cNvSpPr txBox="1"/>
            <p:nvPr/>
          </p:nvSpPr>
          <p:spPr>
            <a:xfrm>
              <a:off x="7581493" y="2853526"/>
              <a:ext cx="1157472" cy="297585"/>
            </a:xfrm>
            <a:prstGeom prst="rect">
              <a:avLst/>
            </a:prstGeom>
            <a:noFill/>
          </p:spPr>
          <p:txBody>
            <a:bodyPr wrap="square" lIns="0" tIns="0" rIns="0" bIns="0" rtlCol="0">
              <a:noAutofit/>
            </a:bodyPr>
            <a:lstStyle/>
            <a:p>
              <a:pPr algn="ctr"/>
              <a:r>
                <a:rPr lang="en-US" sz="1000" dirty="0"/>
                <a:t>6.7 inch (170mm)</a:t>
              </a:r>
            </a:p>
            <a:p>
              <a:pPr algn="ctr"/>
              <a:r>
                <a:rPr lang="en-US" sz="1000" dirty="0"/>
                <a:t>Width</a:t>
              </a:r>
            </a:p>
          </p:txBody>
        </p:sp>
        <p:grpSp>
          <p:nvGrpSpPr>
            <p:cNvPr id="172" name="Group 171">
              <a:extLst>
                <a:ext uri="{FF2B5EF4-FFF2-40B4-BE49-F238E27FC236}">
                  <a16:creationId xmlns:a16="http://schemas.microsoft.com/office/drawing/2014/main" id="{7871CD02-8CD9-A4E4-A240-610FB50A71CF}"/>
                </a:ext>
              </a:extLst>
            </p:cNvPr>
            <p:cNvGrpSpPr/>
            <p:nvPr/>
          </p:nvGrpSpPr>
          <p:grpSpPr>
            <a:xfrm>
              <a:off x="6681135" y="3134238"/>
              <a:ext cx="3002461" cy="396090"/>
              <a:chOff x="6681135" y="3134237"/>
              <a:chExt cx="3002461" cy="1104500"/>
            </a:xfrm>
          </p:grpSpPr>
          <p:cxnSp>
            <p:nvCxnSpPr>
              <p:cNvPr id="149" name="Straight Connector 148">
                <a:extLst>
                  <a:ext uri="{FF2B5EF4-FFF2-40B4-BE49-F238E27FC236}">
                    <a16:creationId xmlns:a16="http://schemas.microsoft.com/office/drawing/2014/main" id="{B450C7E4-8ECC-40DC-3E57-0B17E7155BBD}"/>
                  </a:ext>
                </a:extLst>
              </p:cNvPr>
              <p:cNvCxnSpPr/>
              <p:nvPr/>
            </p:nvCxnSpPr>
            <p:spPr>
              <a:xfrm flipV="1">
                <a:off x="6681135" y="3134237"/>
                <a:ext cx="0" cy="93123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D1FE079-0B6D-FD5C-0FF7-55A494528E4C}"/>
                  </a:ext>
                </a:extLst>
              </p:cNvPr>
              <p:cNvCxnSpPr>
                <a:cxnSpLocks/>
              </p:cNvCxnSpPr>
              <p:nvPr/>
            </p:nvCxnSpPr>
            <p:spPr>
              <a:xfrm flipV="1">
                <a:off x="9683596" y="3134237"/>
                <a:ext cx="0" cy="110450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154" name="Straight Connector 153">
              <a:extLst>
                <a:ext uri="{FF2B5EF4-FFF2-40B4-BE49-F238E27FC236}">
                  <a16:creationId xmlns:a16="http://schemas.microsoft.com/office/drawing/2014/main" id="{9D3BDD95-FB1B-3522-4AF7-F6DBB049A3EF}"/>
                </a:ext>
              </a:extLst>
            </p:cNvPr>
            <p:cNvCxnSpPr>
              <a:cxnSpLocks/>
            </p:cNvCxnSpPr>
            <p:nvPr/>
          </p:nvCxnSpPr>
          <p:spPr>
            <a:xfrm flipV="1">
              <a:off x="9728810" y="4234959"/>
              <a:ext cx="486456" cy="1"/>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B41C664A-60B1-34F6-5AC2-72E0F8F57F3C}"/>
                </a:ext>
              </a:extLst>
            </p:cNvPr>
            <p:cNvCxnSpPr>
              <a:cxnSpLocks/>
            </p:cNvCxnSpPr>
            <p:nvPr/>
          </p:nvCxnSpPr>
          <p:spPr>
            <a:xfrm flipV="1">
              <a:off x="9972038" y="4238737"/>
              <a:ext cx="0" cy="740073"/>
            </a:xfrm>
            <a:prstGeom prst="straightConnector1">
              <a:avLst/>
            </a:prstGeom>
            <a:ln w="9525">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A5A57DCE-CDA9-C2F3-CF97-50E6063BDC37}"/>
                </a:ext>
              </a:extLst>
            </p:cNvPr>
            <p:cNvSpPr txBox="1"/>
            <p:nvPr/>
          </p:nvSpPr>
          <p:spPr>
            <a:xfrm>
              <a:off x="8993096" y="5100541"/>
              <a:ext cx="1040019" cy="397633"/>
            </a:xfrm>
            <a:prstGeom prst="rect">
              <a:avLst/>
            </a:prstGeom>
            <a:noFill/>
          </p:spPr>
          <p:txBody>
            <a:bodyPr wrap="square" lIns="0" tIns="0" rIns="0" bIns="0" rtlCol="0">
              <a:noAutofit/>
            </a:bodyPr>
            <a:lstStyle/>
            <a:p>
              <a:pPr algn="ctr"/>
              <a:r>
                <a:rPr lang="en-US" sz="1000" dirty="0"/>
                <a:t>3.1 inch (80mm)</a:t>
              </a:r>
            </a:p>
            <a:p>
              <a:pPr algn="ctr"/>
              <a:r>
                <a:rPr lang="en-US" sz="1000" dirty="0"/>
                <a:t>Height</a:t>
              </a:r>
            </a:p>
          </p:txBody>
        </p:sp>
      </p:grpSp>
      <p:pic>
        <p:nvPicPr>
          <p:cNvPr id="157" name="Picture 156">
            <a:extLst>
              <a:ext uri="{FF2B5EF4-FFF2-40B4-BE49-F238E27FC236}">
                <a16:creationId xmlns:a16="http://schemas.microsoft.com/office/drawing/2014/main" id="{90818247-AEE7-0CBC-2D81-4EDB26E6700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644916" y="3304153"/>
            <a:ext cx="3104470" cy="1499716"/>
          </a:xfrm>
          <a:prstGeom prst="rect">
            <a:avLst/>
          </a:prstGeom>
        </p:spPr>
      </p:pic>
      <p:cxnSp>
        <p:nvCxnSpPr>
          <p:cNvPr id="162" name="Straight Connector 161">
            <a:extLst>
              <a:ext uri="{FF2B5EF4-FFF2-40B4-BE49-F238E27FC236}">
                <a16:creationId xmlns:a16="http://schemas.microsoft.com/office/drawing/2014/main" id="{D8E3A77D-C6C0-4FBD-852F-3812B357D559}"/>
              </a:ext>
            </a:extLst>
          </p:cNvPr>
          <p:cNvCxnSpPr>
            <a:stCxn id="15" idx="3"/>
          </p:cNvCxnSpPr>
          <p:nvPr/>
        </p:nvCxnSpPr>
        <p:spPr>
          <a:xfrm flipV="1">
            <a:off x="3490600" y="1471792"/>
            <a:ext cx="4893236" cy="1"/>
          </a:xfrm>
          <a:prstGeom prst="line">
            <a:avLst/>
          </a:prstGeom>
          <a:ln w="9525">
            <a:solidFill>
              <a:srgbClr val="DFEBF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4224201-528E-2115-70EF-460D3CF4633E}"/>
              </a:ext>
            </a:extLst>
          </p:cNvPr>
          <p:cNvCxnSpPr>
            <a:cxnSpLocks/>
          </p:cNvCxnSpPr>
          <p:nvPr/>
        </p:nvCxnSpPr>
        <p:spPr>
          <a:xfrm>
            <a:off x="3490600" y="3862454"/>
            <a:ext cx="2802713" cy="0"/>
          </a:xfrm>
          <a:prstGeom prst="line">
            <a:avLst/>
          </a:prstGeom>
          <a:ln w="9525">
            <a:solidFill>
              <a:srgbClr val="DFEBF2"/>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503D98DA-D9F4-76C0-E78A-DD86F46EA09B}"/>
              </a:ext>
            </a:extLst>
          </p:cNvPr>
          <p:cNvCxnSpPr>
            <a:cxnSpLocks/>
          </p:cNvCxnSpPr>
          <p:nvPr/>
        </p:nvCxnSpPr>
        <p:spPr>
          <a:xfrm>
            <a:off x="3490600" y="5195495"/>
            <a:ext cx="3121625" cy="0"/>
          </a:xfrm>
          <a:prstGeom prst="line">
            <a:avLst/>
          </a:prstGeom>
          <a:ln w="9525">
            <a:solidFill>
              <a:srgbClr val="DFEBF2"/>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2876A19-E11A-DC3A-556B-BE35E1704DC8}"/>
              </a:ext>
            </a:extLst>
          </p:cNvPr>
          <p:cNvSpPr/>
          <p:nvPr/>
        </p:nvSpPr>
        <p:spPr>
          <a:xfrm>
            <a:off x="6242177" y="1837539"/>
            <a:ext cx="4392742" cy="4425416"/>
          </a:xfrm>
          <a:custGeom>
            <a:avLst/>
            <a:gdLst>
              <a:gd name="connsiteX0" fmla="*/ 2143221 w 4392742"/>
              <a:gd name="connsiteY0" fmla="*/ 61819 h 4425416"/>
              <a:gd name="connsiteX1" fmla="*/ 52045 w 4392742"/>
              <a:gd name="connsiteY1" fmla="*/ 2152995 h 4425416"/>
              <a:gd name="connsiteX2" fmla="*/ 52045 w 4392742"/>
              <a:gd name="connsiteY2" fmla="*/ 2184104 h 4425416"/>
              <a:gd name="connsiteX3" fmla="*/ 2143221 w 4392742"/>
              <a:gd name="connsiteY3" fmla="*/ 4275280 h 4425416"/>
              <a:gd name="connsiteX4" fmla="*/ 4234397 w 4392742"/>
              <a:gd name="connsiteY4" fmla="*/ 2184104 h 4425416"/>
              <a:gd name="connsiteX5" fmla="*/ 4234397 w 4392742"/>
              <a:gd name="connsiteY5" fmla="*/ 2152995 h 4425416"/>
              <a:gd name="connsiteX6" fmla="*/ 2143221 w 4392742"/>
              <a:gd name="connsiteY6" fmla="*/ 61819 h 4425416"/>
              <a:gd name="connsiteX7" fmla="*/ 2196371 w 4392742"/>
              <a:gd name="connsiteY7" fmla="*/ 0 h 4425416"/>
              <a:gd name="connsiteX8" fmla="*/ 4392742 w 4392742"/>
              <a:gd name="connsiteY8" fmla="*/ 2196371 h 4425416"/>
              <a:gd name="connsiteX9" fmla="*/ 4392741 w 4392742"/>
              <a:gd name="connsiteY9" fmla="*/ 2229045 h 4425416"/>
              <a:gd name="connsiteX10" fmla="*/ 2196370 w 4392742"/>
              <a:gd name="connsiteY10" fmla="*/ 4425416 h 4425416"/>
              <a:gd name="connsiteX11" fmla="*/ 2196371 w 4392742"/>
              <a:gd name="connsiteY11" fmla="*/ 4425415 h 4425416"/>
              <a:gd name="connsiteX12" fmla="*/ 0 w 4392742"/>
              <a:gd name="connsiteY12" fmla="*/ 2229044 h 4425416"/>
              <a:gd name="connsiteX13" fmla="*/ 0 w 4392742"/>
              <a:gd name="connsiteY13" fmla="*/ 2196371 h 4425416"/>
              <a:gd name="connsiteX14" fmla="*/ 2196371 w 4392742"/>
              <a:gd name="connsiteY14" fmla="*/ 0 h 442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2742" h="4425416">
                <a:moveTo>
                  <a:pt x="2143221" y="61819"/>
                </a:moveTo>
                <a:cubicBezTo>
                  <a:pt x="988296" y="61819"/>
                  <a:pt x="52045" y="998070"/>
                  <a:pt x="52045" y="2152995"/>
                </a:cubicBezTo>
                <a:lnTo>
                  <a:pt x="52045" y="2184104"/>
                </a:lnTo>
                <a:cubicBezTo>
                  <a:pt x="52045" y="3339029"/>
                  <a:pt x="988296" y="4275280"/>
                  <a:pt x="2143221" y="4275280"/>
                </a:cubicBezTo>
                <a:cubicBezTo>
                  <a:pt x="3298146" y="4275280"/>
                  <a:pt x="4234397" y="3339029"/>
                  <a:pt x="4234397" y="2184104"/>
                </a:cubicBezTo>
                <a:lnTo>
                  <a:pt x="4234397" y="2152995"/>
                </a:lnTo>
                <a:cubicBezTo>
                  <a:pt x="4234397" y="998070"/>
                  <a:pt x="3298146" y="61819"/>
                  <a:pt x="2143221" y="61819"/>
                </a:cubicBezTo>
                <a:close/>
                <a:moveTo>
                  <a:pt x="2196371" y="0"/>
                </a:moveTo>
                <a:cubicBezTo>
                  <a:pt x="3409393" y="0"/>
                  <a:pt x="4392742" y="983349"/>
                  <a:pt x="4392742" y="2196371"/>
                </a:cubicBezTo>
                <a:cubicBezTo>
                  <a:pt x="4392742" y="2207262"/>
                  <a:pt x="4392741" y="2218154"/>
                  <a:pt x="4392741" y="2229045"/>
                </a:cubicBezTo>
                <a:cubicBezTo>
                  <a:pt x="4392741" y="3442067"/>
                  <a:pt x="3409392" y="4425416"/>
                  <a:pt x="2196370" y="4425416"/>
                </a:cubicBezTo>
                <a:lnTo>
                  <a:pt x="2196371" y="4425415"/>
                </a:lnTo>
                <a:cubicBezTo>
                  <a:pt x="983349" y="4425415"/>
                  <a:pt x="0" y="3442066"/>
                  <a:pt x="0" y="2229044"/>
                </a:cubicBezTo>
                <a:lnTo>
                  <a:pt x="0" y="2196371"/>
                </a:lnTo>
                <a:cubicBezTo>
                  <a:pt x="0" y="983349"/>
                  <a:pt x="983349" y="0"/>
                  <a:pt x="219637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1059249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1"/>
                                        </p:tgtEl>
                                        <p:attrNameLst>
                                          <p:attrName>style.visibility</p:attrName>
                                        </p:attrNameLst>
                                      </p:cBhvr>
                                      <p:to>
                                        <p:strVal val="visible"/>
                                      </p:to>
                                    </p:set>
                                    <p:animEffect transition="in" filter="fade">
                                      <p:cBhvr>
                                        <p:cTn id="28" dur="500"/>
                                        <p:tgtEl>
                                          <p:spTgt spid="1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7"/>
                                        </p:tgtEl>
                                        <p:attrNameLst>
                                          <p:attrName>style.visibility</p:attrName>
                                        </p:attrNameLst>
                                      </p:cBhvr>
                                      <p:to>
                                        <p:strVal val="visible"/>
                                      </p:to>
                                    </p:set>
                                    <p:animEffect transition="in" filter="fade">
                                      <p:cBhvr>
                                        <p:cTn id="31" dur="500"/>
                                        <p:tgtEl>
                                          <p:spTgt spid="147"/>
                                        </p:tgtEl>
                                      </p:cBhvr>
                                    </p:animEffect>
                                  </p:childTnLst>
                                </p:cTn>
                              </p:par>
                              <p:par>
                                <p:cTn id="32" presetID="10" presetClass="entr" presetSubtype="0" fill="hold" nodeType="withEffect">
                                  <p:stCondLst>
                                    <p:cond delay="0"/>
                                  </p:stCondLst>
                                  <p:childTnLst>
                                    <p:set>
                                      <p:cBhvr>
                                        <p:cTn id="33" dur="1" fill="hold">
                                          <p:stCondLst>
                                            <p:cond delay="0"/>
                                          </p:stCondLst>
                                        </p:cTn>
                                        <p:tgtEl>
                                          <p:spTgt spid="173"/>
                                        </p:tgtEl>
                                        <p:attrNameLst>
                                          <p:attrName>style.visibility</p:attrName>
                                        </p:attrNameLst>
                                      </p:cBhvr>
                                      <p:to>
                                        <p:strVal val="visible"/>
                                      </p:to>
                                    </p:set>
                                    <p:animEffect transition="in" filter="fade">
                                      <p:cBhvr>
                                        <p:cTn id="34" dur="500"/>
                                        <p:tgtEl>
                                          <p:spTgt spid="173"/>
                                        </p:tgtEl>
                                      </p:cBhvr>
                                    </p:animEffect>
                                  </p:childTnLst>
                                </p:cTn>
                              </p:par>
                              <p:par>
                                <p:cTn id="35" presetID="10" presetClass="entr" presetSubtype="0" fill="hold" nodeType="with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fade">
                                      <p:cBhvr>
                                        <p:cTn id="37" dur="500"/>
                                        <p:tgtEl>
                                          <p:spTgt spid="162"/>
                                        </p:tgtEl>
                                      </p:cBhvr>
                                    </p:animEffect>
                                  </p:childTnLst>
                                </p:cTn>
                              </p:par>
                              <p:par>
                                <p:cTn id="38" presetID="10" presetClass="entr" presetSubtype="0" fill="hold" nodeType="with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500"/>
                                        <p:tgtEl>
                                          <p:spTgt spid="163"/>
                                        </p:tgtEl>
                                      </p:cBhvr>
                                    </p:animEffect>
                                  </p:childTnLst>
                                </p:cTn>
                              </p:par>
                              <p:par>
                                <p:cTn id="41" presetID="10" presetClass="entr" presetSubtype="0" fill="hold" nodeType="withEffect">
                                  <p:stCondLst>
                                    <p:cond delay="0"/>
                                  </p:stCondLst>
                                  <p:childTnLst>
                                    <p:set>
                                      <p:cBhvr>
                                        <p:cTn id="42" dur="1" fill="hold">
                                          <p:stCondLst>
                                            <p:cond delay="0"/>
                                          </p:stCondLst>
                                        </p:cTn>
                                        <p:tgtEl>
                                          <p:spTgt spid="165"/>
                                        </p:tgtEl>
                                        <p:attrNameLst>
                                          <p:attrName>style.visibility</p:attrName>
                                        </p:attrNameLst>
                                      </p:cBhvr>
                                      <p:to>
                                        <p:strVal val="visible"/>
                                      </p:to>
                                    </p:set>
                                    <p:animEffect transition="in" filter="fade">
                                      <p:cBhvr>
                                        <p:cTn id="43"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5" grpId="0" animBg="1"/>
      <p:bldP spid="5" grpId="0"/>
      <p:bldP spid="6" grpId="0" animBg="1"/>
      <p:bldP spid="8" grpId="0"/>
      <p:bldP spid="9" grpId="0" animBg="1"/>
      <p:bldP spid="11" grpId="0"/>
      <p:bldP spid="141" grpId="0"/>
      <p:bldP spid="1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B55B2BA-986C-3824-C83F-B0876D4488F0}"/>
              </a:ext>
            </a:extLst>
          </p:cNvPr>
          <p:cNvGrpSpPr/>
          <p:nvPr/>
        </p:nvGrpSpPr>
        <p:grpSpPr>
          <a:xfrm>
            <a:off x="5301394" y="-9733"/>
            <a:ext cx="6890606" cy="6985842"/>
            <a:chOff x="9099800" y="-30884"/>
            <a:chExt cx="3091367" cy="6888884"/>
          </a:xfrm>
        </p:grpSpPr>
        <p:pic>
          <p:nvPicPr>
            <p:cNvPr id="16" name="Picture 15">
              <a:extLst>
                <a:ext uri="{FF2B5EF4-FFF2-40B4-BE49-F238E27FC236}">
                  <a16:creationId xmlns:a16="http://schemas.microsoft.com/office/drawing/2014/main" id="{17DD276B-0FA6-E60E-FA5F-E23F09D34501}"/>
                </a:ext>
              </a:extLst>
            </p:cNvPr>
            <p:cNvPicPr>
              <a:picLocks noChangeAspect="1"/>
            </p:cNvPicPr>
            <p:nvPr/>
          </p:nvPicPr>
          <p:blipFill rotWithShape="1">
            <a:blip r:embed="rId4" cstate="print">
              <a:alphaModFix amt="10000"/>
              <a:extLst>
                <a:ext uri="{28A0092B-C50C-407E-A947-70E740481C1C}">
                  <a14:useLocalDpi xmlns:a14="http://schemas.microsoft.com/office/drawing/2010/main" val="0"/>
                </a:ext>
              </a:extLst>
            </a:blip>
            <a:srcRect t="8314" r="49361" b="36083"/>
            <a:stretch/>
          </p:blipFill>
          <p:spPr>
            <a:xfrm>
              <a:off x="9099800" y="-30884"/>
              <a:ext cx="3080036" cy="6858000"/>
            </a:xfrm>
            <a:prstGeom prst="rect">
              <a:avLst/>
            </a:prstGeom>
          </p:spPr>
        </p:pic>
        <p:pic>
          <p:nvPicPr>
            <p:cNvPr id="17" name="Picture 16">
              <a:extLst>
                <a:ext uri="{FF2B5EF4-FFF2-40B4-BE49-F238E27FC236}">
                  <a16:creationId xmlns:a16="http://schemas.microsoft.com/office/drawing/2014/main" id="{7CC9E1EB-9043-3998-8CEF-70F58676CB32}"/>
                </a:ext>
              </a:extLst>
            </p:cNvPr>
            <p:cNvPicPr>
              <a:picLocks noChangeAspect="1"/>
            </p:cNvPicPr>
            <p:nvPr/>
          </p:nvPicPr>
          <p:blipFill rotWithShape="1">
            <a:blip r:embed="rId4" cstate="print">
              <a:alphaModFix amt="9000"/>
              <a:extLst>
                <a:ext uri="{28A0092B-C50C-407E-A947-70E740481C1C}">
                  <a14:useLocalDpi xmlns:a14="http://schemas.microsoft.com/office/drawing/2010/main" val="0"/>
                </a:ext>
              </a:extLst>
            </a:blip>
            <a:srcRect t="8314" r="49361" b="36083"/>
            <a:stretch/>
          </p:blipFill>
          <p:spPr>
            <a:xfrm>
              <a:off x="9446455" y="0"/>
              <a:ext cx="2744712" cy="6858000"/>
            </a:xfrm>
            <a:prstGeom prst="rect">
              <a:avLst/>
            </a:prstGeom>
          </p:spPr>
        </p:pic>
      </p:grpSp>
      <p:sp>
        <p:nvSpPr>
          <p:cNvPr id="2" name="Oval 1">
            <a:extLst>
              <a:ext uri="{FF2B5EF4-FFF2-40B4-BE49-F238E27FC236}">
                <a16:creationId xmlns:a16="http://schemas.microsoft.com/office/drawing/2014/main" id="{21696C84-8A95-279D-7A02-67BE629CE18E}"/>
              </a:ext>
            </a:extLst>
          </p:cNvPr>
          <p:cNvSpPr/>
          <p:nvPr/>
        </p:nvSpPr>
        <p:spPr>
          <a:xfrm>
            <a:off x="5174425" y="361352"/>
            <a:ext cx="6163102" cy="6163102"/>
          </a:xfrm>
          <a:prstGeom prst="ellipse">
            <a:avLst/>
          </a:prstGeom>
          <a:solidFill>
            <a:schemeClr val="accent6">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nvGrpSpPr>
          <p:cNvPr id="13" name="Group 12">
            <a:extLst>
              <a:ext uri="{FF2B5EF4-FFF2-40B4-BE49-F238E27FC236}">
                <a16:creationId xmlns:a16="http://schemas.microsoft.com/office/drawing/2014/main" id="{BFF124D7-31C5-FA8A-358E-C80E16271363}"/>
              </a:ext>
            </a:extLst>
          </p:cNvPr>
          <p:cNvGrpSpPr/>
          <p:nvPr/>
        </p:nvGrpSpPr>
        <p:grpSpPr>
          <a:xfrm rot="1863447">
            <a:off x="6535722" y="1171880"/>
            <a:ext cx="3711282" cy="3738887"/>
            <a:chOff x="6096000" y="915534"/>
            <a:chExt cx="4392742" cy="4425416"/>
          </a:xfrm>
        </p:grpSpPr>
        <p:sp>
          <p:nvSpPr>
            <p:cNvPr id="6" name="Rectangle: Rounded Corners 5">
              <a:extLst>
                <a:ext uri="{FF2B5EF4-FFF2-40B4-BE49-F238E27FC236}">
                  <a16:creationId xmlns:a16="http://schemas.microsoft.com/office/drawing/2014/main" id="{383C4E3A-C7ED-7B07-E5EA-BC853C1AD895}"/>
                </a:ext>
              </a:extLst>
            </p:cNvPr>
            <p:cNvSpPr/>
            <p:nvPr/>
          </p:nvSpPr>
          <p:spPr>
            <a:xfrm>
              <a:off x="6147136" y="978948"/>
              <a:ext cx="4182351" cy="4213461"/>
            </a:xfrm>
            <a:prstGeom prst="roundRect">
              <a:avLst>
                <a:gd name="adj" fmla="val 50000"/>
              </a:avLst>
            </a:prstGeom>
            <a:solidFill>
              <a:srgbClr val="CCDEE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CD0CCF7C-7DAB-9153-80D8-38004D2F7CF4}"/>
                </a:ext>
              </a:extLst>
            </p:cNvPr>
            <p:cNvSpPr/>
            <p:nvPr/>
          </p:nvSpPr>
          <p:spPr>
            <a:xfrm>
              <a:off x="6096000" y="915534"/>
              <a:ext cx="4392742" cy="4425416"/>
            </a:xfrm>
            <a:custGeom>
              <a:avLst/>
              <a:gdLst>
                <a:gd name="connsiteX0" fmla="*/ 2143221 w 4392742"/>
                <a:gd name="connsiteY0" fmla="*/ 61819 h 4425416"/>
                <a:gd name="connsiteX1" fmla="*/ 52045 w 4392742"/>
                <a:gd name="connsiteY1" fmla="*/ 2152995 h 4425416"/>
                <a:gd name="connsiteX2" fmla="*/ 52045 w 4392742"/>
                <a:gd name="connsiteY2" fmla="*/ 2184104 h 4425416"/>
                <a:gd name="connsiteX3" fmla="*/ 2143221 w 4392742"/>
                <a:gd name="connsiteY3" fmla="*/ 4275280 h 4425416"/>
                <a:gd name="connsiteX4" fmla="*/ 4234397 w 4392742"/>
                <a:gd name="connsiteY4" fmla="*/ 2184104 h 4425416"/>
                <a:gd name="connsiteX5" fmla="*/ 4234397 w 4392742"/>
                <a:gd name="connsiteY5" fmla="*/ 2152995 h 4425416"/>
                <a:gd name="connsiteX6" fmla="*/ 2143221 w 4392742"/>
                <a:gd name="connsiteY6" fmla="*/ 61819 h 4425416"/>
                <a:gd name="connsiteX7" fmla="*/ 2196371 w 4392742"/>
                <a:gd name="connsiteY7" fmla="*/ 0 h 4425416"/>
                <a:gd name="connsiteX8" fmla="*/ 4392742 w 4392742"/>
                <a:gd name="connsiteY8" fmla="*/ 2196371 h 4425416"/>
                <a:gd name="connsiteX9" fmla="*/ 4392741 w 4392742"/>
                <a:gd name="connsiteY9" fmla="*/ 2229045 h 4425416"/>
                <a:gd name="connsiteX10" fmla="*/ 2196370 w 4392742"/>
                <a:gd name="connsiteY10" fmla="*/ 4425416 h 4425416"/>
                <a:gd name="connsiteX11" fmla="*/ 2196371 w 4392742"/>
                <a:gd name="connsiteY11" fmla="*/ 4425415 h 4425416"/>
                <a:gd name="connsiteX12" fmla="*/ 0 w 4392742"/>
                <a:gd name="connsiteY12" fmla="*/ 2229044 h 4425416"/>
                <a:gd name="connsiteX13" fmla="*/ 0 w 4392742"/>
                <a:gd name="connsiteY13" fmla="*/ 2196371 h 4425416"/>
                <a:gd name="connsiteX14" fmla="*/ 2196371 w 4392742"/>
                <a:gd name="connsiteY14" fmla="*/ 0 h 442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2742" h="4425416">
                  <a:moveTo>
                    <a:pt x="2143221" y="61819"/>
                  </a:moveTo>
                  <a:cubicBezTo>
                    <a:pt x="988296" y="61819"/>
                    <a:pt x="52045" y="998070"/>
                    <a:pt x="52045" y="2152995"/>
                  </a:cubicBezTo>
                  <a:lnTo>
                    <a:pt x="52045" y="2184104"/>
                  </a:lnTo>
                  <a:cubicBezTo>
                    <a:pt x="52045" y="3339029"/>
                    <a:pt x="988296" y="4275280"/>
                    <a:pt x="2143221" y="4275280"/>
                  </a:cubicBezTo>
                  <a:cubicBezTo>
                    <a:pt x="3298146" y="4275280"/>
                    <a:pt x="4234397" y="3339029"/>
                    <a:pt x="4234397" y="2184104"/>
                  </a:cubicBezTo>
                  <a:lnTo>
                    <a:pt x="4234397" y="2152995"/>
                  </a:lnTo>
                  <a:cubicBezTo>
                    <a:pt x="4234397" y="998070"/>
                    <a:pt x="3298146" y="61819"/>
                    <a:pt x="2143221" y="61819"/>
                  </a:cubicBezTo>
                  <a:close/>
                  <a:moveTo>
                    <a:pt x="2196371" y="0"/>
                  </a:moveTo>
                  <a:cubicBezTo>
                    <a:pt x="3409393" y="0"/>
                    <a:pt x="4392742" y="983349"/>
                    <a:pt x="4392742" y="2196371"/>
                  </a:cubicBezTo>
                  <a:cubicBezTo>
                    <a:pt x="4392742" y="2207262"/>
                    <a:pt x="4392741" y="2218154"/>
                    <a:pt x="4392741" y="2229045"/>
                  </a:cubicBezTo>
                  <a:cubicBezTo>
                    <a:pt x="4392741" y="3442067"/>
                    <a:pt x="3409392" y="4425416"/>
                    <a:pt x="2196370" y="4425416"/>
                  </a:cubicBezTo>
                  <a:lnTo>
                    <a:pt x="2196371" y="4425415"/>
                  </a:lnTo>
                  <a:cubicBezTo>
                    <a:pt x="983349" y="4425415"/>
                    <a:pt x="0" y="3442066"/>
                    <a:pt x="0" y="2229044"/>
                  </a:cubicBezTo>
                  <a:lnTo>
                    <a:pt x="0" y="2196371"/>
                  </a:lnTo>
                  <a:cubicBezTo>
                    <a:pt x="0" y="983349"/>
                    <a:pt x="983349" y="0"/>
                    <a:pt x="219637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 name="Rectangle 9">
            <a:extLst>
              <a:ext uri="{FF2B5EF4-FFF2-40B4-BE49-F238E27FC236}">
                <a16:creationId xmlns:a16="http://schemas.microsoft.com/office/drawing/2014/main" id="{FAEB8F94-DFD5-767F-F041-AFCCB89D4740}"/>
              </a:ext>
            </a:extLst>
          </p:cNvPr>
          <p:cNvSpPr/>
          <p:nvPr/>
        </p:nvSpPr>
        <p:spPr>
          <a:xfrm>
            <a:off x="583707" y="2187466"/>
            <a:ext cx="6096000" cy="2193164"/>
          </a:xfrm>
          <a:prstGeom prst="rect">
            <a:avLst/>
          </a:prstGeom>
        </p:spPr>
        <p:txBody>
          <a:bodyPr lIns="0" tIns="0" rIns="0" bIns="0">
            <a:spAutoFit/>
          </a:bodyPr>
          <a:lstStyle/>
          <a:p>
            <a:pPr>
              <a:lnSpc>
                <a:spcPct val="80000"/>
              </a:lnSpc>
            </a:pPr>
            <a:r>
              <a:rPr kumimoji="0" lang="en-US" sz="8800" b="0" i="0" u="none" strike="noStrike" kern="1200" cap="all" spc="-300" normalizeH="0" baseline="0" noProof="0" dirty="0">
                <a:ln>
                  <a:noFill/>
                </a:ln>
                <a:solidFill>
                  <a:schemeClr val="tx1">
                    <a:lumMod val="85000"/>
                    <a:lumOff val="15000"/>
                  </a:schemeClr>
                </a:solidFill>
                <a:effectLst/>
                <a:uLnTx/>
                <a:uFillTx/>
                <a:latin typeface="+mj-lt"/>
                <a:ea typeface="+mj-ea"/>
                <a:cs typeface="+mj-cs"/>
              </a:rPr>
              <a:t>THANK</a:t>
            </a:r>
            <a:br>
              <a:rPr kumimoji="0" lang="en-US" sz="8800" b="0" i="0" u="none" strike="noStrike" kern="1200" cap="all" spc="-300" normalizeH="0" baseline="0" noProof="0" dirty="0">
                <a:ln>
                  <a:noFill/>
                </a:ln>
                <a:solidFill>
                  <a:schemeClr val="tx1">
                    <a:lumMod val="85000"/>
                    <a:lumOff val="15000"/>
                  </a:schemeClr>
                </a:solidFill>
                <a:effectLst/>
                <a:uLnTx/>
                <a:uFillTx/>
                <a:latin typeface="+mj-lt"/>
                <a:ea typeface="+mj-ea"/>
                <a:cs typeface="+mj-cs"/>
              </a:rPr>
            </a:br>
            <a:r>
              <a:rPr kumimoji="0" lang="en-US" sz="8800" b="0" i="0" u="none" strike="noStrike" kern="1200" cap="all" spc="-300" normalizeH="0" baseline="0" noProof="0" dirty="0">
                <a:ln>
                  <a:noFill/>
                </a:ln>
                <a:solidFill>
                  <a:schemeClr val="tx1">
                    <a:lumMod val="85000"/>
                    <a:lumOff val="15000"/>
                  </a:schemeClr>
                </a:solidFill>
                <a:effectLst/>
                <a:uLnTx/>
                <a:uFillTx/>
                <a:latin typeface="+mj-lt"/>
                <a:ea typeface="+mj-ea"/>
                <a:cs typeface="+mj-cs"/>
              </a:rPr>
              <a:t>YOU</a:t>
            </a:r>
            <a:endParaRPr lang="en-US" sz="8800" spc="-300" dirty="0">
              <a:solidFill>
                <a:schemeClr val="tx1">
                  <a:lumMod val="85000"/>
                  <a:lumOff val="15000"/>
                </a:schemeClr>
              </a:solidFill>
              <a:latin typeface="+mj-lt"/>
            </a:endParaRPr>
          </a:p>
        </p:txBody>
      </p:sp>
      <p:pic>
        <p:nvPicPr>
          <p:cNvPr id="11" name="Graphic 10">
            <a:extLst>
              <a:ext uri="{FF2B5EF4-FFF2-40B4-BE49-F238E27FC236}">
                <a16:creationId xmlns:a16="http://schemas.microsoft.com/office/drawing/2014/main" id="{213227A2-0F7C-03A7-53A0-4F944ADAD06F}"/>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1122" y="6445827"/>
            <a:ext cx="1386006" cy="259217"/>
          </a:xfrm>
          <a:prstGeom prst="rect">
            <a:avLst/>
          </a:prstGeom>
        </p:spPr>
      </p:pic>
      <p:pic>
        <p:nvPicPr>
          <p:cNvPr id="8" name="Picture 7">
            <a:extLst>
              <a:ext uri="{FF2B5EF4-FFF2-40B4-BE49-F238E27FC236}">
                <a16:creationId xmlns:a16="http://schemas.microsoft.com/office/drawing/2014/main" id="{FCCB648D-4075-A42D-387E-2E05F80ADE40}"/>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010714" y="1911180"/>
            <a:ext cx="2669952" cy="1289808"/>
          </a:xfrm>
          <a:prstGeom prst="rect">
            <a:avLst/>
          </a:prstGeom>
        </p:spPr>
      </p:pic>
      <p:sp>
        <p:nvSpPr>
          <p:cNvPr id="18" name="TextBox 17">
            <a:extLst>
              <a:ext uri="{FF2B5EF4-FFF2-40B4-BE49-F238E27FC236}">
                <a16:creationId xmlns:a16="http://schemas.microsoft.com/office/drawing/2014/main" id="{C6CB794B-8DF6-85DB-0F87-E0450A702391}"/>
              </a:ext>
            </a:extLst>
          </p:cNvPr>
          <p:cNvSpPr txBox="1"/>
          <p:nvPr/>
        </p:nvSpPr>
        <p:spPr>
          <a:xfrm>
            <a:off x="6840443" y="3359594"/>
            <a:ext cx="3049515" cy="523220"/>
          </a:xfrm>
          <a:prstGeom prst="rect">
            <a:avLst/>
          </a:prstGeom>
          <a:noFill/>
        </p:spPr>
        <p:txBody>
          <a:bodyPr wrap="square">
            <a:spAutoFit/>
          </a:bodyPr>
          <a:lstStyle/>
          <a:p>
            <a:pPr algn="ctr"/>
            <a:r>
              <a:rPr lang="en-US" sz="1400" dirty="0"/>
              <a:t>Aircraft Mounted EDG-100  </a:t>
            </a:r>
          </a:p>
          <a:p>
            <a:pPr algn="ctr"/>
            <a:r>
              <a:rPr lang="en-US" sz="1400" b="1" dirty="0"/>
              <a:t>(Honeywell STC)</a:t>
            </a:r>
          </a:p>
        </p:txBody>
      </p:sp>
      <p:pic>
        <p:nvPicPr>
          <p:cNvPr id="19" name="Picture 18">
            <a:extLst>
              <a:ext uri="{FF2B5EF4-FFF2-40B4-BE49-F238E27FC236}">
                <a16:creationId xmlns:a16="http://schemas.microsoft.com/office/drawing/2014/main" id="{D14E6B93-3711-118B-2769-DBB1E55A834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rot="21381420" flipH="1">
            <a:off x="4389417" y="3349353"/>
            <a:ext cx="6905550" cy="2020687"/>
          </a:xfrm>
          <a:prstGeom prst="rect">
            <a:avLst/>
          </a:prstGeom>
        </p:spPr>
      </p:pic>
    </p:spTree>
    <p:custDataLst>
      <p:tags r:id="rId1"/>
    </p:custDataLst>
    <p:extLst>
      <p:ext uri="{BB962C8B-B14F-4D97-AF65-F5344CB8AC3E}">
        <p14:creationId xmlns:p14="http://schemas.microsoft.com/office/powerpoint/2010/main" val="495784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2_HONEYWELL 2019" val="0VTcnR7j"/>
  <p:tag name="ARTICULATE_DESIGN_ID_3_HONEYWELL THEME" val="AH1yE31H"/>
  <p:tag name="ARTICULATE_DESIGN_ID_HONEYWELL 2019" val="Ll27pk2N"/>
  <p:tag name="ARTICULATE_DESIGN_ID_HONEYWELL THEME" val="oT0JHhiG"/>
  <p:tag name="ARTICULATE_DESIGN_ID_BOD" val="wjoiExCa"/>
  <p:tag name="ARTICULATE_DESIGN_ID_2_HONEYWELL THEME" val="K0F4csbJ"/>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Honeywell 2019">
  <a:themeElements>
    <a:clrScheme name="Honeywell">
      <a:dk1>
        <a:sysClr val="windowText" lastClr="000000"/>
      </a:dk1>
      <a:lt1>
        <a:sysClr val="window" lastClr="FFFFFF"/>
      </a:lt1>
      <a:dk2>
        <a:srgbClr val="404040"/>
      </a:dk2>
      <a:lt2>
        <a:srgbClr val="E0E0E0"/>
      </a:lt2>
      <a:accent1>
        <a:srgbClr val="DC202E"/>
      </a:accent1>
      <a:accent2>
        <a:srgbClr val="404040"/>
      </a:accent2>
      <a:accent3>
        <a:srgbClr val="707070"/>
      </a:accent3>
      <a:accent4>
        <a:srgbClr val="A0A0A0"/>
      </a:accent4>
      <a:accent5>
        <a:srgbClr val="C0C0C0"/>
      </a:accent5>
      <a:accent6>
        <a:srgbClr val="E0E0E0"/>
      </a:accent6>
      <a:hlink>
        <a:srgbClr val="000000"/>
      </a:hlink>
      <a:folHlink>
        <a:srgbClr val="000000"/>
      </a:folHlink>
    </a:clrScheme>
    <a:fontScheme name="Honeywel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alpha val="16000"/>
          </a:srgbClr>
        </a:solidFill>
        <a:ln>
          <a:noFill/>
        </a:ln>
      </a:spPr>
      <a:bodyPr rtlCol="0" anchor="ctr"/>
      <a:lstStyle>
        <a:defPPr algn="ctr">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GAC CBT OVERVIEW_2019_FINAL" id="{C760BEC6-FBEC-4F29-A3F5-3F185138C816}" vid="{D5CF1B77-0972-4CEB-8C96-6BE3E4BA5E0D}"/>
    </a:ext>
  </a:extLst>
</a:theme>
</file>

<file path=ppt/theme/theme2.xml><?xml version="1.0" encoding="utf-8"?>
<a:theme xmlns:a="http://schemas.openxmlformats.org/drawingml/2006/main" name="Office Theme">
  <a:themeElements>
    <a:clrScheme name="Honeywell">
      <a:dk1>
        <a:sysClr val="windowText" lastClr="000000"/>
      </a:dk1>
      <a:lt1>
        <a:sysClr val="window" lastClr="FFFFFF"/>
      </a:lt1>
      <a:dk2>
        <a:srgbClr val="404040"/>
      </a:dk2>
      <a:lt2>
        <a:srgbClr val="E0E0E0"/>
      </a:lt2>
      <a:accent1>
        <a:srgbClr val="DC202E"/>
      </a:accent1>
      <a:accent2>
        <a:srgbClr val="404040"/>
      </a:accent2>
      <a:accent3>
        <a:srgbClr val="707070"/>
      </a:accent3>
      <a:accent4>
        <a:srgbClr val="A0A0A0"/>
      </a:accent4>
      <a:accent5>
        <a:srgbClr val="C0C0C0"/>
      </a:accent5>
      <a:accent6>
        <a:srgbClr val="E0E0E0"/>
      </a:accent6>
      <a:hlink>
        <a:srgbClr val="000000"/>
      </a:hlink>
      <a:folHlink>
        <a:srgbClr val="000000"/>
      </a:folHlink>
    </a:clrScheme>
    <a:fontScheme name="Honeywel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oneywell">
      <a:dk1>
        <a:sysClr val="windowText" lastClr="000000"/>
      </a:dk1>
      <a:lt1>
        <a:sysClr val="window" lastClr="FFFFFF"/>
      </a:lt1>
      <a:dk2>
        <a:srgbClr val="404040"/>
      </a:dk2>
      <a:lt2>
        <a:srgbClr val="E0E0E0"/>
      </a:lt2>
      <a:accent1>
        <a:srgbClr val="DC202E"/>
      </a:accent1>
      <a:accent2>
        <a:srgbClr val="404040"/>
      </a:accent2>
      <a:accent3>
        <a:srgbClr val="707070"/>
      </a:accent3>
      <a:accent4>
        <a:srgbClr val="A0A0A0"/>
      </a:accent4>
      <a:accent5>
        <a:srgbClr val="C0C0C0"/>
      </a:accent5>
      <a:accent6>
        <a:srgbClr val="E0E0E0"/>
      </a:accent6>
      <a:hlink>
        <a:srgbClr val="000000"/>
      </a:hlink>
      <a:folHlink>
        <a:srgbClr val="000000"/>
      </a:folHlink>
    </a:clrScheme>
    <a:fontScheme name="Honeywel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34FE2A5FCB4A40879E88ECF8489FD4" ma:contentTypeVersion="16" ma:contentTypeDescription="Create a new document." ma:contentTypeScope="" ma:versionID="2d6054e718a6b3d49ddabad75901d3f1">
  <xsd:schema xmlns:xsd="http://www.w3.org/2001/XMLSchema" xmlns:xs="http://www.w3.org/2001/XMLSchema" xmlns:p="http://schemas.microsoft.com/office/2006/metadata/properties" xmlns:ns2="5c9ad062-aa00-492d-a75b-e00dca3b3d0f" xmlns:ns3="0dab3b79-5a11-4a79-9b08-3bd2d79ac80f" xmlns:ns4="213af126-92eb-4bb5-8bfd-1661103a2928" targetNamespace="http://schemas.microsoft.com/office/2006/metadata/properties" ma:root="true" ma:fieldsID="5b1465dfc66d7d380ed0c709667da3b6" ns2:_="" ns3:_="" ns4:_="">
    <xsd:import namespace="5c9ad062-aa00-492d-a75b-e00dca3b3d0f"/>
    <xsd:import namespace="0dab3b79-5a11-4a79-9b08-3bd2d79ac80f"/>
    <xsd:import namespace="213af126-92eb-4bb5-8bfd-1661103a29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ad062-aa00-492d-a75b-e00dca3b3d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bc46713-8fa2-488a-ac8b-ad618560c9d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b3b79-5a11-4a79-9b08-3bd2d79ac8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3af126-92eb-4bb5-8bfd-1661103a292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c8bf28e-e1e2-4321-b4d7-8a8cbe31736a}" ma:internalName="TaxCatchAll" ma:showField="CatchAllData" ma:web="0dab3b79-5a11-4a79-9b08-3bd2d79ac8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dab3b79-5a11-4a79-9b08-3bd2d79ac80f">
      <UserInfo>
        <DisplayName/>
        <AccountId xsi:nil="true"/>
        <AccountType/>
      </UserInfo>
    </SharedWithUsers>
    <MediaLengthInSeconds xmlns="5c9ad062-aa00-492d-a75b-e00dca3b3d0f" xsi:nil="true"/>
    <TaxCatchAll xmlns="213af126-92eb-4bb5-8bfd-1661103a2928" xsi:nil="true"/>
    <lcf76f155ced4ddcb4097134ff3c332f xmlns="5c9ad062-aa00-492d-a75b-e00dca3b3d0f">
      <Terms xmlns="http://schemas.microsoft.com/office/infopath/2007/PartnerControls"/>
    </lcf76f155ced4ddcb4097134ff3c332f>
  </documentManagement>
</p:properties>
</file>

<file path=customXml/item4.xml><?xml version="1.0" encoding="utf-8"?>
<sisl xmlns:xsi="http://www.w3.org/2001/XMLSchema-instance" xmlns:xsd="http://www.w3.org/2001/XMLSchema" xmlns="http://www.boldonjames.com/2008/01/sie/internal/label" sislVersion="0" policy="bf276872-af07-4968-a71d-1c83e80bd0bf">
  <element uid="id_protectivemarking_newvalue1" value=""/>
</sisl>
</file>

<file path=customXml/itemProps1.xml><?xml version="1.0" encoding="utf-8"?>
<ds:datastoreItem xmlns:ds="http://schemas.openxmlformats.org/officeDocument/2006/customXml" ds:itemID="{2713F1F7-B535-4DFC-8C7A-17129461010D}"/>
</file>

<file path=customXml/itemProps2.xml><?xml version="1.0" encoding="utf-8"?>
<ds:datastoreItem xmlns:ds="http://schemas.openxmlformats.org/officeDocument/2006/customXml" ds:itemID="{03216B17-20C9-4BDA-A240-55569DD4854A}">
  <ds:schemaRefs>
    <ds:schemaRef ds:uri="http://schemas.microsoft.com/sharepoint/v3/contenttype/forms"/>
  </ds:schemaRefs>
</ds:datastoreItem>
</file>

<file path=customXml/itemProps3.xml><?xml version="1.0" encoding="utf-8"?>
<ds:datastoreItem xmlns:ds="http://schemas.openxmlformats.org/officeDocument/2006/customXml" ds:itemID="{886891B1-8FEE-4CAA-A633-6350205EC11B}">
  <ds:schemaRefs>
    <ds:schemaRef ds:uri="http://schemas.microsoft.com/office/2006/documentManagement/types"/>
    <ds:schemaRef ds:uri="06b4f607-f854-440b-b166-ee8cd6fbe715"/>
    <ds:schemaRef ds:uri="http://schemas.microsoft.com/office/2006/metadata/properties"/>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85a93c9b-013b-4d73-aa5f-6bf6e0dc941b"/>
    <ds:schemaRef ds:uri="http://purl.org/dc/dcmitype/"/>
  </ds:schemaRefs>
</ds:datastoreItem>
</file>

<file path=customXml/itemProps4.xml><?xml version="1.0" encoding="utf-8"?>
<ds:datastoreItem xmlns:ds="http://schemas.openxmlformats.org/officeDocument/2006/customXml" ds:itemID="{CDF383CC-670C-41E2-ABE0-64A072324E43}">
  <ds:schemaRefs>
    <ds:schemaRef ds:uri="http://www.boldonjames.com/2008/01/sie/internal/label"/>
    <ds:schemaRef ds:uri="http://www.w3.org/2000/xmlns/"/>
    <ds:schemaRef ds:uri="http://www.w3.org/2001/XMLSchema"/>
  </ds:schemaRefs>
</ds:datastoreItem>
</file>

<file path=docMetadata/LabelInfo.xml><?xml version="1.0" encoding="utf-8"?>
<clbl:labelList xmlns:clbl="http://schemas.microsoft.com/office/2020/mipLabelMetadata">
  <clbl:label id="{d546e5e1-5d42-4630-bacd-c69bfdcbd5e8}" enabled="1" method="Standard" siteId="{96ece526-9c7d-48b0-8daf-8b93c90a5d18}" removed="0"/>
</clbl:labelList>
</file>

<file path=docProps/app.xml><?xml version="1.0" encoding="utf-8"?>
<Properties xmlns="http://schemas.openxmlformats.org/officeDocument/2006/extended-properties" xmlns:vt="http://schemas.openxmlformats.org/officeDocument/2006/docPropsVTypes">
  <TotalTime>6624</TotalTime>
  <Words>980</Words>
  <Application>Microsoft Macintosh PowerPoint</Application>
  <PresentationFormat>Widescreen</PresentationFormat>
  <Paragraphs>145</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Arial Black</vt:lpstr>
      <vt:lpstr>Calibri</vt:lpstr>
      <vt:lpstr>Honeywell Sans</vt:lpstr>
      <vt:lpstr>Wingdings</vt:lpstr>
      <vt:lpstr>2_Honeywell 2019</vt:lpstr>
      <vt:lpstr>Honeywell Ensemble Engine Data Gateway (EDG-100)  </vt:lpstr>
      <vt:lpstr>Honeywell Ensemble- Connected engine</vt:lpstr>
      <vt:lpstr>Honeywell Ensemble architecture</vt:lpstr>
      <vt:lpstr>Data source comparison</vt:lpstr>
      <vt:lpstr>Ensemble value evidence </vt:lpstr>
      <vt:lpstr>Key features of EDG-100</vt:lpstr>
      <vt:lpstr>Key features of EDG-100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Performance. Guidance. Safety.  Our commitment flies with gulfstream every day</dc:title>
  <dc:creator>Valente, Tim (BGA)</dc:creator>
  <cp:lastModifiedBy>Janabi, Nazar</cp:lastModifiedBy>
  <cp:revision>52</cp:revision>
  <dcterms:created xsi:type="dcterms:W3CDTF">2022-03-01T15:14:45Z</dcterms:created>
  <dcterms:modified xsi:type="dcterms:W3CDTF">2024-11-13T14:31:38Z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46e5e1-5d42-4630-bacd-c69bfdcbd5e8_Enabled">
    <vt:lpwstr>true</vt:lpwstr>
  </property>
  <property fmtid="{D5CDD505-2E9C-101B-9397-08002B2CF9AE}" pid="3" name="MSIP_Label_d546e5e1-5d42-4630-bacd-c69bfdcbd5e8_SetDate">
    <vt:lpwstr>2022-03-01T15:19:55Z</vt:lpwstr>
  </property>
  <property fmtid="{D5CDD505-2E9C-101B-9397-08002B2CF9AE}" pid="4" name="MSIP_Label_d546e5e1-5d42-4630-bacd-c69bfdcbd5e8_Method">
    <vt:lpwstr>Standard</vt:lpwstr>
  </property>
  <property fmtid="{D5CDD505-2E9C-101B-9397-08002B2CF9AE}" pid="5" name="MSIP_Label_d546e5e1-5d42-4630-bacd-c69bfdcbd5e8_Name">
    <vt:lpwstr>d546e5e1-5d42-4630-bacd-c69bfdcbd5e8</vt:lpwstr>
  </property>
  <property fmtid="{D5CDD505-2E9C-101B-9397-08002B2CF9AE}" pid="6" name="MSIP_Label_d546e5e1-5d42-4630-bacd-c69bfdcbd5e8_SiteId">
    <vt:lpwstr>96ece526-9c7d-48b0-8daf-8b93c90a5d18</vt:lpwstr>
  </property>
  <property fmtid="{D5CDD505-2E9C-101B-9397-08002B2CF9AE}" pid="7" name="MSIP_Label_d546e5e1-5d42-4630-bacd-c69bfdcbd5e8_ActionId">
    <vt:lpwstr>34177000-b925-4058-a60e-5fffb65b76fb</vt:lpwstr>
  </property>
  <property fmtid="{D5CDD505-2E9C-101B-9397-08002B2CF9AE}" pid="8" name="MSIP_Label_d546e5e1-5d42-4630-bacd-c69bfdcbd5e8_ContentBits">
    <vt:lpwstr>0</vt:lpwstr>
  </property>
  <property fmtid="{D5CDD505-2E9C-101B-9397-08002B2CF9AE}" pid="9" name="SmartTag">
    <vt:lpwstr>4</vt:lpwstr>
  </property>
  <property fmtid="{D5CDD505-2E9C-101B-9397-08002B2CF9AE}" pid="10" name="ContentTypeId">
    <vt:lpwstr>0x0101000234FE2A5FCB4A40879E88ECF8489FD4</vt:lpwstr>
  </property>
  <property fmtid="{D5CDD505-2E9C-101B-9397-08002B2CF9AE}" pid="11" name="Order">
    <vt:r8>483100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y fmtid="{D5CDD505-2E9C-101B-9397-08002B2CF9AE}" pid="20" name="MediaServiceImageTags">
    <vt:lpwstr/>
  </property>
  <property fmtid="{D5CDD505-2E9C-101B-9397-08002B2CF9AE}" pid="21" name="ArticulateGUID">
    <vt:lpwstr>DEBE8270-61AF-4D04-BFFA-66451D442845</vt:lpwstr>
  </property>
  <property fmtid="{D5CDD505-2E9C-101B-9397-08002B2CF9AE}" pid="22" name="ArticulatePath">
    <vt:lpwstr>TechReview_EDG-100 1</vt:lpwstr>
  </property>
</Properties>
</file>