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2" r:id="rId5"/>
    <p:sldId id="2147470576" r:id="rId6"/>
    <p:sldId id="2147480560" r:id="rId7"/>
    <p:sldId id="2147480567" r:id="rId8"/>
    <p:sldId id="2147480563" r:id="rId9"/>
    <p:sldId id="2147480564" r:id="rId10"/>
    <p:sldId id="2147480565" r:id="rId11"/>
    <p:sldId id="2147480562" r:id="rId12"/>
    <p:sldId id="2147480566" r:id="rId13"/>
    <p:sldId id="2147483411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02E"/>
    <a:srgbClr val="FFFFFF"/>
    <a:srgbClr val="E0E0E0"/>
    <a:srgbClr val="C0C0C0"/>
    <a:srgbClr val="A0A0A0"/>
    <a:srgbClr val="707070"/>
    <a:srgbClr val="404040"/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50C10-C2A8-4B71-9B2B-831DF7E9E0C2}" v="1" dt="2024-11-09T20:22:13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an, Rod" userId="3f6eb9a3-076c-4368-93e3-821101c8dc68" providerId="ADAL" clId="{11F50C10-C2A8-4B71-9B2B-831DF7E9E0C2}"/>
    <pc:docChg chg="modSld">
      <pc:chgData name="Kennan, Rod" userId="3f6eb9a3-076c-4368-93e3-821101c8dc68" providerId="ADAL" clId="{11F50C10-C2A8-4B71-9B2B-831DF7E9E0C2}" dt="2024-11-09T20:22:16.600" v="0" actId="729"/>
      <pc:docMkLst>
        <pc:docMk/>
      </pc:docMkLst>
      <pc:sldChg chg="mod modShow">
        <pc:chgData name="Kennan, Rod" userId="3f6eb9a3-076c-4368-93e3-821101c8dc68" providerId="ADAL" clId="{11F50C10-C2A8-4B71-9B2B-831DF7E9E0C2}" dt="2024-11-09T20:22:16.600" v="0" actId="729"/>
        <pc:sldMkLst>
          <pc:docMk/>
          <pc:sldMk cId="1928968687" sldId="214748341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598721-3323-42CB-96FB-C6D7D9D206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2FF977-0234-4542-94AE-376F45A8E7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6CFF9-B101-4D5A-AE5F-81BC4D91C17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DC7A7-567A-4A18-A303-6ED5E91C67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55533-4890-43A5-8A14-C9DE3F2561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57C73-0239-4725-8F06-3E607150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5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AA0C4-695F-4136-A1C4-C28E233376CC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0284F-7E88-4545-9BB2-221688BE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7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71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000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30238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284F-7E88-4545-9BB2-221688BE3F3A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53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Buzzwords:</a:t>
            </a:r>
          </a:p>
          <a:p>
            <a:r>
              <a:rPr lang="en-US"/>
              <a:t>Moving away from sequential decision-making to concurrent/simultaneous</a:t>
            </a:r>
          </a:p>
          <a:p>
            <a:r>
              <a:rPr lang="en-US"/>
              <a:t>Inbound &amp; Triage = 10%, Solutions &amp; Decision = 30%, Order Entry = 20%, Communications = 40%</a:t>
            </a:r>
          </a:p>
          <a:p>
            <a:r>
              <a:rPr lang="en-US"/>
              <a:t>Human-dependent orchestration </a:t>
            </a:r>
            <a:r>
              <a:rPr lang="en-US">
                <a:sym typeface="Wingdings" panose="05000000000000000000" pitchFamily="2" charset="2"/>
              </a:rPr>
              <a:t> future is automated orchestration</a:t>
            </a:r>
          </a:p>
          <a:p>
            <a:r>
              <a:rPr lang="en-US">
                <a:sym typeface="Wingdings" panose="05000000000000000000" pitchFamily="2" charset="2"/>
              </a:rPr>
              <a:t>Ensuring the intent of the solution remains more important than checking a box</a:t>
            </a:r>
          </a:p>
          <a:p>
            <a:r>
              <a:rPr lang="en-US">
                <a:sym typeface="Wingdings" panose="05000000000000000000" pitchFamily="2" charset="2"/>
              </a:rPr>
              <a:t>Chunking and never forgetting to stitch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DCFF47-E049-42D4-AD47-62C265105A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548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CFF47-E049-42D4-AD47-62C265105A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7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CFF47-E049-42D4-AD47-62C265105A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+ Pic Ligh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181100"/>
            <a:ext cx="8382000" cy="2247900"/>
          </a:xfrm>
        </p:spPr>
        <p:txBody>
          <a:bodyPr tIns="0" anchor="t"/>
          <a:lstStyle>
            <a:lvl1pPr algn="l">
              <a:lnSpc>
                <a:spcPct val="8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1" y="3657601"/>
            <a:ext cx="5600700" cy="1082518"/>
          </a:xfrm>
          <a:prstGeom prst="rect">
            <a:avLst/>
          </a:prstGeo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400" b="0" cap="all" baseline="0">
                <a:latin typeface="+mj-lt"/>
              </a:defRPr>
            </a:lvl1pPr>
            <a:lvl2pPr marL="0" indent="0" algn="l">
              <a:spcAft>
                <a:spcPts val="900"/>
              </a:spcAft>
              <a:buNone/>
              <a:defRPr sz="1400" b="1" cap="all" baseline="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392469"/>
            <a:ext cx="2743200" cy="407632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400" b="1"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C285063-1080-43C0-AE6D-98E69F0C0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300" y="6178496"/>
            <a:ext cx="1753669" cy="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08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CFBFEE9-47FF-40D3-9890-0A297C65A5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454742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CFBFEE9-47FF-40D3-9890-0A297C65A5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689A5BF-574F-4EBE-A887-B19E73B5C83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00" b="0" i="0" baseline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77630F9-7DFE-4681-8FEA-6510F03972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181101"/>
            <a:ext cx="5372100" cy="4914900"/>
          </a:xfrm>
          <a:prstGeom prst="rect">
            <a:avLst/>
          </a:prstGeom>
        </p:spPr>
        <p:txBody>
          <a:bodyPr lIns="0" tIns="0" rIns="0" bIns="0"/>
          <a:lstStyle>
            <a:lvl2pPr>
              <a:defRPr/>
            </a:lvl2pPr>
            <a:lvl3pPr marL="515938" indent="-250825">
              <a:buClrTx/>
              <a:buFont typeface="Arial" panose="020B0604020202020204" pitchFamily="34" charset="0"/>
              <a:buChar char="‒"/>
              <a:defRPr sz="1800"/>
            </a:lvl3pPr>
            <a:lvl4pPr marL="760413" indent="-196850">
              <a:buClr>
                <a:schemeClr val="accent3"/>
              </a:buClr>
              <a:defRPr/>
            </a:lvl4pPr>
            <a:lvl5pPr marL="949325" indent="-17145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 marL="803275" indent="-111125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0781A84-B68E-4ABA-BE3F-1591264B20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4601" y="1181101"/>
            <a:ext cx="5372103" cy="4914900"/>
          </a:xfrm>
          <a:prstGeom prst="rect">
            <a:avLst/>
          </a:prstGeom>
        </p:spPr>
        <p:txBody>
          <a:bodyPr lIns="0" tIns="0" rIns="0" bIns="0"/>
          <a:lstStyle>
            <a:lvl2pPr>
              <a:defRPr/>
            </a:lvl2pPr>
            <a:lvl3pPr marL="515938" indent="-250825">
              <a:buClrTx/>
              <a:buFont typeface="Arial" panose="020B0604020202020204" pitchFamily="34" charset="0"/>
              <a:buChar char="‒"/>
              <a:defRPr sz="1800"/>
            </a:lvl3pPr>
            <a:lvl4pPr marL="760413" indent="-196850">
              <a:buClr>
                <a:schemeClr val="accent3"/>
              </a:buClr>
              <a:defRPr/>
            </a:lvl4pPr>
            <a:lvl5pPr marL="949325" indent="-17145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 marL="803275" indent="-111125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756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XL Content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381000"/>
            <a:ext cx="8382001" cy="5715001"/>
          </a:xfrm>
        </p:spPr>
        <p:txBody>
          <a:bodyPr tIns="0"/>
          <a:lstStyle>
            <a:lvl1pPr>
              <a:lnSpc>
                <a:spcPct val="8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6594837" y="6478016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7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2023 Honeywell International Inc. Neither this document nor the information contained herein may be reproduced, used, distributed or disclosed to others without the written consent of Honeywell</a:t>
            </a:r>
          </a:p>
        </p:txBody>
      </p:sp>
    </p:spTree>
    <p:extLst>
      <p:ext uri="{BB962C8B-B14F-4D97-AF65-F5344CB8AC3E}">
        <p14:creationId xmlns:p14="http://schemas.microsoft.com/office/powerpoint/2010/main" val="1712632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1000"/>
            <a:ext cx="5372101" cy="5715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29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1000"/>
            <a:ext cx="5372101" cy="5715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26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7696B-AED7-4649-B1BE-83104AF7ADD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4FA61-8681-4CCE-A300-954C39210D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300" y="1181100"/>
            <a:ext cx="11201400" cy="4663440"/>
          </a:xfrm>
        </p:spPr>
        <p:txBody>
          <a:bodyPr lIns="0" tIns="0" rIns="0" bIns="0"/>
          <a:lstStyle>
            <a:lvl2pPr>
              <a:buClrTx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01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18EA922-C92C-4AFE-8F8C-4C6FC6A3E54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0E1F4-2F4A-4068-9412-42703EFEC1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301" y="1181099"/>
            <a:ext cx="5372100" cy="4663440"/>
          </a:xfrm>
        </p:spPr>
        <p:txBody>
          <a:bodyPr lIns="0" tIns="0" rIns="0" bIns="0"/>
          <a:lstStyle>
            <a:lvl2pPr>
              <a:buClrTx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59105BE-9443-4DB5-8A79-68A2799BA0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24599" y="1181099"/>
            <a:ext cx="5372103" cy="4663440"/>
          </a:xfrm>
        </p:spPr>
        <p:txBody>
          <a:bodyPr lIns="0" tIns="0" rIns="0" bIns="0"/>
          <a:lstStyle>
            <a:lvl2pPr>
              <a:buClrTx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5104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1" y="1181100"/>
            <a:ext cx="5372100" cy="466344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2EAEDD0-A35F-4B38-8359-296A2F6F6F1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4EA13-0694-4C7A-AC48-6F77F1D7C5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301" y="1181100"/>
            <a:ext cx="5372100" cy="4663440"/>
          </a:xfrm>
        </p:spPr>
        <p:txBody>
          <a:bodyPr lIns="0" tIns="0" rIns="0" bIns="0"/>
          <a:lstStyle>
            <a:lvl2pPr>
              <a:buClrTx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306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1" y="1181100"/>
            <a:ext cx="53721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25C2411-148E-4C87-B0DD-41761ACB2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4601" y="1181100"/>
            <a:ext cx="53721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EA0B76E-0CE5-48CC-9380-74748B7F2F08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2488D-0F0D-4E7C-8B6F-6772CE0749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301" y="3886386"/>
            <a:ext cx="5372100" cy="201168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6CF0C4-FB27-428A-A446-FCA838725E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4603" y="3886201"/>
            <a:ext cx="5372100" cy="201168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821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1E721B0-CDAF-44F4-8423-069EE7EBA5D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82DBD-7CE6-4E67-BE21-CF2EA9B8F0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301" y="1181101"/>
            <a:ext cx="3526920" cy="4663439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68F25FA-7AB1-4485-8A29-0B13307C9F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2541" y="1181101"/>
            <a:ext cx="3526920" cy="4663439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D3C024F-607B-4696-868C-7A179354E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69781" y="1181101"/>
            <a:ext cx="3526920" cy="4663439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8260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" y="1181100"/>
            <a:ext cx="34290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35" y="1181100"/>
            <a:ext cx="34290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7700" y="1181100"/>
            <a:ext cx="34290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4201712-F7BB-4A99-8BB4-2F3A4AA5E7A1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A5848-1E3E-484D-A8BA-488AE247A9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300" y="3886200"/>
            <a:ext cx="3429000" cy="2070100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0D1185B-DC9F-45EC-924C-400E3CCFF5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81535" y="3886200"/>
            <a:ext cx="3429000" cy="2070100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CAB71A9-D925-4753-A467-93464FB5224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67700" y="3886200"/>
            <a:ext cx="3429000" cy="2070100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6711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+ Pic Dar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181100"/>
            <a:ext cx="8382000" cy="2247900"/>
          </a:xfrm>
        </p:spPr>
        <p:txBody>
          <a:bodyPr tIns="0" anchor="t"/>
          <a:lstStyle>
            <a:lvl1pPr algn="l">
              <a:lnSpc>
                <a:spcPct val="8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1" y="3657601"/>
            <a:ext cx="5600700" cy="1082518"/>
          </a:xfrm>
          <a:prstGeom prst="rect">
            <a:avLst/>
          </a:prstGeo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4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90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381002"/>
            <a:ext cx="2743200" cy="41909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671872F-C4A2-460A-ADE6-F23D81777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300" y="6169948"/>
            <a:ext cx="1753669" cy="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3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7920842-F4A1-466C-8CAC-F232F8B1E21C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D6088-971D-4AD9-A3B9-7C31EC5590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300" y="1181100"/>
            <a:ext cx="2558397" cy="466344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E3C9ED-4574-4EA1-BF6A-8AC71C5DC9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76302" y="1181100"/>
            <a:ext cx="2558397" cy="466344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4A3A4B2-BE5E-4259-ADCF-7B4B87BE02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57303" y="1181100"/>
            <a:ext cx="2558397" cy="466344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B55C525-D748-4F1F-B00C-0161C184684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38303" y="1181100"/>
            <a:ext cx="2558397" cy="466344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4024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1" y="1181100"/>
            <a:ext cx="245903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09935" y="1181100"/>
            <a:ext cx="245903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3873" y="1181100"/>
            <a:ext cx="245903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37113" y="1181100"/>
            <a:ext cx="245903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AFD6C4D-50E1-45BF-B2ED-0A9FFDEAE4C0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1EC41-342E-4D02-9FFF-C5D4DEB2EE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5301" y="3657600"/>
            <a:ext cx="2459567" cy="2187575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47C2A36-7590-4740-94C1-01EC018E9EB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09935" y="3657600"/>
            <a:ext cx="2459567" cy="2187575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A9BC169-559C-4F7E-A57E-01F28DA84F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2502" y="3657600"/>
            <a:ext cx="2459567" cy="2187575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3E4D4D8-82E2-4E1B-B1D8-0A481E845E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35069" y="3657600"/>
            <a:ext cx="2459567" cy="2187575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0525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E91B017-4E2A-4A38-92DF-E15E85281DA9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A302C-F620-47F3-89B7-1FC2A196FE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301" y="1181100"/>
            <a:ext cx="5372099" cy="2247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9DF399D-538E-4A44-8F38-C4CDD177DE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24599" y="1181100"/>
            <a:ext cx="5372099" cy="2247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2C32CA4-A646-4DB1-98A0-21DB79D58D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301" y="3657601"/>
            <a:ext cx="5372099" cy="2247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D268984-FD8E-4787-89BD-2B962BD269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24599" y="3657601"/>
            <a:ext cx="5372099" cy="2247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325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8A-4A54-4A25-9BD2-E79855D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7C14D-9EED-4F3B-9141-0F2882919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AC9AF1B-77C9-4194-9346-57C0BA35396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578199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AAC5D-D7D8-42DB-BA4B-6CDFC5FA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F1BA960-F634-4BFE-B468-887287A86BD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990648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E6B73-C7B7-482C-A588-6792D62C71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181100"/>
            <a:ext cx="11201400" cy="49149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689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A3177-5314-4162-AEDA-FD50A41593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181101"/>
            <a:ext cx="5372100" cy="49149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FCA8548-4236-4C23-A633-9F2F0E3BC2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4601" y="1181101"/>
            <a:ext cx="5372100" cy="49149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63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Pic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1" y="1181100"/>
            <a:ext cx="5372100" cy="4914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85A23-2758-42AF-8508-3F7213122D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302" y="1181100"/>
            <a:ext cx="5372100" cy="49149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734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1" y="1181100"/>
            <a:ext cx="53721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25C2411-148E-4C87-B0DD-41761ACB2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4601" y="1181100"/>
            <a:ext cx="53721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29F3F-4A1B-4316-A963-B7F0BCB9C7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5301" y="3886200"/>
            <a:ext cx="5372100" cy="22098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1B3B3EA-46C5-4F3C-A05C-1E65859A6A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4599" y="3886200"/>
            <a:ext cx="5372100" cy="22098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447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4070D-4D68-4B0E-99D3-56723F6E22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181101"/>
            <a:ext cx="3504132" cy="4914899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C44DBD4-130D-4000-BE4C-130497236B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3934" y="1181101"/>
            <a:ext cx="3504132" cy="4914899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838848C-2E86-47CF-AB76-7C3F5555DE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2570" y="1181101"/>
            <a:ext cx="3504132" cy="4914899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6056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181100"/>
            <a:ext cx="8382000" cy="2247900"/>
          </a:xfrm>
        </p:spPr>
        <p:txBody>
          <a:bodyPr tIns="0" anchor="t"/>
          <a:lstStyle>
            <a:lvl1pPr algn="l">
              <a:lnSpc>
                <a:spcPct val="8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1" y="3657601"/>
            <a:ext cx="5600700" cy="1082518"/>
          </a:xfrm>
          <a:prstGeom prst="rect">
            <a:avLst/>
          </a:prstGeo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4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90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381001"/>
            <a:ext cx="2743200" cy="4191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81F08AD-0F5F-4C86-BED1-3B2AFB6F33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" y="6178496"/>
            <a:ext cx="1753669" cy="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45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" y="1181100"/>
            <a:ext cx="34290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35" y="1181100"/>
            <a:ext cx="34290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7700" y="1181100"/>
            <a:ext cx="34290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E0D5FF-A12A-4A26-8652-14F08C1690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5300" y="3886200"/>
            <a:ext cx="3429000" cy="22098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3130903-25B6-495D-9F9B-EE0D7C541C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81500" y="3886200"/>
            <a:ext cx="3429000" cy="22098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4F72656-28AE-4BD6-A453-E95CEC3845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67700" y="3886200"/>
            <a:ext cx="3429000" cy="22098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9828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572FC-49A0-4A00-91C9-26DE09B2A3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181100"/>
            <a:ext cx="2672340" cy="4914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36FCFF6-1D52-41AB-92CC-81BB0E2D3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8321" y="1181100"/>
            <a:ext cx="2672340" cy="4914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F495DB9-D632-4C9E-BC1B-C5E4627F2F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1341" y="1181100"/>
            <a:ext cx="2672340" cy="4914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89E66F3-24F9-4E52-BED5-06D3929B00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24362" y="1181100"/>
            <a:ext cx="2672340" cy="4914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1788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1" y="1181100"/>
            <a:ext cx="245903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09935" y="1181100"/>
            <a:ext cx="245903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3873" y="1181100"/>
            <a:ext cx="245903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37113" y="1181100"/>
            <a:ext cx="245903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2FC03-71CF-4FB1-8012-40F6458F32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301" y="3657601"/>
            <a:ext cx="2459567" cy="24384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F1FD01D-2E17-4D6F-862B-EAB2FE451B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09407" y="3657601"/>
            <a:ext cx="2459567" cy="24384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27D457A-2050-465F-9F98-78757B33D08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23030" y="3657601"/>
            <a:ext cx="2459567" cy="24384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10D5E3D-BE05-4F33-9E34-8B0B639BB16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36585" y="3657601"/>
            <a:ext cx="2459567" cy="24384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4716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2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00414-C27C-4EAF-8828-8B5D0E904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181100"/>
            <a:ext cx="5372099" cy="22479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D63F576-0CF3-44CC-B07C-B8D4061FBA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301" y="3657600"/>
            <a:ext cx="5372099" cy="2438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CF7C5A7-1B5F-4106-AF84-D9162AE128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4600" y="1181100"/>
            <a:ext cx="5372099" cy="22479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4E274C7-1613-423E-BB7B-522987CD14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4600" y="3657600"/>
            <a:ext cx="5372099" cy="2438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9321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8A-4A54-4A25-9BD2-E79855D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7C14D-9EED-4F3B-9141-0F2882919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98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AAC5D-D7D8-42DB-BA4B-6CDFC5FA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07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OF THE 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03B52-DBF5-48FD-AB36-B36970177F1B}"/>
              </a:ext>
            </a:extLst>
          </p:cNvPr>
          <p:cNvSpPr txBox="1"/>
          <p:nvPr/>
        </p:nvSpPr>
        <p:spPr>
          <a:xfrm>
            <a:off x="4516171" y="2978965"/>
            <a:ext cx="3159659" cy="9144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4950" b="1">
                <a:solidFill>
                  <a:schemeClr val="bg1"/>
                </a:solidFill>
                <a:latin typeface="+mj-lt"/>
              </a:rPr>
              <a:t>END OF THE TEMPLATE</a:t>
            </a:r>
          </a:p>
        </p:txBody>
      </p:sp>
    </p:spTree>
    <p:extLst>
      <p:ext uri="{BB962C8B-B14F-4D97-AF65-F5344CB8AC3E}">
        <p14:creationId xmlns:p14="http://schemas.microsoft.com/office/powerpoint/2010/main" val="2049370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2976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1409700"/>
            <a:ext cx="5372100" cy="429768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64076E-2966-4D1B-8F30-6885CA148AF4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572032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0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700"/>
          </a:xfrm>
        </p:spPr>
        <p:txBody>
          <a:bodyPr/>
          <a:lstStyle>
            <a:lvl1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2400"/>
            </a:lvl1pPr>
            <a:lvl2pPr marL="457200" indent="0">
              <a:defRPr sz="2400"/>
            </a:lvl2pPr>
            <a:lvl3pPr marL="685800" indent="-228600">
              <a:defRPr sz="2000"/>
            </a:lvl3pPr>
            <a:lvl4pPr marL="1028700" indent="-228600">
              <a:defRPr sz="1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1"/>
            <a:ext cx="5372100" cy="4457700"/>
          </a:xfrm>
        </p:spPr>
        <p:txBody>
          <a:bodyPr/>
          <a:lstStyle>
            <a:lvl1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2400"/>
            </a:lvl1pPr>
            <a:lvl2pPr marL="457200" indent="0">
              <a:defRPr sz="2400"/>
            </a:lvl2pPr>
            <a:lvl3pPr marL="685800" indent="-228600">
              <a:defRPr sz="2000"/>
            </a:lvl3pPr>
            <a:lvl4pPr marL="1028700" indent="-228600">
              <a:defRPr sz="1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97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7FEED254-594A-4DEF-B14F-BB320B35E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009902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14B37AE-D376-4803-909C-43B768E77C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50164" y="-2"/>
            <a:ext cx="2395728" cy="3009902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CC3E13D1-E94F-4B4D-83D6-B5F06339C4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0328" y="-2"/>
            <a:ext cx="2395728" cy="3009902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7BAA9-D280-435E-831E-F80E2AAA10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00656" y="-2"/>
            <a:ext cx="2395728" cy="3009902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F8319823-0FB9-4E89-AEE4-CE31D96494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50492" y="-2"/>
            <a:ext cx="2395728" cy="3009902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3429001"/>
            <a:ext cx="11201400" cy="952500"/>
          </a:xfrm>
        </p:spPr>
        <p:txBody>
          <a:bodyPr tIns="0" anchor="t"/>
          <a:lstStyle>
            <a:lvl1pPr algn="l">
              <a:lnSpc>
                <a:spcPct val="80000"/>
              </a:lnSpc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299" y="4800602"/>
            <a:ext cx="5600700" cy="1066801"/>
          </a:xfrm>
          <a:prstGeom prst="rect">
            <a:avLst/>
          </a:prstGeo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400" b="0" cap="all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spcAft>
                <a:spcPts val="900"/>
              </a:spcAft>
              <a:buNone/>
              <a:defRPr sz="1400" b="1" cap="all" baseline="0">
                <a:solidFill>
                  <a:schemeClr val="tx1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Presenter’s Name</a:t>
            </a:r>
          </a:p>
          <a:p>
            <a:pPr lvl="1"/>
            <a:r>
              <a:rPr lang="en-US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7300" y="4800603"/>
            <a:ext cx="2819400" cy="673625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F3F8F8E-6850-4C28-9BEC-33473F4A71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" y="6178496"/>
            <a:ext cx="1753669" cy="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1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024">
          <p15:clr>
            <a:srgbClr val="FBAE40"/>
          </p15:clr>
        </p15:guide>
        <p15:guide id="3" orient="horz" pos="1896">
          <p15:clr>
            <a:srgbClr val="FBAE40"/>
          </p15:clr>
        </p15:guide>
        <p15:guide id="4" orient="horz" pos="2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81102"/>
            <a:ext cx="8382000" cy="2247899"/>
          </a:xfrm>
        </p:spPr>
        <p:txBody>
          <a:bodyPr tIns="0" anchor="t"/>
          <a:lstStyle>
            <a:lvl1pPr>
              <a:lnSpc>
                <a:spcPct val="80000"/>
              </a:lnSpc>
              <a:defRPr lang="en-US" sz="4000" b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1" y="3657600"/>
            <a:ext cx="5600700" cy="243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5109A7E-E7AA-4EE2-ADEF-C746CAFAAC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1" y="6369208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9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7601"/>
            <a:ext cx="8382000" cy="1447801"/>
          </a:xfrm>
        </p:spPr>
        <p:txBody>
          <a:bodyPr tIns="0" anchor="t"/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5105402"/>
            <a:ext cx="8382000" cy="990599"/>
          </a:xfrm>
          <a:prstGeom prst="rect">
            <a:avLst/>
          </a:prstGeom>
        </p:spPr>
        <p:txBody>
          <a:bodyPr tIns="18288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4396CCD-611B-4440-9CDE-0BB35815E1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298" y="6369208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16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7601"/>
            <a:ext cx="8382000" cy="1447801"/>
          </a:xfrm>
        </p:spPr>
        <p:txBody>
          <a:bodyPr tIns="0" anchor="t"/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1" y="5105402"/>
            <a:ext cx="8381999" cy="990599"/>
          </a:xfrm>
          <a:prstGeom prst="rect">
            <a:avLst/>
          </a:prstGeom>
        </p:spPr>
        <p:txBody>
          <a:bodyPr tIns="18288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429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80D7819A-630E-44DC-929F-9334907748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189" y="-2"/>
            <a:ext cx="2395728" cy="3429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6C7584E-D951-44B3-B6A7-50BBD18EEA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96379" y="-2"/>
            <a:ext cx="2395728" cy="3429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2B80078C-A569-4E2A-801C-5381A518F1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92756" y="-2"/>
            <a:ext cx="2395728" cy="3429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3DF5146-688C-4FB5-8042-A8DDBF6B62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44567" y="-2"/>
            <a:ext cx="2395728" cy="3429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26B682B-AEBD-447A-B538-F2CB2CE108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298" y="6369208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24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+ Ico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29001"/>
            <a:ext cx="8382000" cy="1447799"/>
          </a:xfrm>
        </p:spPr>
        <p:txBody>
          <a:bodyPr tIns="0" anchor="t"/>
          <a:lstStyle>
            <a:lvl1pPr>
              <a:lnSpc>
                <a:spcPct val="8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4876802"/>
            <a:ext cx="8382000" cy="1219199"/>
          </a:xfrm>
          <a:prstGeom prst="rect">
            <a:avLst/>
          </a:prstGeom>
        </p:spPr>
        <p:txBody>
          <a:bodyPr tIns="18288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56999B-C7A5-4AFD-B32B-0F810652EB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" y="6369208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7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+ large Ic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1181103"/>
            <a:ext cx="5600700" cy="2247899"/>
          </a:xfrm>
        </p:spPr>
        <p:txBody>
          <a:bodyPr tIns="0" anchor="t"/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1" y="3848101"/>
            <a:ext cx="5600700" cy="2247899"/>
          </a:xfrm>
          <a:prstGeom prst="rect">
            <a:avLst/>
          </a:prstGeom>
        </p:spPr>
        <p:txBody>
          <a:bodyPr tIns="18288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8BA04C2-FBEC-4DFC-AC3F-6E757E5061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298" y="6369208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B6EFD35-96B0-4B47-9487-5DD96F4897EE}"/>
              </a:ext>
            </a:extLst>
          </p:cNvPr>
          <p:cNvGraphicFramePr>
            <a:graphicFrameLocks noChangeAspect="1"/>
          </p:cNvGraphicFramePr>
          <p:nvPr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393314556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3" imgW="347" imgH="348" progId="TCLayout.ActiveDocument.1">
                  <p:embed/>
                </p:oleObj>
              </mc:Choice>
              <mc:Fallback>
                <p:oleObj name="think-cell Slide" r:id="rId43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B6EFD35-96B0-4B47-9487-5DD96F4897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064DF94-7244-4BF8-9BB4-3CC3FB89811A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431E2-DC1C-4926-9681-B5EB493C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385346"/>
            <a:ext cx="11201401" cy="4115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C61BD-1A56-4C96-8300-B2F24AEB8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299" y="6480166"/>
            <a:ext cx="5600703" cy="2376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1868-C853-40C5-8660-D23F908B5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757" y="6480166"/>
            <a:ext cx="496945" cy="2376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D7686E33-694A-4833-A47B-FAB757D25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837" y="6478016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70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© 2023 Honeywell International Inc. Neither this document nor the information contained herein may be reproduced, used, distributed or disclosed to others without the written consent of Honeywell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BF797E-7EC6-4711-AAB8-6396BD7D8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089024"/>
            <a:ext cx="11201401" cy="515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46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5" r:id="rId3"/>
    <p:sldLayoutId id="2147483679" r:id="rId4"/>
    <p:sldLayoutId id="2147483651" r:id="rId5"/>
    <p:sldLayoutId id="2147483666" r:id="rId6"/>
    <p:sldLayoutId id="2147483667" r:id="rId7"/>
    <p:sldLayoutId id="2147483673" r:id="rId8"/>
    <p:sldLayoutId id="2147483674" r:id="rId9"/>
    <p:sldLayoutId id="2147483678" r:id="rId10"/>
    <p:sldLayoutId id="2147483665" r:id="rId11"/>
    <p:sldLayoutId id="2147483657" r:id="rId12"/>
    <p:sldLayoutId id="2147483670" r:id="rId13"/>
    <p:sldLayoutId id="2147483650" r:id="rId14"/>
    <p:sldLayoutId id="2147483656" r:id="rId15"/>
    <p:sldLayoutId id="2147483664" r:id="rId16"/>
    <p:sldLayoutId id="2147483661" r:id="rId17"/>
    <p:sldLayoutId id="2147483658" r:id="rId18"/>
    <p:sldLayoutId id="2147483662" r:id="rId19"/>
    <p:sldLayoutId id="2147483659" r:id="rId20"/>
    <p:sldLayoutId id="2147483663" r:id="rId21"/>
    <p:sldLayoutId id="2147483660" r:id="rId22"/>
    <p:sldLayoutId id="2147483654" r:id="rId23"/>
    <p:sldLayoutId id="2147483655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2" r:id="rId34"/>
    <p:sldLayoutId id="2147483703" r:id="rId35"/>
    <p:sldLayoutId id="2147483672" r:id="rId36"/>
    <p:sldLayoutId id="2147483747" r:id="rId37"/>
    <p:sldLayoutId id="2147483749" r:id="rId38"/>
    <p:sldLayoutId id="2147483750" r:id="rId3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30188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DC202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7013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4213" indent="-2222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§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54075" indent="-169863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42950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9FCC3B"/>
          </p15:clr>
        </p15:guide>
        <p15:guide id="3" orient="horz" pos="504">
          <p15:clr>
            <a:srgbClr val="9FCC3B"/>
          </p15:clr>
        </p15:guide>
        <p15:guide id="4" orient="horz" pos="4080">
          <p15:clr>
            <a:srgbClr val="FDE53C"/>
          </p15:clr>
        </p15:guide>
        <p15:guide id="6" pos="7368">
          <p15:clr>
            <a:srgbClr val="9FCC3B"/>
          </p15:clr>
        </p15:guide>
        <p15:guide id="7" orient="horz" pos="3840">
          <p15:clr>
            <a:srgbClr val="9FCC3B"/>
          </p15:clr>
        </p15:guide>
        <p15:guide id="10" orient="horz" pos="744">
          <p15:clr>
            <a:srgbClr val="9FCC3B"/>
          </p15:clr>
        </p15:guide>
        <p15:guide id="11" orient="horz" pos="2304">
          <p15:clr>
            <a:srgbClr val="9FCC3B"/>
          </p15:clr>
        </p15:guide>
        <p15:guide id="12">
          <p15:clr>
            <a:srgbClr val="000000"/>
          </p15:clr>
        </p15:guide>
        <p15:guide id="13" pos="7680">
          <p15:clr>
            <a:srgbClr val="000000"/>
          </p15:clr>
        </p15:guide>
        <p15:guide id="14" orient="horz">
          <p15:clr>
            <a:srgbClr val="000000"/>
          </p15:clr>
        </p15:guide>
        <p15:guide id="15" orient="horz" pos="4320">
          <p15:clr>
            <a:srgbClr val="000000"/>
          </p15:clr>
        </p15:guide>
        <p15:guide id="16" pos="312">
          <p15:clr>
            <a:srgbClr val="9FCC3B"/>
          </p15:clr>
        </p15:guide>
        <p15:guide id="17" orient="horz" pos="240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59A88-40BC-498F-A496-230917BC7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19" y="1181100"/>
            <a:ext cx="11275287" cy="2247900"/>
          </a:xfrm>
        </p:spPr>
        <p:txBody>
          <a:bodyPr/>
          <a:lstStyle/>
          <a:p>
            <a:r>
              <a:rPr lang="en-US" sz="3600">
                <a:solidFill>
                  <a:schemeClr val="accent1"/>
                </a:solidFill>
              </a:rPr>
              <a:t>Honeywell </a:t>
            </a:r>
            <a:br>
              <a:rPr lang="en-US" sz="3600"/>
            </a:br>
            <a:r>
              <a:rPr lang="en-US" sz="3600"/>
              <a:t>Global Customer Committee </a:t>
            </a:r>
            <a:br>
              <a:rPr lang="en-US"/>
            </a:br>
            <a:r>
              <a:rPr lang="en-US" sz="3600"/>
              <a:t>Aircraft on Ground</a:t>
            </a:r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E925867-69E4-4411-AD3B-0EF0B3DB7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820" y="3583140"/>
            <a:ext cx="5600700" cy="529919"/>
          </a:xfrm>
        </p:spPr>
        <p:txBody>
          <a:bodyPr>
            <a:noAutofit/>
          </a:bodyPr>
          <a:lstStyle/>
          <a:p>
            <a:r>
              <a:rPr lang="en-PH" sz="1800"/>
              <a:t>Ryan Soethe</a:t>
            </a:r>
            <a:br>
              <a:rPr lang="en-PH" sz="1800"/>
            </a:br>
            <a:r>
              <a:rPr lang="en-PH" sz="1800" b="1">
                <a:latin typeface="+mn-lt"/>
              </a:rPr>
              <a:t>AOG Sr Director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4548155"/>
            <a:ext cx="2743200" cy="365125"/>
          </a:xfrm>
        </p:spPr>
        <p:txBody>
          <a:bodyPr/>
          <a:lstStyle/>
          <a:p>
            <a:fld id="{5324B254-2090-4DEC-BA04-48B68A4DE2DD}" type="datetime4">
              <a:rPr lang="en-US" sz="1600" smtClean="0"/>
              <a:t>November 9,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1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AC18F-C366-9116-FB3F-207658DB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385346"/>
            <a:ext cx="11601449" cy="411592"/>
          </a:xfrm>
        </p:spPr>
        <p:txBody>
          <a:bodyPr/>
          <a:lstStyle/>
          <a:p>
            <a:r>
              <a:rPr lang="en-US" sz="3200"/>
              <a:t>AOG support – MSP customers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E4049-DF15-2ED6-B2BE-379D5995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038633"/>
            <a:ext cx="10576111" cy="4946264"/>
          </a:xfrm>
        </p:spPr>
        <p:txBody>
          <a:bodyPr>
            <a:normAutofit fontScale="70000" lnSpcReduction="20000"/>
          </a:bodyPr>
          <a:lstStyle/>
          <a:p>
            <a:pPr marL="685800" lvl="1" indent="-342900">
              <a:lnSpc>
                <a:spcPts val="216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/>
              <a:t>AOG order should be placed with Honeywell which will create a </a:t>
            </a:r>
            <a:r>
              <a:rPr lang="en-US" b="1" u="sng"/>
              <a:t>CASE</a:t>
            </a:r>
            <a:endParaRPr lang="en-US"/>
          </a:p>
          <a:p>
            <a:pPr marL="685800" lvl="1" indent="-342900">
              <a:lnSpc>
                <a:spcPts val="216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/>
              <a:t>Honeywell AOG will evaluate best options:</a:t>
            </a:r>
          </a:p>
          <a:p>
            <a:pPr marL="1143000" lvl="2" indent="-342900">
              <a:lnSpc>
                <a:spcPts val="21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/>
              <a:t>SPEX exchange </a:t>
            </a:r>
          </a:p>
          <a:p>
            <a:pPr marL="1143000" lvl="2" indent="-342900">
              <a:lnSpc>
                <a:spcPts val="21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/>
              <a:t>SPEX-Work out of Repair: when immediate exchange is not available -- </a:t>
            </a:r>
            <a:r>
              <a:rPr lang="en-US" i="1"/>
              <a:t>highest priority at the R&amp;O plant</a:t>
            </a:r>
          </a:p>
          <a:p>
            <a:pPr marL="1143000" lvl="2" indent="-342900">
              <a:lnSpc>
                <a:spcPts val="21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/>
              <a:t>Alternate PN / upgrades</a:t>
            </a:r>
          </a:p>
          <a:p>
            <a:pPr marL="1143000" lvl="2" indent="-342900">
              <a:lnSpc>
                <a:spcPts val="21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/>
              <a:t>Honeywell Aerospace Trading (HAT) market search</a:t>
            </a:r>
          </a:p>
          <a:p>
            <a:pPr marL="1143000" lvl="2" indent="-342900">
              <a:lnSpc>
                <a:spcPts val="21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/>
              <a:t>If HAT can not supply / open market search</a:t>
            </a:r>
          </a:p>
          <a:p>
            <a:pPr marL="1143000" lvl="2" indent="-342900">
              <a:lnSpc>
                <a:spcPts val="21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/>
              <a:t>Channel Partner search, recovery of recent supply</a:t>
            </a:r>
          </a:p>
          <a:p>
            <a:pPr marL="685800" lvl="1" indent="-342900">
              <a:lnSpc>
                <a:spcPts val="216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/>
              <a:t>If there is no availability and operator finds 3</a:t>
            </a:r>
            <a:r>
              <a:rPr lang="en-US" baseline="30000"/>
              <a:t>rd</a:t>
            </a:r>
            <a:r>
              <a:rPr lang="en-US"/>
              <a:t> party part:</a:t>
            </a:r>
          </a:p>
          <a:p>
            <a:pPr marL="857250" lvl="2" indent="-342900">
              <a:lnSpc>
                <a:spcPts val="21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/>
              <a:t>Send the details (Owner, contact info and location) to the AOG team via a reply to the AOG email with CASE tracking</a:t>
            </a:r>
          </a:p>
          <a:p>
            <a:pPr marL="857250" lvl="2" indent="-342900">
              <a:lnSpc>
                <a:spcPts val="21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/>
              <a:t>Honeywell will review/approve/purchase and drop 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AADFF-856C-1FA0-7754-69FE90C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9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4BAE0AC-737B-B8C5-0C5F-ACC67D7C7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298" y="6202358"/>
            <a:ext cx="25717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6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88737A7-0F9C-4067-B30C-709DBD9FAFA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88737A7-0F9C-4067-B30C-709DBD9FAF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11C18BE-35A2-4974-B244-A8359C06B26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026BF-AF86-449B-92E9-2911C16F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50" y="240257"/>
            <a:ext cx="11523791" cy="419100"/>
          </a:xfrm>
        </p:spPr>
        <p:txBody>
          <a:bodyPr>
            <a:normAutofit/>
          </a:bodyPr>
          <a:lstStyle/>
          <a:p>
            <a:r>
              <a:rPr lang="en-US">
                <a:latin typeface="Arial Black" panose="020B0A04020102020204" pitchFamily="34" charset="0"/>
              </a:rPr>
              <a:t>Honeywell AOG | Volume &amp;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5EE48-EE08-4D89-AC25-923735F3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76" y="1240928"/>
            <a:ext cx="6353369" cy="764332"/>
          </a:xfrm>
        </p:spPr>
        <p:txBody>
          <a:bodyPr/>
          <a:lstStyle/>
          <a:p>
            <a:pPr marL="0" lvl="1" indent="0">
              <a:buNone/>
            </a:pPr>
            <a:r>
              <a:rPr lang="en-US" sz="1800" b="1"/>
              <a:t>AOG Key Actions: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669CBF8-D4B3-4274-AEDE-8FA1A43C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EC18-1D2B-4535-B738-0E53AFE26620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70707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680D53-60DD-467D-BEC9-3253DC3506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067" y="5892101"/>
            <a:ext cx="12192000" cy="495299"/>
          </a:xfrm>
          <a:solidFill>
            <a:srgbClr val="DC202E"/>
          </a:solidFill>
        </p:spPr>
        <p:txBody>
          <a:bodyPr/>
          <a:lstStyle/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Repair Orders Driving Open Case Backlog Growth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F8B4F7D-3CE8-4B7C-A476-6CD799FC9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249251"/>
              </p:ext>
            </p:extLst>
          </p:nvPr>
        </p:nvGraphicFramePr>
        <p:xfrm>
          <a:off x="159554" y="1568821"/>
          <a:ext cx="6351803" cy="12678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6041">
                  <a:extLst>
                    <a:ext uri="{9D8B030D-6E8A-4147-A177-3AD203B41FA5}">
                      <a16:colId xmlns:a16="http://schemas.microsoft.com/office/drawing/2014/main" val="604851729"/>
                    </a:ext>
                  </a:extLst>
                </a:gridCol>
                <a:gridCol w="1517715">
                  <a:extLst>
                    <a:ext uri="{9D8B030D-6E8A-4147-A177-3AD203B41FA5}">
                      <a16:colId xmlns:a16="http://schemas.microsoft.com/office/drawing/2014/main" val="2369646220"/>
                    </a:ext>
                  </a:extLst>
                </a:gridCol>
                <a:gridCol w="1448047">
                  <a:extLst>
                    <a:ext uri="{9D8B030D-6E8A-4147-A177-3AD203B41FA5}">
                      <a16:colId xmlns:a16="http://schemas.microsoft.com/office/drawing/2014/main" val="2190352877"/>
                    </a:ext>
                  </a:extLst>
                </a:gridCol>
              </a:tblGrid>
              <a:tr h="24779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Action</a:t>
                      </a:r>
                    </a:p>
                  </a:txBody>
                  <a:tcPr>
                    <a:solidFill>
                      <a:srgbClr val="DC20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Owner</a:t>
                      </a:r>
                    </a:p>
                  </a:txBody>
                  <a:tcPr>
                    <a:solidFill>
                      <a:srgbClr val="DC20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Timing</a:t>
                      </a:r>
                    </a:p>
                  </a:txBody>
                  <a:tcPr>
                    <a:solidFill>
                      <a:srgbClr val="DC20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700715"/>
                  </a:ext>
                </a:extLst>
              </a:tr>
              <a:tr h="247795">
                <a:tc>
                  <a:txBody>
                    <a:bodyPr/>
                    <a:lstStyle/>
                    <a:p>
                      <a:r>
                        <a:rPr lang="en-US" sz="1400"/>
                        <a:t>AOG Agent Staffing (+Regional Support)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R. Soethe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165503"/>
                  </a:ext>
                </a:extLst>
              </a:tr>
              <a:tr h="251425">
                <a:tc>
                  <a:txBody>
                    <a:bodyPr/>
                    <a:lstStyle/>
                    <a:p>
                      <a:r>
                        <a:rPr lang="en-US" sz="1400" dirty="0"/>
                        <a:t>AOG Case </a:t>
                      </a:r>
                      <a:r>
                        <a:rPr lang="en-US" sz="1400" dirty="0" err="1"/>
                        <a:t>Mgmt</a:t>
                      </a:r>
                      <a:r>
                        <a:rPr lang="en-US" sz="1400" dirty="0"/>
                        <a:t> Tool Optimization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R. Soethe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1Q2025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9588"/>
                  </a:ext>
                </a:extLst>
              </a:tr>
              <a:tr h="353480">
                <a:tc>
                  <a:txBody>
                    <a:bodyPr/>
                    <a:lstStyle/>
                    <a:p>
                      <a:r>
                        <a:rPr lang="en-US" sz="1400" dirty="0"/>
                        <a:t>Regional Escalation Repair Gate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L. 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 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051333"/>
                  </a:ext>
                </a:extLst>
              </a:tr>
            </a:tbl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5796919-C54A-4BD1-8153-F65557282628}"/>
              </a:ext>
            </a:extLst>
          </p:cNvPr>
          <p:cNvSpPr txBox="1">
            <a:spLocks/>
          </p:cNvSpPr>
          <p:nvPr/>
        </p:nvSpPr>
        <p:spPr>
          <a:xfrm>
            <a:off x="151775" y="3394975"/>
            <a:ext cx="6353369" cy="419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0225" indent="-2460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4725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C5C5C"/>
              </a:buClr>
              <a:buFont typeface="Arial" panose="020B0604020202020204" pitchFamily="34" charset="0"/>
              <a:buChar char="‒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C202E"/>
              </a:buClr>
              <a:buSz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AOG Performance Metrics: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E66B74-B6B3-087B-1F43-C43F54ED91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6432" y="1556508"/>
            <a:ext cx="5206435" cy="3438442"/>
          </a:xfrm>
          <a:prstGeom prst="rect">
            <a:avLst/>
          </a:prstGeom>
        </p:spPr>
      </p:pic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1E572398-8C63-248C-6B07-8BFEB77F2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134433"/>
              </p:ext>
            </p:extLst>
          </p:nvPr>
        </p:nvGraphicFramePr>
        <p:xfrm>
          <a:off x="151775" y="3697053"/>
          <a:ext cx="6538989" cy="18769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82010">
                  <a:extLst>
                    <a:ext uri="{9D8B030D-6E8A-4147-A177-3AD203B41FA5}">
                      <a16:colId xmlns:a16="http://schemas.microsoft.com/office/drawing/2014/main" val="604851729"/>
                    </a:ext>
                  </a:extLst>
                </a:gridCol>
                <a:gridCol w="815497">
                  <a:extLst>
                    <a:ext uri="{9D8B030D-6E8A-4147-A177-3AD203B41FA5}">
                      <a16:colId xmlns:a16="http://schemas.microsoft.com/office/drawing/2014/main" val="2369646220"/>
                    </a:ext>
                  </a:extLst>
                </a:gridCol>
                <a:gridCol w="852184">
                  <a:extLst>
                    <a:ext uri="{9D8B030D-6E8A-4147-A177-3AD203B41FA5}">
                      <a16:colId xmlns:a16="http://schemas.microsoft.com/office/drawing/2014/main" val="4214715905"/>
                    </a:ext>
                  </a:extLst>
                </a:gridCol>
                <a:gridCol w="861251">
                  <a:extLst>
                    <a:ext uri="{9D8B030D-6E8A-4147-A177-3AD203B41FA5}">
                      <a16:colId xmlns:a16="http://schemas.microsoft.com/office/drawing/2014/main" val="2190352877"/>
                    </a:ext>
                  </a:extLst>
                </a:gridCol>
                <a:gridCol w="861251">
                  <a:extLst>
                    <a:ext uri="{9D8B030D-6E8A-4147-A177-3AD203B41FA5}">
                      <a16:colId xmlns:a16="http://schemas.microsoft.com/office/drawing/2014/main" val="1571857986"/>
                    </a:ext>
                  </a:extLst>
                </a:gridCol>
                <a:gridCol w="666796">
                  <a:extLst>
                    <a:ext uri="{9D8B030D-6E8A-4147-A177-3AD203B41FA5}">
                      <a16:colId xmlns:a16="http://schemas.microsoft.com/office/drawing/2014/main" val="2416759697"/>
                    </a:ext>
                  </a:extLst>
                </a:gridCol>
              </a:tblGrid>
              <a:tr h="390184">
                <a:tc>
                  <a:txBody>
                    <a:bodyPr/>
                    <a:lstStyle/>
                    <a:p>
                      <a:r>
                        <a:rPr lang="en-US" sz="1400" dirty="0"/>
                        <a:t>Metric</a:t>
                      </a:r>
                    </a:p>
                  </a:txBody>
                  <a:tcPr>
                    <a:solidFill>
                      <a:srgbClr val="DC20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Goal</a:t>
                      </a:r>
                    </a:p>
                  </a:txBody>
                  <a:tcPr>
                    <a:solidFill>
                      <a:srgbClr val="DC20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2024 Q1</a:t>
                      </a:r>
                    </a:p>
                  </a:txBody>
                  <a:tcPr>
                    <a:solidFill>
                      <a:srgbClr val="DC20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2024 Q2 </a:t>
                      </a:r>
                    </a:p>
                  </a:txBody>
                  <a:tcPr>
                    <a:solidFill>
                      <a:srgbClr val="DC20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2024 Q3</a:t>
                      </a:r>
                    </a:p>
                  </a:txBody>
                  <a:tcPr>
                    <a:solidFill>
                      <a:srgbClr val="DC20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Trend</a:t>
                      </a:r>
                    </a:p>
                  </a:txBody>
                  <a:tcPr>
                    <a:solidFill>
                      <a:srgbClr val="DC20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700715"/>
                  </a:ext>
                </a:extLst>
              </a:tr>
              <a:tr h="344280">
                <a:tc>
                  <a:txBody>
                    <a:bodyPr/>
                    <a:lstStyle/>
                    <a:p>
                      <a:r>
                        <a:rPr lang="en-US" sz="1200" dirty="0"/>
                        <a:t>Customer Satisfaction (CSAT)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&gt; 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165503"/>
                  </a:ext>
                </a:extLst>
              </a:tr>
              <a:tr h="229520">
                <a:tc>
                  <a:txBody>
                    <a:bodyPr/>
                    <a:lstStyle/>
                    <a:p>
                      <a:r>
                        <a:rPr lang="en-US" sz="1200" dirty="0"/>
                        <a:t>Customer Delivery (OTTR)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&gt; 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9588"/>
                  </a:ext>
                </a:extLst>
              </a:tr>
              <a:tr h="3500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Customer Communication (TSLI)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&lt; 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051333"/>
                  </a:ext>
                </a:extLst>
              </a:tr>
              <a:tr h="390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Open Cases Backlog (&gt;5d aged)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925051"/>
                  </a:ext>
                </a:extLst>
              </a:tr>
            </a:tbl>
          </a:graphicData>
        </a:graphic>
      </p:graphicFrame>
      <p:sp>
        <p:nvSpPr>
          <p:cNvPr id="17" name="Arrow: Down 16">
            <a:extLst>
              <a:ext uri="{FF2B5EF4-FFF2-40B4-BE49-F238E27FC236}">
                <a16:creationId xmlns:a16="http://schemas.microsoft.com/office/drawing/2014/main" id="{F9015F52-9160-33EF-B29C-2C8AFD57A6E3}"/>
              </a:ext>
            </a:extLst>
          </p:cNvPr>
          <p:cNvSpPr/>
          <p:nvPr/>
        </p:nvSpPr>
        <p:spPr>
          <a:xfrm rot="16200000">
            <a:off x="6250132" y="4254917"/>
            <a:ext cx="289248" cy="22077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6A7002AB-2AE4-F3BC-2B62-30BEDBFA6B9F}"/>
              </a:ext>
            </a:extLst>
          </p:cNvPr>
          <p:cNvSpPr/>
          <p:nvPr/>
        </p:nvSpPr>
        <p:spPr>
          <a:xfrm rot="10800000">
            <a:off x="6215896" y="4899784"/>
            <a:ext cx="289248" cy="2207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A95D5D58-A82B-D60E-9C48-331EC8EBA412}"/>
              </a:ext>
            </a:extLst>
          </p:cNvPr>
          <p:cNvSpPr/>
          <p:nvPr/>
        </p:nvSpPr>
        <p:spPr>
          <a:xfrm rot="10800000">
            <a:off x="6215896" y="5236900"/>
            <a:ext cx="289248" cy="2207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17CFD616-7F5D-8505-614F-8FDA52F90C12}"/>
              </a:ext>
            </a:extLst>
          </p:cNvPr>
          <p:cNvSpPr/>
          <p:nvPr/>
        </p:nvSpPr>
        <p:spPr>
          <a:xfrm rot="10800000">
            <a:off x="6215895" y="4564104"/>
            <a:ext cx="289248" cy="2207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06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>
            <a:extLst>
              <a:ext uri="{FF2B5EF4-FFF2-40B4-BE49-F238E27FC236}">
                <a16:creationId xmlns:a16="http://schemas.microsoft.com/office/drawing/2014/main" id="{C52EBBBD-4A08-390D-B7DE-696D42F2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AOG Digital Transformation</a:t>
            </a:r>
          </a:p>
        </p:txBody>
      </p:sp>
      <p:sp>
        <p:nvSpPr>
          <p:cNvPr id="64" name="Slide Number Placeholder 63">
            <a:extLst>
              <a:ext uri="{FF2B5EF4-FFF2-40B4-BE49-F238E27FC236}">
                <a16:creationId xmlns:a16="http://schemas.microsoft.com/office/drawing/2014/main" id="{459170A3-16C0-01FE-7C28-DD8A5905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EC18-1D2B-4535-B738-0E53AFE26620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70707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ord 2">
            <a:extLst>
              <a:ext uri="{FF2B5EF4-FFF2-40B4-BE49-F238E27FC236}">
                <a16:creationId xmlns:a16="http://schemas.microsoft.com/office/drawing/2014/main" id="{26E162B3-4B76-41A9-8DB0-050EB7310C89}"/>
              </a:ext>
            </a:extLst>
          </p:cNvPr>
          <p:cNvSpPr/>
          <p:nvPr/>
        </p:nvSpPr>
        <p:spPr>
          <a:xfrm rot="16200000">
            <a:off x="3389780" y="3719124"/>
            <a:ext cx="5412442" cy="5412450"/>
          </a:xfrm>
          <a:prstGeom prst="chord">
            <a:avLst>
              <a:gd name="adj1" fmla="val 16230219"/>
              <a:gd name="adj2" fmla="val 5367302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ord 3">
            <a:extLst>
              <a:ext uri="{FF2B5EF4-FFF2-40B4-BE49-F238E27FC236}">
                <a16:creationId xmlns:a16="http://schemas.microsoft.com/office/drawing/2014/main" id="{55008C9E-6E97-42D6-A144-21E29DC1A631}"/>
              </a:ext>
            </a:extLst>
          </p:cNvPr>
          <p:cNvSpPr/>
          <p:nvPr/>
        </p:nvSpPr>
        <p:spPr>
          <a:xfrm rot="16200000">
            <a:off x="3591557" y="3920908"/>
            <a:ext cx="5008887" cy="5008884"/>
          </a:xfrm>
          <a:prstGeom prst="chord">
            <a:avLst>
              <a:gd name="adj1" fmla="val 16230219"/>
              <a:gd name="adj2" fmla="val 5367302"/>
            </a:avLst>
          </a:prstGeom>
          <a:blipFill dpi="0" rotWithShape="0">
            <a:blip r:embed="rId3">
              <a:alphaModFix amt="54000"/>
            </a:blip>
            <a:srcRect/>
            <a:stretch>
              <a:fillRect t="-17255" b="-17255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2AFD55-2E69-47B5-95D9-6CB10193A1A0}"/>
              </a:ext>
            </a:extLst>
          </p:cNvPr>
          <p:cNvSpPr/>
          <p:nvPr/>
        </p:nvSpPr>
        <p:spPr>
          <a:xfrm rot="16200000">
            <a:off x="5318872" y="3258276"/>
            <a:ext cx="1554258" cy="4685148"/>
          </a:xfrm>
          <a:prstGeom prst="roundRect">
            <a:avLst>
              <a:gd name="adj" fmla="val 29888"/>
            </a:avLst>
          </a:prstGeom>
          <a:solidFill>
            <a:schemeClr val="tx2">
              <a:alpha val="6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3" tIns="45711" rIns="91423" bIns="45711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4AF02-E203-4B7E-88E0-D52562E67564}"/>
              </a:ext>
            </a:extLst>
          </p:cNvPr>
          <p:cNvSpPr/>
          <p:nvPr/>
        </p:nvSpPr>
        <p:spPr>
          <a:xfrm>
            <a:off x="3494207" y="5054554"/>
            <a:ext cx="5203587" cy="1323425"/>
          </a:xfrm>
          <a:prstGeom prst="rect">
            <a:avLst/>
          </a:prstGeom>
        </p:spPr>
        <p:txBody>
          <a:bodyPr wrap="square" lIns="91427" tIns="45713" rIns="91427" bIns="45713" anchor="t">
            <a:spAutoFit/>
          </a:bodyPr>
          <a:lstStyle/>
          <a:p>
            <a:pPr marL="115570" indent="-115570" algn="ctr">
              <a:buSzPct val="120000"/>
              <a:buFont typeface="Arial" panose="020B0604020202020204" pitchFamily="34" charset="0"/>
              <a:buChar char="•"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Reduce </a:t>
            </a:r>
            <a:r>
              <a:rPr lang="en-US" sz="1600" b="1">
                <a:solidFill>
                  <a:schemeClr val="bg1"/>
                </a:solidFill>
                <a:latin typeface="Arial"/>
              </a:rPr>
              <a:t>time to provide relevant </a:t>
            </a:r>
            <a:endParaRPr lang="en-US">
              <a:solidFill>
                <a:schemeClr val="bg1"/>
              </a:solidFill>
              <a:latin typeface="Arial"/>
            </a:endParaRPr>
          </a:p>
          <a:p>
            <a:pPr algn="ctr">
              <a:buSzPct val="120000"/>
              <a:defRPr/>
            </a:pPr>
            <a:r>
              <a:rPr lang="en-US" sz="1600" b="1">
                <a:solidFill>
                  <a:schemeClr val="bg1"/>
                </a:solidFill>
                <a:latin typeface="Arial"/>
              </a:rPr>
              <a:t> information back to customers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marL="115570" marR="0" lvl="0" indent="-11557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Automate solutions via an integrated toolset</a:t>
            </a:r>
            <a:endParaRPr lang="en-US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15570" marR="0" lvl="0" indent="-11557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>
                <a:solidFill>
                  <a:schemeClr val="bg1"/>
                </a:solidFill>
                <a:latin typeface="Arial"/>
              </a:rPr>
              <a:t>Manual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Automation of complex solution </a:t>
            </a:r>
            <a:endParaRPr lang="en-US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15570" marR="0" lvl="0" indent="-11557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AI-driven solution recommendations</a:t>
            </a:r>
            <a:endParaRPr lang="en-US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FE8AA5-3282-47FB-AC45-C425D8E231E5}"/>
              </a:ext>
            </a:extLst>
          </p:cNvPr>
          <p:cNvSpPr/>
          <p:nvPr/>
        </p:nvSpPr>
        <p:spPr>
          <a:xfrm>
            <a:off x="1656659" y="2916835"/>
            <a:ext cx="2021387" cy="21974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28">
                <a:solidFill>
                  <a:prstClr val="black"/>
                </a:solidFill>
                <a:latin typeface="Arial"/>
              </a:rPr>
              <a:t>Manual </a:t>
            </a: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Site Notification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F58340-ACCC-4D73-BD8C-6B1D8C963E0F}"/>
              </a:ext>
            </a:extLst>
          </p:cNvPr>
          <p:cNvSpPr/>
          <p:nvPr/>
        </p:nvSpPr>
        <p:spPr>
          <a:xfrm>
            <a:off x="1546873" y="5011606"/>
            <a:ext cx="2159117" cy="21974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Manual SAP Stock Search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E3795-AE9C-456B-9180-F647B50B2107}"/>
              </a:ext>
            </a:extLst>
          </p:cNvPr>
          <p:cNvSpPr/>
          <p:nvPr/>
        </p:nvSpPr>
        <p:spPr>
          <a:xfrm>
            <a:off x="1656659" y="3931052"/>
            <a:ext cx="2341988" cy="21974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 Open Order Report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4C6D34-9E3B-492D-B1F9-AF6595871830}"/>
              </a:ext>
            </a:extLst>
          </p:cNvPr>
          <p:cNvSpPr txBox="1"/>
          <p:nvPr/>
        </p:nvSpPr>
        <p:spPr>
          <a:xfrm>
            <a:off x="749290" y="1051220"/>
            <a:ext cx="4368059" cy="406379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1" b="0" i="1" u="none" strike="noStrike" kern="1200" cap="none" spc="0" normalizeH="0" baseline="0" noProof="0">
                <a:ln>
                  <a:noFill/>
                </a:ln>
                <a:solidFill>
                  <a:srgbClr val="DC20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Manual Processing of AOG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75BA4E-7C51-4D8D-AB0F-3E9E104D4FBB}"/>
              </a:ext>
            </a:extLst>
          </p:cNvPr>
          <p:cNvSpPr txBox="1"/>
          <p:nvPr/>
        </p:nvSpPr>
        <p:spPr>
          <a:xfrm>
            <a:off x="6961570" y="1051220"/>
            <a:ext cx="4368059" cy="406379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1" b="0" i="1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Automated Processing of AOG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D42982-DAA4-4DEA-9EF3-527918666BC5}"/>
              </a:ext>
            </a:extLst>
          </p:cNvPr>
          <p:cNvGrpSpPr/>
          <p:nvPr/>
        </p:nvGrpSpPr>
        <p:grpSpPr>
          <a:xfrm>
            <a:off x="855576" y="1702702"/>
            <a:ext cx="619615" cy="619615"/>
            <a:chOff x="754889" y="1037207"/>
            <a:chExt cx="778034" cy="77803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AC7A67C-BC2E-4317-B5E6-57B5167C7D61}"/>
                </a:ext>
              </a:extLst>
            </p:cNvPr>
            <p:cNvSpPr/>
            <p:nvPr/>
          </p:nvSpPr>
          <p:spPr>
            <a:xfrm>
              <a:off x="754889" y="1037207"/>
              <a:ext cx="778034" cy="778034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68879DC-B0F0-4748-8043-6D48A87C2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0355" y="1276360"/>
              <a:ext cx="429636" cy="29972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307E2F-1E71-4ED6-A572-F04F50EF092B}"/>
              </a:ext>
            </a:extLst>
          </p:cNvPr>
          <p:cNvGrpSpPr/>
          <p:nvPr/>
        </p:nvGrpSpPr>
        <p:grpSpPr>
          <a:xfrm>
            <a:off x="855576" y="2716919"/>
            <a:ext cx="619615" cy="619615"/>
            <a:chOff x="1464951" y="1922576"/>
            <a:chExt cx="778034" cy="77803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136DFE1-FAEA-43BB-9563-50E9E7D070E2}"/>
                </a:ext>
              </a:extLst>
            </p:cNvPr>
            <p:cNvSpPr/>
            <p:nvPr/>
          </p:nvSpPr>
          <p:spPr>
            <a:xfrm>
              <a:off x="1464951" y="1922576"/>
              <a:ext cx="778034" cy="778034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2FFB818-18B3-46EC-8745-73F75748C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28" t="5035" r="7528" b="5035"/>
            <a:stretch/>
          </p:blipFill>
          <p:spPr>
            <a:xfrm>
              <a:off x="1637956" y="2071022"/>
              <a:ext cx="454466" cy="48114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496EFE-D15A-4324-B345-F78758177037}"/>
              </a:ext>
            </a:extLst>
          </p:cNvPr>
          <p:cNvGrpSpPr/>
          <p:nvPr/>
        </p:nvGrpSpPr>
        <p:grpSpPr>
          <a:xfrm>
            <a:off x="855576" y="4745349"/>
            <a:ext cx="619615" cy="619615"/>
            <a:chOff x="3522929" y="2349323"/>
            <a:chExt cx="778034" cy="77803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40861EB-032B-455B-A145-8BE9211246A5}"/>
                </a:ext>
              </a:extLst>
            </p:cNvPr>
            <p:cNvSpPr/>
            <p:nvPr/>
          </p:nvSpPr>
          <p:spPr>
            <a:xfrm>
              <a:off x="3522929" y="2349323"/>
              <a:ext cx="778034" cy="778034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A89721E-0D0C-4E67-AE5C-5EF4ECDF2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6401" y="2517105"/>
              <a:ext cx="442474" cy="44247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D96323B-8AFC-43DB-AABF-FAFBAC826374}"/>
              </a:ext>
            </a:extLst>
          </p:cNvPr>
          <p:cNvGrpSpPr/>
          <p:nvPr/>
        </p:nvGrpSpPr>
        <p:grpSpPr>
          <a:xfrm>
            <a:off x="855576" y="3731134"/>
            <a:ext cx="619615" cy="619615"/>
            <a:chOff x="2870408" y="1758416"/>
            <a:chExt cx="778034" cy="77803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059680D-1FB1-412A-AFA9-5AFE7EDEA114}"/>
                </a:ext>
              </a:extLst>
            </p:cNvPr>
            <p:cNvSpPr/>
            <p:nvPr/>
          </p:nvSpPr>
          <p:spPr>
            <a:xfrm>
              <a:off x="2870408" y="1758416"/>
              <a:ext cx="778034" cy="778034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A770DD2-FC93-4436-9604-21F6A5611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8238" y="1950820"/>
              <a:ext cx="393227" cy="393227"/>
            </a:xfrm>
            <a:prstGeom prst="rect">
              <a:avLst/>
            </a:prstGeom>
            <a:noFill/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60D455-95D1-4444-B8E2-1CF26343D1D3}"/>
              </a:ext>
            </a:extLst>
          </p:cNvPr>
          <p:cNvGrpSpPr>
            <a:grpSpLocks/>
          </p:cNvGrpSpPr>
          <p:nvPr/>
        </p:nvGrpSpPr>
        <p:grpSpPr>
          <a:xfrm>
            <a:off x="10839941" y="3140011"/>
            <a:ext cx="619615" cy="619615"/>
            <a:chOff x="4962785" y="1864433"/>
            <a:chExt cx="621742" cy="62174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516B37E-15F2-403F-88BE-F375D9F08046}"/>
                </a:ext>
              </a:extLst>
            </p:cNvPr>
            <p:cNvSpPr/>
            <p:nvPr/>
          </p:nvSpPr>
          <p:spPr>
            <a:xfrm>
              <a:off x="4962785" y="1864433"/>
              <a:ext cx="621742" cy="621742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1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464E245-61F1-4EFE-B064-A30F9B63D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1390" y="2023272"/>
              <a:ext cx="313560" cy="31355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BAD3A0-6201-0A73-0E3F-2029414842D7}"/>
              </a:ext>
            </a:extLst>
          </p:cNvPr>
          <p:cNvGrpSpPr/>
          <p:nvPr/>
        </p:nvGrpSpPr>
        <p:grpSpPr>
          <a:xfrm>
            <a:off x="22940" y="1075747"/>
            <a:ext cx="665747" cy="4625584"/>
            <a:chOff x="281765" y="1067738"/>
            <a:chExt cx="665747" cy="4625584"/>
          </a:xfrm>
        </p:grpSpPr>
        <p:sp>
          <p:nvSpPr>
            <p:cNvPr id="51" name="Rectangle: Top Corners Rounded 50">
              <a:extLst>
                <a:ext uri="{FF2B5EF4-FFF2-40B4-BE49-F238E27FC236}">
                  <a16:creationId xmlns:a16="http://schemas.microsoft.com/office/drawing/2014/main" id="{6467F11A-C723-45D4-95B1-B020C408E0D3}"/>
                </a:ext>
              </a:extLst>
            </p:cNvPr>
            <p:cNvSpPr/>
            <p:nvPr/>
          </p:nvSpPr>
          <p:spPr>
            <a:xfrm rot="5400000">
              <a:off x="-1698153" y="3047656"/>
              <a:ext cx="4625584" cy="665747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87AE7C8-2D9D-46B3-AE32-E2A96BE8B278}"/>
                </a:ext>
              </a:extLst>
            </p:cNvPr>
            <p:cNvSpPr txBox="1"/>
            <p:nvPr/>
          </p:nvSpPr>
          <p:spPr>
            <a:xfrm rot="16200000">
              <a:off x="-127692" y="3211257"/>
              <a:ext cx="1484676" cy="338540"/>
            </a:xfrm>
            <a:prstGeom prst="rect">
              <a:avLst/>
            </a:prstGeom>
            <a:noFill/>
          </p:spPr>
          <p:txBody>
            <a:bodyPr wrap="none" lIns="91427" tIns="45713" rIns="91427" bIns="45713" rtlCol="0">
              <a:spAutoFit/>
            </a:bodyPr>
            <a:lstStyle/>
            <a:p>
              <a:pPr marL="0" marR="0" lvl="0" indent="0" algn="ctr" defTabSz="914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>
                  <a:solidFill>
                    <a:prstClr val="white"/>
                  </a:solidFill>
                  <a:latin typeface="Arial"/>
                </a:rPr>
                <a:t>Current State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C304165-A1FF-587A-5EF1-8CDA4D98F5E3}"/>
              </a:ext>
            </a:extLst>
          </p:cNvPr>
          <p:cNvGrpSpPr/>
          <p:nvPr/>
        </p:nvGrpSpPr>
        <p:grpSpPr>
          <a:xfrm>
            <a:off x="11520158" y="1075747"/>
            <a:ext cx="665747" cy="4625584"/>
            <a:chOff x="11526253" y="1067739"/>
            <a:chExt cx="665747" cy="4625584"/>
          </a:xfrm>
        </p:grpSpPr>
        <p:sp>
          <p:nvSpPr>
            <p:cNvPr id="53" name="Rectangle: Top Corners Rounded 52">
              <a:extLst>
                <a:ext uri="{FF2B5EF4-FFF2-40B4-BE49-F238E27FC236}">
                  <a16:creationId xmlns:a16="http://schemas.microsoft.com/office/drawing/2014/main" id="{949CE8AA-0E3A-45AB-A12C-2908F27AD3A7}"/>
                </a:ext>
              </a:extLst>
            </p:cNvPr>
            <p:cNvSpPr/>
            <p:nvPr/>
          </p:nvSpPr>
          <p:spPr>
            <a:xfrm rot="16200000" flipH="1">
              <a:off x="9546335" y="3047657"/>
              <a:ext cx="4625584" cy="665747"/>
            </a:xfrm>
            <a:prstGeom prst="round2Same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488ADFA-2581-4898-91B2-9B0B452AEB3E}"/>
                </a:ext>
              </a:extLst>
            </p:cNvPr>
            <p:cNvSpPr txBox="1"/>
            <p:nvPr/>
          </p:nvSpPr>
          <p:spPr>
            <a:xfrm rot="5400000" flipH="1">
              <a:off x="11168090" y="3211259"/>
              <a:ext cx="1382083" cy="338540"/>
            </a:xfrm>
            <a:prstGeom prst="rect">
              <a:avLst/>
            </a:prstGeom>
            <a:noFill/>
          </p:spPr>
          <p:txBody>
            <a:bodyPr wrap="none" lIns="91427" tIns="45713" rIns="91427" bIns="45713" rtlCol="0">
              <a:spAutoFit/>
            </a:bodyPr>
            <a:lstStyle/>
            <a:p>
              <a:pPr marL="0" marR="0" lvl="0" indent="0" algn="ctr" defTabSz="914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Future State</a:t>
              </a:r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73D0324D-E7F6-5F60-B1A0-40FF0ABB3AD0}"/>
              </a:ext>
            </a:extLst>
          </p:cNvPr>
          <p:cNvSpPr/>
          <p:nvPr/>
        </p:nvSpPr>
        <p:spPr>
          <a:xfrm>
            <a:off x="1658447" y="1880185"/>
            <a:ext cx="2003754" cy="21974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Manual Contract Re</a:t>
            </a:r>
            <a:r>
              <a:rPr lang="en-US" sz="1428">
                <a:solidFill>
                  <a:prstClr val="black"/>
                </a:solidFill>
                <a:latin typeface="Arial"/>
              </a:rPr>
              <a:t>view</a:t>
            </a:r>
            <a:endParaRPr kumimoji="0" lang="en-US" sz="142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A76A879-6918-00FD-E98D-C3E1FE4672F5}"/>
              </a:ext>
            </a:extLst>
          </p:cNvPr>
          <p:cNvSpPr/>
          <p:nvPr/>
        </p:nvSpPr>
        <p:spPr>
          <a:xfrm>
            <a:off x="8193363" y="2630232"/>
            <a:ext cx="2648161" cy="115595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Order Solution Tool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28">
                <a:solidFill>
                  <a:prstClr val="black"/>
                </a:solidFill>
                <a:latin typeface="Arial"/>
              </a:rPr>
              <a:t>Improved response fidelity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28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</a:t>
            </a:r>
            <a:r>
              <a:rPr lang="en-US" sz="1428">
                <a:solidFill>
                  <a:prstClr val="black"/>
                </a:solidFill>
                <a:latin typeface="Arial"/>
              </a:rPr>
              <a:t>ed capacity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28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</a:t>
            </a:r>
            <a:r>
              <a:rPr lang="en-US" sz="1428" err="1">
                <a:solidFill>
                  <a:prstClr val="black"/>
                </a:solidFill>
                <a:latin typeface="Arial"/>
              </a:rPr>
              <a:t>duced</a:t>
            </a:r>
            <a:r>
              <a:rPr lang="en-US" sz="1428">
                <a:solidFill>
                  <a:prstClr val="black"/>
                </a:solidFill>
                <a:latin typeface="Arial"/>
              </a:rPr>
              <a:t> case closure timing</a:t>
            </a:r>
            <a:endParaRPr kumimoji="0" lang="en-US" sz="1428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390AC6EF-594E-8DD2-F8AA-D564DBAB8BEC}"/>
              </a:ext>
            </a:extLst>
          </p:cNvPr>
          <p:cNvSpPr/>
          <p:nvPr/>
        </p:nvSpPr>
        <p:spPr>
          <a:xfrm>
            <a:off x="4878716" y="1564257"/>
            <a:ext cx="2490000" cy="10924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AOG TEAM</a:t>
            </a:r>
          </a:p>
          <a:p>
            <a:pPr marL="115570" indent="-115570"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36 Senior level </a:t>
            </a:r>
            <a:r>
              <a:rPr lang="en-US" sz="1200">
                <a:solidFill>
                  <a:prstClr val="black"/>
                </a:solidFill>
                <a:latin typeface="Arial"/>
              </a:rPr>
              <a:t>CSRs </a:t>
            </a:r>
          </a:p>
          <a:p>
            <a:pPr marL="115570" indent="-115570"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 / 7 / 365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15570" indent="-115570"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prstClr val="black"/>
                </a:solidFill>
                <a:latin typeface="Arial"/>
              </a:rPr>
              <a:t>All Sites</a:t>
            </a:r>
          </a:p>
          <a:p>
            <a:pPr marL="115570" indent="-115570"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prstClr val="black"/>
                </a:solidFill>
                <a:latin typeface="Arial"/>
              </a:rPr>
              <a:t>All Products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D9BDCC4-8D48-792E-DD1A-DB56018C451F}"/>
              </a:ext>
            </a:extLst>
          </p:cNvPr>
          <p:cNvGrpSpPr/>
          <p:nvPr/>
        </p:nvGrpSpPr>
        <p:grpSpPr>
          <a:xfrm>
            <a:off x="1448495" y="2203595"/>
            <a:ext cx="619615" cy="619615"/>
            <a:chOff x="3522929" y="2349323"/>
            <a:chExt cx="778034" cy="778034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9736EBA-2752-56D6-CFFC-ADCDEFF8D8C7}"/>
                </a:ext>
              </a:extLst>
            </p:cNvPr>
            <p:cNvSpPr/>
            <p:nvPr/>
          </p:nvSpPr>
          <p:spPr>
            <a:xfrm>
              <a:off x="3522929" y="2349323"/>
              <a:ext cx="778034" cy="778034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8253C121-3A71-83A6-1630-C9D5D26BA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6401" y="2517105"/>
              <a:ext cx="442474" cy="442472"/>
            </a:xfrm>
            <a:prstGeom prst="rect">
              <a:avLst/>
            </a:prstGeom>
          </p:spPr>
        </p:pic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E6575FC-E296-FB17-EF49-A9ABA3C75FB3}"/>
              </a:ext>
            </a:extLst>
          </p:cNvPr>
          <p:cNvSpPr/>
          <p:nvPr/>
        </p:nvSpPr>
        <p:spPr>
          <a:xfrm>
            <a:off x="2199858" y="2357139"/>
            <a:ext cx="1736053" cy="21974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AOG Customer Case</a:t>
            </a:r>
          </a:p>
        </p:txBody>
      </p:sp>
      <p:sp>
        <p:nvSpPr>
          <p:cNvPr id="103" name="Arrow: Right 102">
            <a:extLst>
              <a:ext uri="{FF2B5EF4-FFF2-40B4-BE49-F238E27FC236}">
                <a16:creationId xmlns:a16="http://schemas.microsoft.com/office/drawing/2014/main" id="{16DA970C-5AF9-E000-F64D-5829039C8D40}"/>
              </a:ext>
            </a:extLst>
          </p:cNvPr>
          <p:cNvSpPr/>
          <p:nvPr/>
        </p:nvSpPr>
        <p:spPr>
          <a:xfrm>
            <a:off x="5222573" y="2944814"/>
            <a:ext cx="1738997" cy="406379"/>
          </a:xfrm>
          <a:prstGeom prst="rightArrow">
            <a:avLst>
              <a:gd name="adj1" fmla="val 50000"/>
              <a:gd name="adj2" fmla="val 4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CBA90F5-E073-60E7-0CCC-FED76138201D}"/>
              </a:ext>
            </a:extLst>
          </p:cNvPr>
          <p:cNvGrpSpPr/>
          <p:nvPr/>
        </p:nvGrpSpPr>
        <p:grpSpPr>
          <a:xfrm>
            <a:off x="1469168" y="3278369"/>
            <a:ext cx="619615" cy="619615"/>
            <a:chOff x="3522929" y="2349323"/>
            <a:chExt cx="778034" cy="778034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4D9B63E-BD64-FAC9-D874-ABF57B6EC07B}"/>
                </a:ext>
              </a:extLst>
            </p:cNvPr>
            <p:cNvSpPr/>
            <p:nvPr/>
          </p:nvSpPr>
          <p:spPr>
            <a:xfrm>
              <a:off x="3522929" y="2349323"/>
              <a:ext cx="778034" cy="778034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03F33807-8AA5-A46C-B448-5B40C296A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6401" y="2517105"/>
              <a:ext cx="442474" cy="442472"/>
            </a:xfrm>
            <a:prstGeom prst="rect">
              <a:avLst/>
            </a:prstGeom>
          </p:spPr>
        </p:pic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EA6EA8E-AE5D-DFAA-C3A0-E21C4FD01D8A}"/>
              </a:ext>
            </a:extLst>
          </p:cNvPr>
          <p:cNvSpPr/>
          <p:nvPr/>
        </p:nvSpPr>
        <p:spPr>
          <a:xfrm>
            <a:off x="2232480" y="3435903"/>
            <a:ext cx="2205219" cy="21974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28">
                <a:solidFill>
                  <a:prstClr val="black"/>
                </a:solidFill>
                <a:latin typeface="Arial"/>
              </a:rPr>
              <a:t>Review </a:t>
            </a: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Knowledge Articles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2719ED8-338F-1F23-8A98-F9CB5D50B7E0}"/>
              </a:ext>
            </a:extLst>
          </p:cNvPr>
          <p:cNvGrpSpPr/>
          <p:nvPr/>
        </p:nvGrpSpPr>
        <p:grpSpPr>
          <a:xfrm>
            <a:off x="1491235" y="4228760"/>
            <a:ext cx="619615" cy="619615"/>
            <a:chOff x="1464951" y="1922576"/>
            <a:chExt cx="778034" cy="778034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4E56C5B-DD26-6D33-DA70-7E1FFE058000}"/>
                </a:ext>
              </a:extLst>
            </p:cNvPr>
            <p:cNvSpPr/>
            <p:nvPr/>
          </p:nvSpPr>
          <p:spPr>
            <a:xfrm>
              <a:off x="1464951" y="1922576"/>
              <a:ext cx="778034" cy="778034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0C0265AE-652C-D6A6-6759-323A0CB56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28" t="5035" r="7528" b="5035"/>
            <a:stretch/>
          </p:blipFill>
          <p:spPr>
            <a:xfrm>
              <a:off x="1637956" y="2071022"/>
              <a:ext cx="454466" cy="481142"/>
            </a:xfrm>
            <a:prstGeom prst="rect">
              <a:avLst/>
            </a:prstGeom>
          </p:spPr>
        </p:pic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E1B6534-1A63-502E-EF08-43641A31C4A6}"/>
              </a:ext>
            </a:extLst>
          </p:cNvPr>
          <p:cNvSpPr/>
          <p:nvPr/>
        </p:nvSpPr>
        <p:spPr>
          <a:xfrm>
            <a:off x="2208505" y="4328290"/>
            <a:ext cx="1594475" cy="439479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Review Honeywell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Aerospace</a:t>
            </a:r>
            <a:r>
              <a:rPr lang="en-US" sz="1428">
                <a:solidFill>
                  <a:prstClr val="black"/>
                </a:solidFill>
                <a:latin typeface="Arial"/>
              </a:rPr>
              <a:t> </a:t>
            </a: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Trading</a:t>
            </a:r>
          </a:p>
        </p:txBody>
      </p:sp>
      <p:pic>
        <p:nvPicPr>
          <p:cNvPr id="30" name="Picture 29" descr="A qr code with text&#10;&#10;Description automatically generated">
            <a:extLst>
              <a:ext uri="{FF2B5EF4-FFF2-40B4-BE49-F238E27FC236}">
                <a16:creationId xmlns:a16="http://schemas.microsoft.com/office/drawing/2014/main" id="{657B7E3E-8B09-9691-AB55-05783FE21D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851" y="5793992"/>
            <a:ext cx="2040581" cy="10407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741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AB6E4242-C92E-00CF-567F-131B4C1D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427059"/>
            <a:ext cx="11446495" cy="403572"/>
          </a:xfrm>
        </p:spPr>
        <p:txBody>
          <a:bodyPr/>
          <a:lstStyle/>
          <a:p>
            <a:r>
              <a:rPr lang="en-US"/>
              <a:t>AOG Process of Tomorrow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2067C4D8-0DED-2E8C-A1E6-6278BA3A9CF0}"/>
              </a:ext>
            </a:extLst>
          </p:cNvPr>
          <p:cNvSpPr/>
          <p:nvPr/>
        </p:nvSpPr>
        <p:spPr>
          <a:xfrm>
            <a:off x="635267" y="898704"/>
            <a:ext cx="11061435" cy="853736"/>
          </a:xfrm>
          <a:prstGeom prst="cube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6FF19C-D3BF-E4B8-0AF6-19552E3A7D14}"/>
              </a:ext>
            </a:extLst>
          </p:cNvPr>
          <p:cNvSpPr txBox="1"/>
          <p:nvPr/>
        </p:nvSpPr>
        <p:spPr>
          <a:xfrm>
            <a:off x="5123859" y="1817787"/>
            <a:ext cx="1897611" cy="5929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Facilitate the best course of action through a pre-defined decision tree to Enable CSR</a:t>
            </a:r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3DBBCC74-CCF6-7A44-922D-5E69C66936BA}"/>
              </a:ext>
            </a:extLst>
          </p:cNvPr>
          <p:cNvSpPr/>
          <p:nvPr/>
        </p:nvSpPr>
        <p:spPr>
          <a:xfrm>
            <a:off x="8050971" y="1247688"/>
            <a:ext cx="342772" cy="342772"/>
          </a:xfrm>
          <a:prstGeom prst="plus">
            <a:avLst>
              <a:gd name="adj" fmla="val 380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Cross 16">
            <a:extLst>
              <a:ext uri="{FF2B5EF4-FFF2-40B4-BE49-F238E27FC236}">
                <a16:creationId xmlns:a16="http://schemas.microsoft.com/office/drawing/2014/main" id="{70D805D8-8AA7-796D-86F0-455032AC2CD9}"/>
              </a:ext>
            </a:extLst>
          </p:cNvPr>
          <p:cNvSpPr/>
          <p:nvPr/>
        </p:nvSpPr>
        <p:spPr>
          <a:xfrm>
            <a:off x="3751587" y="1247688"/>
            <a:ext cx="342772" cy="342772"/>
          </a:xfrm>
          <a:prstGeom prst="plus">
            <a:avLst>
              <a:gd name="adj" fmla="val 380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80285-16D2-A00D-D98F-E02985D1FF06}"/>
              </a:ext>
            </a:extLst>
          </p:cNvPr>
          <p:cNvSpPr txBox="1"/>
          <p:nvPr/>
        </p:nvSpPr>
        <p:spPr>
          <a:xfrm>
            <a:off x="632185" y="1827172"/>
            <a:ext cx="2564566" cy="6392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GenAI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model leveraged to capture all required details from customer case before moving into the next phase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0C5CEB-8249-6375-D264-BF639301ACAF}"/>
              </a:ext>
            </a:extLst>
          </p:cNvPr>
          <p:cNvSpPr txBox="1"/>
          <p:nvPr/>
        </p:nvSpPr>
        <p:spPr>
          <a:xfrm>
            <a:off x="8985856" y="1827172"/>
            <a:ext cx="2512764" cy="12936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Enabled via GenAI to provide efficient solution considering logistics and global macro-variables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44FBADC-71EE-775C-123F-5A383B55E2A2}"/>
              </a:ext>
            </a:extLst>
          </p:cNvPr>
          <p:cNvGrpSpPr/>
          <p:nvPr/>
        </p:nvGrpSpPr>
        <p:grpSpPr>
          <a:xfrm>
            <a:off x="5422603" y="2443390"/>
            <a:ext cx="1300105" cy="429474"/>
            <a:chOff x="4272631" y="3949804"/>
            <a:chExt cx="1793530" cy="59246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BFB7F07-E86E-0D08-7574-17CEC7F4D099}"/>
                </a:ext>
              </a:extLst>
            </p:cNvPr>
            <p:cNvGrpSpPr/>
            <p:nvPr/>
          </p:nvGrpSpPr>
          <p:grpSpPr>
            <a:xfrm>
              <a:off x="5924900" y="3949804"/>
              <a:ext cx="141261" cy="592469"/>
              <a:chOff x="2489361" y="2410931"/>
              <a:chExt cx="960524" cy="402859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437B49B-06E6-F461-B98E-30D54B25A76D}"/>
                  </a:ext>
                </a:extLst>
              </p:cNvPr>
              <p:cNvGrpSpPr/>
              <p:nvPr/>
            </p:nvGrpSpPr>
            <p:grpSpPr>
              <a:xfrm>
                <a:off x="2489361" y="2410931"/>
                <a:ext cx="960524" cy="960358"/>
                <a:chOff x="282416" y="931002"/>
                <a:chExt cx="960524" cy="960356"/>
              </a:xfrm>
              <a:solidFill>
                <a:srgbClr val="FF0000"/>
              </a:solidFill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539C6D10-EDB3-87B9-70AD-D95958B19882}"/>
                    </a:ext>
                  </a:extLst>
                </p:cNvPr>
                <p:cNvSpPr/>
                <p:nvPr/>
              </p:nvSpPr>
              <p:spPr>
                <a:xfrm>
                  <a:off x="282416" y="931002"/>
                  <a:ext cx="960524" cy="96035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Oval 4">
                  <a:extLst>
                    <a:ext uri="{FF2B5EF4-FFF2-40B4-BE49-F238E27FC236}">
                      <a16:creationId xmlns:a16="http://schemas.microsoft.com/office/drawing/2014/main" id="{C46D085F-BEB6-8B0D-C57F-633059F2A9E8}"/>
                    </a:ext>
                  </a:extLst>
                </p:cNvPr>
                <p:cNvSpPr txBox="1"/>
                <p:nvPr/>
              </p:nvSpPr>
              <p:spPr>
                <a:xfrm>
                  <a:off x="419634" y="1068221"/>
                  <a:ext cx="686089" cy="685917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4610" tIns="54610" rIns="54610" bIns="54610" numCol="1" spcCol="1270" anchor="ctr" anchorCtr="0">
                  <a:noAutofit/>
                </a:bodyPr>
                <a:lstStyle/>
                <a:p>
                  <a:pPr marL="0" marR="0" lvl="0" indent="0" algn="ctr" defTabSz="19113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B71A9F5-AAC7-E941-C1D0-2429162BC4CA}"/>
                  </a:ext>
                </a:extLst>
              </p:cNvPr>
              <p:cNvGrpSpPr/>
              <p:nvPr/>
            </p:nvGrpSpPr>
            <p:grpSpPr>
              <a:xfrm>
                <a:off x="2489361" y="3433676"/>
                <a:ext cx="960524" cy="960358"/>
                <a:chOff x="282416" y="931002"/>
                <a:chExt cx="960524" cy="960356"/>
              </a:xfrm>
              <a:solidFill>
                <a:srgbClr val="00B050"/>
              </a:solidFill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C62911FC-1074-D121-DEA9-B24130C873B3}"/>
                    </a:ext>
                  </a:extLst>
                </p:cNvPr>
                <p:cNvSpPr/>
                <p:nvPr/>
              </p:nvSpPr>
              <p:spPr>
                <a:xfrm>
                  <a:off x="282416" y="931002"/>
                  <a:ext cx="960524" cy="96035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Oval 4">
                  <a:extLst>
                    <a:ext uri="{FF2B5EF4-FFF2-40B4-BE49-F238E27FC236}">
                      <a16:creationId xmlns:a16="http://schemas.microsoft.com/office/drawing/2014/main" id="{8610D292-F96C-BCA4-18E8-5F3A26B4C0C4}"/>
                    </a:ext>
                  </a:extLst>
                </p:cNvPr>
                <p:cNvSpPr txBox="1"/>
                <p:nvPr/>
              </p:nvSpPr>
              <p:spPr>
                <a:xfrm>
                  <a:off x="419634" y="1068221"/>
                  <a:ext cx="686089" cy="685917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4610" tIns="54610" rIns="54610" bIns="54610" numCol="1" spcCol="1270" anchor="ctr" anchorCtr="0">
                  <a:noAutofit/>
                </a:bodyPr>
                <a:lstStyle/>
                <a:p>
                  <a:pPr marL="0" marR="0" lvl="0" indent="0" algn="ctr" defTabSz="19113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397EBEB-E4EB-4237-F76D-658A3EEA05AE}"/>
                  </a:ext>
                </a:extLst>
              </p:cNvPr>
              <p:cNvGrpSpPr/>
              <p:nvPr/>
            </p:nvGrpSpPr>
            <p:grpSpPr>
              <a:xfrm>
                <a:off x="2489361" y="4456421"/>
                <a:ext cx="960524" cy="960358"/>
                <a:chOff x="282416" y="931002"/>
                <a:chExt cx="960524" cy="960356"/>
              </a:xfrm>
              <a:solidFill>
                <a:srgbClr val="FF0000"/>
              </a:solidFill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1665D8AC-E89D-839B-C9EB-7E31F7BEF511}"/>
                    </a:ext>
                  </a:extLst>
                </p:cNvPr>
                <p:cNvSpPr/>
                <p:nvPr/>
              </p:nvSpPr>
              <p:spPr>
                <a:xfrm>
                  <a:off x="282416" y="931002"/>
                  <a:ext cx="960524" cy="96035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4">
                  <a:extLst>
                    <a:ext uri="{FF2B5EF4-FFF2-40B4-BE49-F238E27FC236}">
                      <a16:creationId xmlns:a16="http://schemas.microsoft.com/office/drawing/2014/main" id="{B4855739-C733-47FA-ACEC-15D77C42CD24}"/>
                    </a:ext>
                  </a:extLst>
                </p:cNvPr>
                <p:cNvSpPr txBox="1"/>
                <p:nvPr/>
              </p:nvSpPr>
              <p:spPr>
                <a:xfrm>
                  <a:off x="419634" y="1068221"/>
                  <a:ext cx="686089" cy="685917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4610" tIns="54610" rIns="54610" bIns="54610" numCol="1" spcCol="1270" anchor="ctr" anchorCtr="0">
                  <a:noAutofit/>
                </a:bodyPr>
                <a:lstStyle/>
                <a:p>
                  <a:pPr marL="0" marR="0" lvl="0" indent="0" algn="ctr" defTabSz="19113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61BF968-E841-FD7E-EF83-22029E5EF578}"/>
                  </a:ext>
                </a:extLst>
              </p:cNvPr>
              <p:cNvGrpSpPr/>
              <p:nvPr/>
            </p:nvGrpSpPr>
            <p:grpSpPr>
              <a:xfrm>
                <a:off x="2489361" y="5479166"/>
                <a:ext cx="960524" cy="960358"/>
                <a:chOff x="282416" y="931002"/>
                <a:chExt cx="960524" cy="960356"/>
              </a:xfrm>
              <a:solidFill>
                <a:srgbClr val="00B050"/>
              </a:solidFill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7D41545-3869-FE6B-BB7C-FC1514CCF706}"/>
                    </a:ext>
                  </a:extLst>
                </p:cNvPr>
                <p:cNvSpPr/>
                <p:nvPr/>
              </p:nvSpPr>
              <p:spPr>
                <a:xfrm>
                  <a:off x="282416" y="931002"/>
                  <a:ext cx="960524" cy="96035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Oval 4">
                  <a:extLst>
                    <a:ext uri="{FF2B5EF4-FFF2-40B4-BE49-F238E27FC236}">
                      <a16:creationId xmlns:a16="http://schemas.microsoft.com/office/drawing/2014/main" id="{E8F789B6-7BCA-E17F-AD66-4D0C7388C5CA}"/>
                    </a:ext>
                  </a:extLst>
                </p:cNvPr>
                <p:cNvSpPr txBox="1"/>
                <p:nvPr/>
              </p:nvSpPr>
              <p:spPr>
                <a:xfrm>
                  <a:off x="419634" y="1068221"/>
                  <a:ext cx="686089" cy="685917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4610" tIns="54610" rIns="54610" bIns="54610" numCol="1" spcCol="1270" anchor="ctr" anchorCtr="0">
                  <a:noAutofit/>
                </a:bodyPr>
                <a:lstStyle/>
                <a:p>
                  <a:pPr marL="0" marR="0" lvl="0" indent="0" algn="ctr" defTabSz="19113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</a:t>
                  </a:r>
                </a:p>
              </p:txBody>
            </p:sp>
          </p:grpSp>
        </p:grpSp>
        <p:sp>
          <p:nvSpPr>
            <p:cNvPr id="61" name="Arrow: Right 60">
              <a:extLst>
                <a:ext uri="{FF2B5EF4-FFF2-40B4-BE49-F238E27FC236}">
                  <a16:creationId xmlns:a16="http://schemas.microsoft.com/office/drawing/2014/main" id="{9AC31AC4-4FC7-2AC8-02C4-711A7A9107EE}"/>
                </a:ext>
              </a:extLst>
            </p:cNvPr>
            <p:cNvSpPr/>
            <p:nvPr/>
          </p:nvSpPr>
          <p:spPr>
            <a:xfrm>
              <a:off x="5666003" y="4170892"/>
              <a:ext cx="174496" cy="150293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04E7098-1887-5D8B-D3B4-192959662376}"/>
                </a:ext>
              </a:extLst>
            </p:cNvPr>
            <p:cNvGrpSpPr/>
            <p:nvPr/>
          </p:nvGrpSpPr>
          <p:grpSpPr>
            <a:xfrm>
              <a:off x="4272631" y="4152078"/>
              <a:ext cx="1308970" cy="187920"/>
              <a:chOff x="2523557" y="2163910"/>
              <a:chExt cx="4649601" cy="667512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2AC3FD0B-62AC-38D6-E1E9-ECA69EA1A874}"/>
                  </a:ext>
                </a:extLst>
              </p:cNvPr>
              <p:cNvGrpSpPr/>
              <p:nvPr/>
            </p:nvGrpSpPr>
            <p:grpSpPr>
              <a:xfrm>
                <a:off x="2523557" y="2165505"/>
                <a:ext cx="664439" cy="664326"/>
                <a:chOff x="195360" y="371282"/>
                <a:chExt cx="664440" cy="664324"/>
              </a:xfrm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3C4A48DC-CFA6-4ACA-AE32-1A2C07810E06}"/>
                    </a:ext>
                  </a:extLst>
                </p:cNvPr>
                <p:cNvSpPr/>
                <p:nvPr/>
              </p:nvSpPr>
              <p:spPr>
                <a:xfrm>
                  <a:off x="195360" y="371282"/>
                  <a:ext cx="664440" cy="664324"/>
                </a:xfrm>
                <a:prstGeom prst="ellipse">
                  <a:avLst/>
                </a:prstGeom>
                <a:solidFill>
                  <a:srgbClr val="FF0000">
                    <a:alpha val="90000"/>
                  </a:srgbClr>
                </a:solidFill>
              </p:spPr>
              <p:style>
                <a:lnRef idx="2">
                  <a:schemeClr val="dk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dk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Oval 4">
                  <a:extLst>
                    <a:ext uri="{FF2B5EF4-FFF2-40B4-BE49-F238E27FC236}">
                      <a16:creationId xmlns:a16="http://schemas.microsoft.com/office/drawing/2014/main" id="{9C0A4442-BF92-B81A-4041-DCA40C50EF0E}"/>
                    </a:ext>
                  </a:extLst>
                </p:cNvPr>
                <p:cNvSpPr txBox="1"/>
                <p:nvPr/>
              </p:nvSpPr>
              <p:spPr>
                <a:xfrm>
                  <a:off x="290281" y="466204"/>
                  <a:ext cx="474600" cy="47448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8100" tIns="38100" rIns="38100" bIns="38100" numCol="1" spcCol="1270" anchor="ctr" anchorCtr="0">
                  <a:noAutofit/>
                </a:bodyPr>
                <a:lstStyle/>
                <a:p>
                  <a:pPr marL="0" marR="0" lvl="0" indent="0" algn="ctr" defTabSz="13335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</a:t>
                  </a:r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DB87FC8D-C7A0-DDD8-2E13-6D6F53D89BFD}"/>
                  </a:ext>
                </a:extLst>
              </p:cNvPr>
              <p:cNvGrpSpPr/>
              <p:nvPr/>
            </p:nvGrpSpPr>
            <p:grpSpPr>
              <a:xfrm>
                <a:off x="3851942" y="2165505"/>
                <a:ext cx="664439" cy="664326"/>
                <a:chOff x="195360" y="371282"/>
                <a:chExt cx="664440" cy="664324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D4749073-8946-B78C-DC74-EB6E7F18DB32}"/>
                    </a:ext>
                  </a:extLst>
                </p:cNvPr>
                <p:cNvSpPr/>
                <p:nvPr/>
              </p:nvSpPr>
              <p:spPr>
                <a:xfrm>
                  <a:off x="195360" y="371282"/>
                  <a:ext cx="664440" cy="664324"/>
                </a:xfrm>
                <a:prstGeom prst="ellipse">
                  <a:avLst/>
                </a:prstGeom>
                <a:solidFill>
                  <a:srgbClr val="FF0000">
                    <a:alpha val="90000"/>
                  </a:srgbClr>
                </a:solidFill>
              </p:spPr>
              <p:style>
                <a:lnRef idx="2">
                  <a:schemeClr val="dk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dk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Oval 4">
                  <a:extLst>
                    <a:ext uri="{FF2B5EF4-FFF2-40B4-BE49-F238E27FC236}">
                      <a16:creationId xmlns:a16="http://schemas.microsoft.com/office/drawing/2014/main" id="{0188F0A4-EC38-FD92-B65E-36E22433DB6D}"/>
                    </a:ext>
                  </a:extLst>
                </p:cNvPr>
                <p:cNvSpPr txBox="1"/>
                <p:nvPr/>
              </p:nvSpPr>
              <p:spPr>
                <a:xfrm>
                  <a:off x="290281" y="466204"/>
                  <a:ext cx="474600" cy="47448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8100" tIns="38100" rIns="38100" bIns="38100" numCol="1" spcCol="1270" anchor="ctr" anchorCtr="0">
                  <a:noAutofit/>
                </a:bodyPr>
                <a:lstStyle/>
                <a:p>
                  <a:pPr marL="0" marR="0" lvl="0" indent="0" algn="ctr" defTabSz="13335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</a:t>
                  </a: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509BFE3B-F7FE-B91E-EC07-86C2F8096DB9}"/>
                  </a:ext>
                </a:extLst>
              </p:cNvPr>
              <p:cNvGrpSpPr/>
              <p:nvPr/>
            </p:nvGrpSpPr>
            <p:grpSpPr>
              <a:xfrm>
                <a:off x="5180330" y="2165505"/>
                <a:ext cx="664439" cy="664326"/>
                <a:chOff x="195360" y="371282"/>
                <a:chExt cx="664440" cy="664324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10413F31-4F25-7E83-85A1-723685F5EC45}"/>
                    </a:ext>
                  </a:extLst>
                </p:cNvPr>
                <p:cNvSpPr/>
                <p:nvPr/>
              </p:nvSpPr>
              <p:spPr>
                <a:xfrm>
                  <a:off x="195360" y="371282"/>
                  <a:ext cx="664440" cy="664324"/>
                </a:xfrm>
                <a:prstGeom prst="ellipse">
                  <a:avLst/>
                </a:prstGeom>
                <a:solidFill>
                  <a:srgbClr val="FF0000">
                    <a:alpha val="90000"/>
                  </a:srgbClr>
                </a:solidFill>
              </p:spPr>
              <p:style>
                <a:lnRef idx="2">
                  <a:schemeClr val="dk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dk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Oval 4">
                  <a:extLst>
                    <a:ext uri="{FF2B5EF4-FFF2-40B4-BE49-F238E27FC236}">
                      <a16:creationId xmlns:a16="http://schemas.microsoft.com/office/drawing/2014/main" id="{4D8A1156-B844-D0C4-40A6-6F8A6B11A49A}"/>
                    </a:ext>
                  </a:extLst>
                </p:cNvPr>
                <p:cNvSpPr txBox="1"/>
                <p:nvPr/>
              </p:nvSpPr>
              <p:spPr>
                <a:xfrm>
                  <a:off x="290281" y="466204"/>
                  <a:ext cx="474600" cy="47448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8100" tIns="38100" rIns="38100" bIns="38100" numCol="1" spcCol="1270" anchor="ctr" anchorCtr="0">
                  <a:noAutofit/>
                </a:bodyPr>
                <a:lstStyle/>
                <a:p>
                  <a:pPr marL="0" marR="0" lvl="0" indent="0" algn="ctr" defTabSz="13335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BB56116E-ECED-FAE3-0EB4-6A55B0F073AB}"/>
                  </a:ext>
                </a:extLst>
              </p:cNvPr>
              <p:cNvGrpSpPr/>
              <p:nvPr/>
            </p:nvGrpSpPr>
            <p:grpSpPr>
              <a:xfrm>
                <a:off x="6508719" y="2165505"/>
                <a:ext cx="664439" cy="664326"/>
                <a:chOff x="195360" y="371282"/>
                <a:chExt cx="664440" cy="664324"/>
              </a:xfrm>
              <a:solidFill>
                <a:srgbClr val="00B050"/>
              </a:solidFill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0B58E951-ABBA-A2C5-9F6B-305BA8029B9E}"/>
                    </a:ext>
                  </a:extLst>
                </p:cNvPr>
                <p:cNvSpPr/>
                <p:nvPr/>
              </p:nvSpPr>
              <p:spPr>
                <a:xfrm>
                  <a:off x="195360" y="371282"/>
                  <a:ext cx="664440" cy="6643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dk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Oval 4">
                  <a:extLst>
                    <a:ext uri="{FF2B5EF4-FFF2-40B4-BE49-F238E27FC236}">
                      <a16:creationId xmlns:a16="http://schemas.microsoft.com/office/drawing/2014/main" id="{4817ACC3-987A-1A3C-FDC4-CD0B0DA3F0BF}"/>
                    </a:ext>
                  </a:extLst>
                </p:cNvPr>
                <p:cNvSpPr txBox="1"/>
                <p:nvPr/>
              </p:nvSpPr>
              <p:spPr>
                <a:xfrm>
                  <a:off x="290281" y="466204"/>
                  <a:ext cx="474600" cy="474481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8100" tIns="38100" rIns="38100" bIns="38100" numCol="1" spcCol="1270" anchor="ctr" anchorCtr="0">
                  <a:noAutofit/>
                </a:bodyPr>
                <a:lstStyle/>
                <a:p>
                  <a:pPr marL="0" marR="0" lvl="0" indent="0" algn="ctr" defTabSz="13335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</a:t>
                  </a:r>
                </a:p>
              </p:txBody>
            </p:sp>
          </p:grpSp>
          <p:pic>
            <p:nvPicPr>
              <p:cNvPr id="75" name="Graphic 74" descr="Hourglass Finished with solid fill">
                <a:extLst>
                  <a:ext uri="{FF2B5EF4-FFF2-40B4-BE49-F238E27FC236}">
                    <a16:creationId xmlns:a16="http://schemas.microsoft.com/office/drawing/2014/main" id="{D11EB8DA-1F3D-9234-E163-60C9AEDE7D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186213" y="2163910"/>
                <a:ext cx="667512" cy="667512"/>
              </a:xfrm>
              <a:prstGeom prst="rect">
                <a:avLst/>
              </a:prstGeom>
            </p:spPr>
          </p:pic>
          <p:pic>
            <p:nvPicPr>
              <p:cNvPr id="76" name="Graphic 75" descr="Hourglass Finished with solid fill">
                <a:extLst>
                  <a:ext uri="{FF2B5EF4-FFF2-40B4-BE49-F238E27FC236}">
                    <a16:creationId xmlns:a16="http://schemas.microsoft.com/office/drawing/2014/main" id="{44DB450E-3969-1B25-A5E0-994B0F2D0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514602" y="2163910"/>
                <a:ext cx="667512" cy="667512"/>
              </a:xfrm>
              <a:prstGeom prst="rect">
                <a:avLst/>
              </a:prstGeom>
            </p:spPr>
          </p:pic>
          <p:pic>
            <p:nvPicPr>
              <p:cNvPr id="77" name="Graphic 76" descr="Hourglass Finished with solid fill">
                <a:extLst>
                  <a:ext uri="{FF2B5EF4-FFF2-40B4-BE49-F238E27FC236}">
                    <a16:creationId xmlns:a16="http://schemas.microsoft.com/office/drawing/2014/main" id="{C74AB24B-0D5F-E8F6-675B-343DADFCAB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842987" y="2163910"/>
                <a:ext cx="667512" cy="667512"/>
              </a:xfrm>
              <a:prstGeom prst="rect">
                <a:avLst/>
              </a:prstGeom>
            </p:spPr>
          </p:pic>
        </p:grp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9BEE4D-4BBD-D922-21FD-118907E8D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9026" y="3441601"/>
            <a:ext cx="3327277" cy="21553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42F35A6-70A8-BB20-C615-D5DF7DD84556}"/>
              </a:ext>
            </a:extLst>
          </p:cNvPr>
          <p:cNvCxnSpPr>
            <a:cxnSpLocks/>
          </p:cNvCxnSpPr>
          <p:nvPr/>
        </p:nvCxnSpPr>
        <p:spPr>
          <a:xfrm>
            <a:off x="3922973" y="1817787"/>
            <a:ext cx="0" cy="4654296"/>
          </a:xfrm>
          <a:prstGeom prst="line">
            <a:avLst/>
          </a:prstGeom>
          <a:ln w="9525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1482CF1-EC76-ED8A-034F-DAAE0FF54689}"/>
              </a:ext>
            </a:extLst>
          </p:cNvPr>
          <p:cNvCxnSpPr>
            <a:cxnSpLocks/>
          </p:cNvCxnSpPr>
          <p:nvPr/>
        </p:nvCxnSpPr>
        <p:spPr>
          <a:xfrm>
            <a:off x="8213401" y="1817787"/>
            <a:ext cx="0" cy="4649542"/>
          </a:xfrm>
          <a:prstGeom prst="line">
            <a:avLst/>
          </a:prstGeom>
          <a:ln w="9525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788E5A03-E6A8-24AF-F461-D3BA9464D415}"/>
              </a:ext>
            </a:extLst>
          </p:cNvPr>
          <p:cNvSpPr txBox="1"/>
          <p:nvPr/>
        </p:nvSpPr>
        <p:spPr>
          <a:xfrm>
            <a:off x="4993240" y="3864118"/>
            <a:ext cx="451104" cy="11393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F9998F8-20B3-C3A0-BFFE-9914D31B3C9A}"/>
              </a:ext>
            </a:extLst>
          </p:cNvPr>
          <p:cNvSpPr txBox="1"/>
          <p:nvPr/>
        </p:nvSpPr>
        <p:spPr>
          <a:xfrm>
            <a:off x="3931927" y="2979479"/>
            <a:ext cx="4281475" cy="449521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Interim solution: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Tableau Dashboard for real-time SAP Data in one place  Live - 5/21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F6484D3-C6D9-A94F-CB65-F6B1A76CD86D}"/>
              </a:ext>
            </a:extLst>
          </p:cNvPr>
          <p:cNvSpPr txBox="1"/>
          <p:nvPr/>
        </p:nvSpPr>
        <p:spPr>
          <a:xfrm>
            <a:off x="678510" y="1095909"/>
            <a:ext cx="2471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Inquiry Data Validation &amp; Extraction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81495A4-0F19-15BB-DE5E-F8F1DCF07D2B}"/>
              </a:ext>
            </a:extLst>
          </p:cNvPr>
          <p:cNvSpPr txBox="1"/>
          <p:nvPr/>
        </p:nvSpPr>
        <p:spPr>
          <a:xfrm>
            <a:off x="4650988" y="1095909"/>
            <a:ext cx="2843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Automated Decision-Making + Order Entry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42F04D7-C34E-FAA9-B61B-9D28368D9141}"/>
              </a:ext>
            </a:extLst>
          </p:cNvPr>
          <p:cNvSpPr txBox="1"/>
          <p:nvPr/>
        </p:nvSpPr>
        <p:spPr>
          <a:xfrm>
            <a:off x="8939058" y="1095909"/>
            <a:ext cx="2606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 Empowered Optimized Delivery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752BA-7177-20AD-EBBF-416ED208B1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5" r="1121"/>
          <a:stretch/>
        </p:blipFill>
        <p:spPr>
          <a:xfrm>
            <a:off x="247869" y="4727067"/>
            <a:ext cx="3447765" cy="10820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D16214-6B1F-BBB6-6322-70ED9D400D8E}"/>
              </a:ext>
            </a:extLst>
          </p:cNvPr>
          <p:cNvSpPr txBox="1"/>
          <p:nvPr/>
        </p:nvSpPr>
        <p:spPr>
          <a:xfrm>
            <a:off x="3931928" y="5706396"/>
            <a:ext cx="4281473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Next phase: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Incorporating decision tree methodology (if, then, else logic) to mimic CSR decision-making</a:t>
            </a:r>
            <a:endParaRPr kumimoji="0" lang="en-US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620FB1-A055-2187-4446-33AEBC5E04D2}"/>
              </a:ext>
            </a:extLst>
          </p:cNvPr>
          <p:cNvSpPr txBox="1"/>
          <p:nvPr/>
        </p:nvSpPr>
        <p:spPr>
          <a:xfrm>
            <a:off x="8471427" y="4867332"/>
            <a:ext cx="3541620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Ideal State: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Provides the timeliest solution to the customer by taking in account alternate part numbers, channel partner inventory, higher/lower-level assemblies, etc. and provides CSR with recommendations.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5A5D97-5F6E-B1B5-3F69-FD31EA01F7D4}"/>
              </a:ext>
            </a:extLst>
          </p:cNvPr>
          <p:cNvSpPr txBox="1"/>
          <p:nvPr/>
        </p:nvSpPr>
        <p:spPr>
          <a:xfrm>
            <a:off x="1156343" y="5857936"/>
            <a:ext cx="1516250" cy="33855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Live 8/22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8A3CF4-D669-9524-9F51-37DF0117F226}"/>
              </a:ext>
            </a:extLst>
          </p:cNvPr>
          <p:cNvSpPr txBox="1"/>
          <p:nvPr/>
        </p:nvSpPr>
        <p:spPr>
          <a:xfrm>
            <a:off x="5274447" y="6168061"/>
            <a:ext cx="1747023" cy="33855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>
                <a:solidFill>
                  <a:prstClr val="black"/>
                </a:solidFill>
                <a:latin typeface="Arial"/>
              </a:rPr>
              <a:t>December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F01044-0FD1-44D1-DC4B-5AA169DA7890}"/>
              </a:ext>
            </a:extLst>
          </p:cNvPr>
          <p:cNvSpPr txBox="1"/>
          <p:nvPr/>
        </p:nvSpPr>
        <p:spPr>
          <a:xfrm>
            <a:off x="9279477" y="5882995"/>
            <a:ext cx="1925519" cy="33855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March 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A29E57-BBB8-5951-C48C-36FD3FA480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9753" y="2531141"/>
            <a:ext cx="3767013" cy="21007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91F8C7-B65B-3BC4-4800-F6FABD8401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94" y="2443390"/>
            <a:ext cx="3766714" cy="21187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574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8E99A4E-7BA4-765F-A57E-F713ED9D8691}"/>
              </a:ext>
            </a:extLst>
          </p:cNvPr>
          <p:cNvSpPr txBox="1">
            <a:spLocks/>
          </p:cNvSpPr>
          <p:nvPr/>
        </p:nvSpPr>
        <p:spPr>
          <a:xfrm>
            <a:off x="462763" y="1258276"/>
            <a:ext cx="4023360" cy="320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 Black" panose="020B0A04020102020204" pitchFamily="34" charset="0"/>
              </a:rPr>
              <a:t>AOG Case Creation  -  </a:t>
            </a:r>
          </a:p>
          <a:p>
            <a:r>
              <a:rPr lang="en-US" sz="3600">
                <a:latin typeface="Arial Black" panose="020B0A04020102020204" pitchFamily="34" charset="0"/>
              </a:rPr>
              <a:t>Customer PO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E7386-DCEE-BE21-ADD2-2456EA910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697" y="140217"/>
            <a:ext cx="6161410" cy="6588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A550B3-3DA9-AFE7-390C-C415D536AE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997"/>
          <a:stretch/>
        </p:blipFill>
        <p:spPr>
          <a:xfrm>
            <a:off x="5171697" y="140217"/>
            <a:ext cx="6161410" cy="9884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063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711D-964B-D66A-82F6-846EE930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63" y="1258276"/>
            <a:ext cx="4023360" cy="32004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>
                <a:latin typeface="Arial Black" panose="020B0A04020102020204" pitchFamily="34" charset="0"/>
              </a:rPr>
              <a:t>G</a:t>
            </a:r>
            <a:r>
              <a:rPr lang="en-US" sz="3600" cap="none">
                <a:latin typeface="Arial Black" panose="020B0A04020102020204" pitchFamily="34" charset="0"/>
              </a:rPr>
              <a:t>en</a:t>
            </a:r>
            <a:r>
              <a:rPr lang="en-US" sz="3600">
                <a:latin typeface="Arial Black" panose="020B0A04020102020204" pitchFamily="34" charset="0"/>
              </a:rPr>
              <a:t>AI Solution to Extract Critical Information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3697CC-6CED-3804-CBA0-CFAF8E2A6A89}"/>
              </a:ext>
            </a:extLst>
          </p:cNvPr>
          <p:cNvSpPr/>
          <p:nvPr/>
        </p:nvSpPr>
        <p:spPr>
          <a:xfrm>
            <a:off x="267128" y="583617"/>
            <a:ext cx="2455524" cy="2876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D4C1B-464C-01D2-73EB-EB492A638DB8}"/>
              </a:ext>
            </a:extLst>
          </p:cNvPr>
          <p:cNvSpPr txBox="1"/>
          <p:nvPr/>
        </p:nvSpPr>
        <p:spPr>
          <a:xfrm>
            <a:off x="9680895" y="2827090"/>
            <a:ext cx="67950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endParaRPr lang="en-US" err="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552A29-BDCB-3851-8A0E-6B25C72E3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233" y="3304810"/>
            <a:ext cx="3474807" cy="3196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32C36F-22F8-0B72-FFE6-FC682DF54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466" y="37110"/>
            <a:ext cx="5033369" cy="31673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4CDC99-1504-BE1B-785D-EBFFCD242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3945" y="3306301"/>
            <a:ext cx="3633352" cy="319026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61EA407-EE42-F825-C45F-EFC3B73586F4}"/>
              </a:ext>
            </a:extLst>
          </p:cNvPr>
          <p:cNvGrpSpPr/>
          <p:nvPr/>
        </p:nvGrpSpPr>
        <p:grpSpPr>
          <a:xfrm>
            <a:off x="2660879" y="6010910"/>
            <a:ext cx="2304821" cy="390880"/>
            <a:chOff x="7672284" y="6437912"/>
            <a:chExt cx="2304821" cy="39088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E0B16EB-D5AE-BCBE-D3E0-4EEB68BF3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72284" y="6437912"/>
              <a:ext cx="1633880" cy="390880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9C1DE30-B1E7-7915-E199-17B6000F6C3A}"/>
                </a:ext>
              </a:extLst>
            </p:cNvPr>
            <p:cNvCxnSpPr>
              <a:cxnSpLocks/>
            </p:cNvCxnSpPr>
            <p:nvPr/>
          </p:nvCxnSpPr>
          <p:spPr>
            <a:xfrm>
              <a:off x="9357830" y="6667021"/>
              <a:ext cx="619275" cy="0"/>
            </a:xfrm>
            <a:prstGeom prst="straightConnector1">
              <a:avLst/>
            </a:prstGeom>
            <a:ln w="952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CDA46441-4758-157D-1125-985384E5F7BC}"/>
              </a:ext>
            </a:extLst>
          </p:cNvPr>
          <p:cNvCxnSpPr>
            <a:stCxn id="19" idx="2"/>
          </p:cNvCxnSpPr>
          <p:nvPr/>
        </p:nvCxnSpPr>
        <p:spPr>
          <a:xfrm rot="5400000" flipH="1" flipV="1">
            <a:off x="5927439" y="3756729"/>
            <a:ext cx="195440" cy="5094681"/>
          </a:xfrm>
          <a:prstGeom prst="bentConnector4">
            <a:avLst>
              <a:gd name="adj1" fmla="val -71480"/>
              <a:gd name="adj2" fmla="val 92668"/>
            </a:avLst>
          </a:prstGeom>
          <a:ln w="95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64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34DCE-0171-06EC-13A0-39DF824C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Drafted Email response to the Customer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5CF213-AAC2-5057-7F20-9599739C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6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643E7A-F203-7E3D-0C9E-86F136D34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" r="1121"/>
          <a:stretch/>
        </p:blipFill>
        <p:spPr>
          <a:xfrm>
            <a:off x="76173" y="1909627"/>
            <a:ext cx="12011785" cy="37696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563CC4-704E-1505-CC3B-2A2209BEB7C6}"/>
              </a:ext>
            </a:extLst>
          </p:cNvPr>
          <p:cNvSpPr/>
          <p:nvPr/>
        </p:nvSpPr>
        <p:spPr>
          <a:xfrm>
            <a:off x="1221828" y="3137338"/>
            <a:ext cx="1939158" cy="403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53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Box 202">
            <a:extLst>
              <a:ext uri="{FF2B5EF4-FFF2-40B4-BE49-F238E27FC236}">
                <a16:creationId xmlns:a16="http://schemas.microsoft.com/office/drawing/2014/main" id="{FFD824DB-172F-37F1-D5CC-B03F1E221E7F}"/>
              </a:ext>
            </a:extLst>
          </p:cNvPr>
          <p:cNvSpPr txBox="1"/>
          <p:nvPr/>
        </p:nvSpPr>
        <p:spPr>
          <a:xfrm>
            <a:off x="5170962" y="1258349"/>
            <a:ext cx="7021035" cy="4401205"/>
          </a:xfrm>
          <a:prstGeom prst="rect">
            <a:avLst/>
          </a:prstGeom>
          <a:noFill/>
          <a:ln>
            <a:solidFill>
              <a:srgbClr val="70707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100"/>
              <a:t>  Hi Agent, we have found a few viable options for this customer:</a:t>
            </a:r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r>
              <a:rPr lang="en-US" sz="1100"/>
              <a:t>  </a:t>
            </a:r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r>
              <a:rPr lang="en-US" sz="1100"/>
              <a:t>  Please select the best options and the next best action will be executed.</a:t>
            </a:r>
          </a:p>
          <a:p>
            <a:pPr algn="l"/>
            <a:endParaRPr lang="en-US" sz="11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1F1475-8E38-444D-83CA-334DBE49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9" y="158611"/>
            <a:ext cx="11446495" cy="403572"/>
          </a:xfrm>
        </p:spPr>
        <p:txBody>
          <a:bodyPr/>
          <a:lstStyle/>
          <a:p>
            <a:r>
              <a:rPr lang="en-IN"/>
              <a:t>Automated Decision-Making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7C7A9-0F23-4FE9-98B4-C7E037E1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D7A133-EBE4-F9AF-24A4-BEE22114592B}"/>
              </a:ext>
            </a:extLst>
          </p:cNvPr>
          <p:cNvSpPr txBox="1"/>
          <p:nvPr/>
        </p:nvSpPr>
        <p:spPr>
          <a:xfrm>
            <a:off x="142977" y="587101"/>
            <a:ext cx="42028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/>
              <a:t>Phase 2a – Decision Tree Automated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70D36A-CDD6-405E-9D4E-578419AF702D}"/>
              </a:ext>
            </a:extLst>
          </p:cNvPr>
          <p:cNvSpPr txBox="1"/>
          <p:nvPr/>
        </p:nvSpPr>
        <p:spPr>
          <a:xfrm>
            <a:off x="5170962" y="611576"/>
            <a:ext cx="59440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/>
              <a:t>Phase 2b – Recommendation with Execution 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C7D1712-D3FE-B846-2E33-B4729009D1B5}"/>
              </a:ext>
            </a:extLst>
          </p:cNvPr>
          <p:cNvSpPr/>
          <p:nvPr/>
        </p:nvSpPr>
        <p:spPr>
          <a:xfrm>
            <a:off x="8905034" y="2101918"/>
            <a:ext cx="1060704" cy="457200"/>
          </a:xfrm>
          <a:prstGeom prst="roundRect">
            <a:avLst/>
          </a:prstGeom>
          <a:solidFill>
            <a:srgbClr val="A0A0A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Submit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DE23D0D-5110-C272-8FF1-E46BF0F6E803}"/>
              </a:ext>
            </a:extLst>
          </p:cNvPr>
          <p:cNvGrpSpPr/>
          <p:nvPr/>
        </p:nvGrpSpPr>
        <p:grpSpPr>
          <a:xfrm>
            <a:off x="5273132" y="2717855"/>
            <a:ext cx="2676821" cy="563519"/>
            <a:chOff x="1270681" y="4616419"/>
            <a:chExt cx="2676821" cy="563519"/>
          </a:xfrm>
        </p:grpSpPr>
        <p:sp>
          <p:nvSpPr>
            <p:cNvPr id="27" name="Circle: Hollow 26">
              <a:extLst>
                <a:ext uri="{FF2B5EF4-FFF2-40B4-BE49-F238E27FC236}">
                  <a16:creationId xmlns:a16="http://schemas.microsoft.com/office/drawing/2014/main" id="{A359B259-0222-0A55-4D61-C4E6587814D7}"/>
                </a:ext>
              </a:extLst>
            </p:cNvPr>
            <p:cNvSpPr/>
            <p:nvPr/>
          </p:nvSpPr>
          <p:spPr>
            <a:xfrm>
              <a:off x="1270681" y="4654501"/>
              <a:ext cx="507832" cy="507832"/>
            </a:xfrm>
            <a:prstGeom prst="donut">
              <a:avLst>
                <a:gd name="adj" fmla="val 2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F1D8C23-D89E-4F55-5BCA-5EFEE5D38970}"/>
                </a:ext>
              </a:extLst>
            </p:cNvPr>
            <p:cNvGrpSpPr/>
            <p:nvPr/>
          </p:nvGrpSpPr>
          <p:grpSpPr>
            <a:xfrm>
              <a:off x="1899974" y="4616419"/>
              <a:ext cx="2047528" cy="563519"/>
              <a:chOff x="2189734" y="5062125"/>
              <a:chExt cx="2047528" cy="56351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0EC8999-4804-B377-33E4-ADE715655F10}"/>
                  </a:ext>
                </a:extLst>
              </p:cNvPr>
              <p:cNvSpPr txBox="1"/>
              <p:nvPr/>
            </p:nvSpPr>
            <p:spPr>
              <a:xfrm>
                <a:off x="2189734" y="5287090"/>
                <a:ext cx="1500711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1100"/>
                  <a:t>✔ Stock Available</a:t>
                </a:r>
              </a:p>
              <a:p>
                <a:pPr algn="l"/>
                <a:r>
                  <a:rPr lang="en-US" sz="1100"/>
                  <a:t>✘ Approval Needed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1DAF64-2C4F-24A8-E553-32E7EEE5A6E4}"/>
                  </a:ext>
                </a:extLst>
              </p:cNvPr>
              <p:cNvSpPr txBox="1"/>
              <p:nvPr/>
            </p:nvSpPr>
            <p:spPr>
              <a:xfrm>
                <a:off x="2189734" y="5062125"/>
                <a:ext cx="204752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1400" b="1"/>
                  <a:t>HAT</a:t>
                </a: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0A0CAD0-6DB8-4B29-AE29-60C199AAF94C}"/>
              </a:ext>
            </a:extLst>
          </p:cNvPr>
          <p:cNvGrpSpPr/>
          <p:nvPr/>
        </p:nvGrpSpPr>
        <p:grpSpPr>
          <a:xfrm>
            <a:off x="5273132" y="3385643"/>
            <a:ext cx="2676821" cy="563519"/>
            <a:chOff x="1270681" y="5284207"/>
            <a:chExt cx="2676821" cy="563519"/>
          </a:xfrm>
        </p:grpSpPr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3553C391-DE4E-DE8B-E86A-5C65050BFF80}"/>
                </a:ext>
              </a:extLst>
            </p:cNvPr>
            <p:cNvSpPr/>
            <p:nvPr/>
          </p:nvSpPr>
          <p:spPr>
            <a:xfrm>
              <a:off x="1270681" y="5304107"/>
              <a:ext cx="507832" cy="507832"/>
            </a:xfrm>
            <a:prstGeom prst="donut">
              <a:avLst>
                <a:gd name="adj" fmla="val 2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6E3ABAB-A5ED-58E5-1250-B5799E97D139}"/>
                </a:ext>
              </a:extLst>
            </p:cNvPr>
            <p:cNvGrpSpPr/>
            <p:nvPr/>
          </p:nvGrpSpPr>
          <p:grpSpPr>
            <a:xfrm>
              <a:off x="1899974" y="5284207"/>
              <a:ext cx="2047528" cy="563519"/>
              <a:chOff x="2218756" y="5625696"/>
              <a:chExt cx="2047528" cy="563519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29F7EB3-5C4E-DD78-AB72-704D34A477CF}"/>
                  </a:ext>
                </a:extLst>
              </p:cNvPr>
              <p:cNvSpPr txBox="1"/>
              <p:nvPr/>
            </p:nvSpPr>
            <p:spPr>
              <a:xfrm>
                <a:off x="2218756" y="5850661"/>
                <a:ext cx="1500711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1100"/>
                  <a:t>✔ In Gate 3</a:t>
                </a:r>
              </a:p>
              <a:p>
                <a:pPr algn="l"/>
                <a:r>
                  <a:rPr lang="en-US" sz="1100"/>
                  <a:t>✘ No Est. Delivery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116C241-C818-9965-3CA0-85526A7915E8}"/>
                  </a:ext>
                </a:extLst>
              </p:cNvPr>
              <p:cNvSpPr txBox="1"/>
              <p:nvPr/>
            </p:nvSpPr>
            <p:spPr>
              <a:xfrm>
                <a:off x="2218756" y="5625696"/>
                <a:ext cx="204752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1400" b="1"/>
                  <a:t>R&amp;O Unit</a:t>
                </a: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9A1D2CF-08C1-BF08-CA25-D58BD6236A6C}"/>
              </a:ext>
            </a:extLst>
          </p:cNvPr>
          <p:cNvGrpSpPr/>
          <p:nvPr/>
        </p:nvGrpSpPr>
        <p:grpSpPr>
          <a:xfrm>
            <a:off x="5273132" y="2053940"/>
            <a:ext cx="2676821" cy="559646"/>
            <a:chOff x="1270681" y="3952504"/>
            <a:chExt cx="2676821" cy="559646"/>
          </a:xfrm>
        </p:grpSpPr>
        <p:sp>
          <p:nvSpPr>
            <p:cNvPr id="2" name="Circle: Hollow 1">
              <a:extLst>
                <a:ext uri="{FF2B5EF4-FFF2-40B4-BE49-F238E27FC236}">
                  <a16:creationId xmlns:a16="http://schemas.microsoft.com/office/drawing/2014/main" id="{5724CD29-31F9-C92C-5643-3F85DBECEC2E}"/>
                </a:ext>
              </a:extLst>
            </p:cNvPr>
            <p:cNvSpPr/>
            <p:nvPr/>
          </p:nvSpPr>
          <p:spPr>
            <a:xfrm>
              <a:off x="1270681" y="3978411"/>
              <a:ext cx="507832" cy="507832"/>
            </a:xfrm>
            <a:prstGeom prst="donut">
              <a:avLst>
                <a:gd name="adj" fmla="val 200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24AA925-94D2-9159-D47D-25FB3DEA9E4B}"/>
                </a:ext>
              </a:extLst>
            </p:cNvPr>
            <p:cNvGrpSpPr/>
            <p:nvPr/>
          </p:nvGrpSpPr>
          <p:grpSpPr>
            <a:xfrm>
              <a:off x="1899974" y="3952504"/>
              <a:ext cx="2047528" cy="559646"/>
              <a:chOff x="2224208" y="4385889"/>
              <a:chExt cx="2047528" cy="559646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4919CC5-8CC6-8C79-870B-8A1DDCF107F3}"/>
                  </a:ext>
                </a:extLst>
              </p:cNvPr>
              <p:cNvSpPr txBox="1"/>
              <p:nvPr/>
            </p:nvSpPr>
            <p:spPr>
              <a:xfrm>
                <a:off x="2224208" y="4385889"/>
                <a:ext cx="204752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1400" b="1"/>
                  <a:t>Alternate Part Number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38F6635-5466-3D5E-56D9-10F9C2D9CEB6}"/>
                  </a:ext>
                </a:extLst>
              </p:cNvPr>
              <p:cNvSpPr txBox="1"/>
              <p:nvPr/>
            </p:nvSpPr>
            <p:spPr>
              <a:xfrm>
                <a:off x="2224208" y="4606981"/>
                <a:ext cx="1500711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1100"/>
                  <a:t>✔ Ready to Ship</a:t>
                </a:r>
              </a:p>
              <a:p>
                <a:pPr algn="l"/>
                <a:r>
                  <a:rPr lang="en-US" sz="1100"/>
                  <a:t>✔ Est. Delivery 2 days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D1AA08F-0EA6-8508-C729-F542F3AFA95E}"/>
              </a:ext>
            </a:extLst>
          </p:cNvPr>
          <p:cNvGrpSpPr/>
          <p:nvPr/>
        </p:nvGrpSpPr>
        <p:grpSpPr>
          <a:xfrm>
            <a:off x="5295814" y="4061727"/>
            <a:ext cx="3359258" cy="570592"/>
            <a:chOff x="1270681" y="5951994"/>
            <a:chExt cx="3359258" cy="570592"/>
          </a:xfrm>
        </p:grpSpPr>
        <p:sp>
          <p:nvSpPr>
            <p:cNvPr id="33" name="Circle: Hollow 32">
              <a:extLst>
                <a:ext uri="{FF2B5EF4-FFF2-40B4-BE49-F238E27FC236}">
                  <a16:creationId xmlns:a16="http://schemas.microsoft.com/office/drawing/2014/main" id="{42315650-F9F9-CA84-5156-B0751CC2BFE1}"/>
                </a:ext>
              </a:extLst>
            </p:cNvPr>
            <p:cNvSpPr/>
            <p:nvPr/>
          </p:nvSpPr>
          <p:spPr>
            <a:xfrm>
              <a:off x="1270681" y="5983374"/>
              <a:ext cx="507832" cy="507832"/>
            </a:xfrm>
            <a:prstGeom prst="donut">
              <a:avLst>
                <a:gd name="adj" fmla="val 200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AF1E17B-670B-C72D-89E3-5AEDA1B9DD9E}"/>
                </a:ext>
              </a:extLst>
            </p:cNvPr>
            <p:cNvGrpSpPr/>
            <p:nvPr/>
          </p:nvGrpSpPr>
          <p:grpSpPr>
            <a:xfrm>
              <a:off x="1899974" y="5951994"/>
              <a:ext cx="2729965" cy="570592"/>
              <a:chOff x="2198490" y="6248128"/>
              <a:chExt cx="2729965" cy="57059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EA8684-E5F2-C3B3-2F3E-2CB01577ECE1}"/>
                  </a:ext>
                </a:extLst>
              </p:cNvPr>
              <p:cNvSpPr txBox="1"/>
              <p:nvPr/>
            </p:nvSpPr>
            <p:spPr>
              <a:xfrm>
                <a:off x="2198490" y="6480166"/>
                <a:ext cx="1500711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1100"/>
                  <a:t>✔ Stock Available</a:t>
                </a:r>
              </a:p>
              <a:p>
                <a:pPr algn="l"/>
                <a:r>
                  <a:rPr lang="en-US" sz="1100"/>
                  <a:t>✘ Cost Variance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E9F764A-83D4-6D22-4259-AA50FFB3B6CC}"/>
                  </a:ext>
                </a:extLst>
              </p:cNvPr>
              <p:cNvSpPr txBox="1"/>
              <p:nvPr/>
            </p:nvSpPr>
            <p:spPr>
              <a:xfrm>
                <a:off x="2198490" y="6248128"/>
                <a:ext cx="27299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1400" b="1"/>
                  <a:t>Higher/Lower-Level</a:t>
                </a:r>
              </a:p>
            </p:txBody>
          </p:sp>
        </p:grp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2D14170-9983-BC22-3887-40D73F45E7A2}"/>
              </a:ext>
            </a:extLst>
          </p:cNvPr>
          <p:cNvSpPr/>
          <p:nvPr/>
        </p:nvSpPr>
        <p:spPr>
          <a:xfrm>
            <a:off x="8905034" y="2759684"/>
            <a:ext cx="1060704" cy="457200"/>
          </a:xfrm>
          <a:prstGeom prst="roundRect">
            <a:avLst/>
          </a:prstGeom>
          <a:solidFill>
            <a:srgbClr val="A0A0A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solidFill>
                  <a:schemeClr val="tx1"/>
                </a:solidFill>
              </a:rPr>
              <a:t>Request HAT Approval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3C6FD3E-3743-9C34-5EEA-F05F15F96E09}"/>
              </a:ext>
            </a:extLst>
          </p:cNvPr>
          <p:cNvSpPr/>
          <p:nvPr/>
        </p:nvSpPr>
        <p:spPr>
          <a:xfrm>
            <a:off x="8905034" y="4075215"/>
            <a:ext cx="1060737" cy="457200"/>
          </a:xfrm>
          <a:prstGeom prst="roundRect">
            <a:avLst/>
          </a:prstGeom>
          <a:solidFill>
            <a:srgbClr val="A0A0A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schemeClr val="tx1"/>
                </a:solidFill>
              </a:rPr>
              <a:t>Customer Approval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D70D5FF-88E1-93EF-AE2A-CE25859BA9C0}"/>
              </a:ext>
            </a:extLst>
          </p:cNvPr>
          <p:cNvSpPr/>
          <p:nvPr/>
        </p:nvSpPr>
        <p:spPr>
          <a:xfrm>
            <a:off x="8905034" y="3417450"/>
            <a:ext cx="1060704" cy="457200"/>
          </a:xfrm>
          <a:prstGeom prst="roundRect">
            <a:avLst/>
          </a:prstGeom>
          <a:solidFill>
            <a:srgbClr val="A0A0A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solidFill>
                  <a:schemeClr val="tx1"/>
                </a:solidFill>
              </a:rPr>
              <a:t>Request ISC Update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6DE7807C-EE3B-DFB6-98B1-DC2338EF9255}"/>
              </a:ext>
            </a:extLst>
          </p:cNvPr>
          <p:cNvCxnSpPr>
            <a:cxnSpLocks/>
          </p:cNvCxnSpPr>
          <p:nvPr/>
        </p:nvCxnSpPr>
        <p:spPr>
          <a:xfrm>
            <a:off x="5033393" y="858233"/>
            <a:ext cx="0" cy="5649535"/>
          </a:xfrm>
          <a:prstGeom prst="line">
            <a:avLst/>
          </a:prstGeom>
          <a:ln w="12700">
            <a:solidFill>
              <a:srgbClr val="40404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83B6DA3-01DD-20D2-A564-DF37B9548610}"/>
              </a:ext>
            </a:extLst>
          </p:cNvPr>
          <p:cNvGrpSpPr/>
          <p:nvPr/>
        </p:nvGrpSpPr>
        <p:grpSpPr>
          <a:xfrm>
            <a:off x="301620" y="1258349"/>
            <a:ext cx="1381187" cy="426559"/>
            <a:chOff x="0" y="6"/>
            <a:chExt cx="1381187" cy="518531"/>
          </a:xfrm>
        </p:grpSpPr>
        <p:sp>
          <p:nvSpPr>
            <p:cNvPr id="152" name="Rectangle: Top Corners Rounded 151">
              <a:extLst>
                <a:ext uri="{FF2B5EF4-FFF2-40B4-BE49-F238E27FC236}">
                  <a16:creationId xmlns:a16="http://schemas.microsoft.com/office/drawing/2014/main" id="{91A835CD-F0C1-0EFF-B56F-83830A7B15EE}"/>
                </a:ext>
              </a:extLst>
            </p:cNvPr>
            <p:cNvSpPr/>
            <p:nvPr/>
          </p:nvSpPr>
          <p:spPr>
            <a:xfrm>
              <a:off x="0" y="6"/>
              <a:ext cx="1381187" cy="51853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3" name="Rectangle: Top Corners Rounded 4">
              <a:extLst>
                <a:ext uri="{FF2B5EF4-FFF2-40B4-BE49-F238E27FC236}">
                  <a16:creationId xmlns:a16="http://schemas.microsoft.com/office/drawing/2014/main" id="{47E26AAA-81E9-1B7F-6892-FC941F7A276C}"/>
                </a:ext>
              </a:extLst>
            </p:cNvPr>
            <p:cNvSpPr txBox="1"/>
            <p:nvPr/>
          </p:nvSpPr>
          <p:spPr>
            <a:xfrm>
              <a:off x="25317" y="25323"/>
              <a:ext cx="1330553" cy="493214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/>
                <a:t>In Stock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28E679E-68DF-01C4-1C4F-EB894646A3ED}"/>
              </a:ext>
            </a:extLst>
          </p:cNvPr>
          <p:cNvGrpSpPr/>
          <p:nvPr/>
        </p:nvGrpSpPr>
        <p:grpSpPr>
          <a:xfrm>
            <a:off x="301620" y="1810938"/>
            <a:ext cx="1381187" cy="426559"/>
            <a:chOff x="0" y="544464"/>
            <a:chExt cx="1381187" cy="518531"/>
          </a:xfrm>
          <a:solidFill>
            <a:srgbClr val="00B050"/>
          </a:solidFill>
        </p:grpSpPr>
        <p:sp>
          <p:nvSpPr>
            <p:cNvPr id="150" name="Rectangle: Top Corners Rounded 149">
              <a:extLst>
                <a:ext uri="{FF2B5EF4-FFF2-40B4-BE49-F238E27FC236}">
                  <a16:creationId xmlns:a16="http://schemas.microsoft.com/office/drawing/2014/main" id="{ECD0DFBF-AAE3-F326-303E-0940597BC11A}"/>
                </a:ext>
              </a:extLst>
            </p:cNvPr>
            <p:cNvSpPr/>
            <p:nvPr/>
          </p:nvSpPr>
          <p:spPr>
            <a:xfrm>
              <a:off x="0" y="544464"/>
              <a:ext cx="1381187" cy="518531"/>
            </a:xfrm>
            <a:prstGeom prst="roundRect">
              <a:avLst/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1" name="Rectangle: Top Corners Rounded 6">
              <a:extLst>
                <a:ext uri="{FF2B5EF4-FFF2-40B4-BE49-F238E27FC236}">
                  <a16:creationId xmlns:a16="http://schemas.microsoft.com/office/drawing/2014/main" id="{2DD6136A-9BA8-1A51-E71D-5DCC978267F1}"/>
                </a:ext>
              </a:extLst>
            </p:cNvPr>
            <p:cNvSpPr txBox="1"/>
            <p:nvPr/>
          </p:nvSpPr>
          <p:spPr>
            <a:xfrm>
              <a:off x="25317" y="569781"/>
              <a:ext cx="1330553" cy="493214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/>
                <a:t>R&amp;O Unit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6A087D0-CBB4-D1F9-36DB-55CC46EB568C}"/>
              </a:ext>
            </a:extLst>
          </p:cNvPr>
          <p:cNvGrpSpPr/>
          <p:nvPr/>
        </p:nvGrpSpPr>
        <p:grpSpPr>
          <a:xfrm>
            <a:off x="301620" y="4573883"/>
            <a:ext cx="1381187" cy="426559"/>
            <a:chOff x="0" y="1088922"/>
            <a:chExt cx="1381187" cy="518531"/>
          </a:xfrm>
          <a:solidFill>
            <a:srgbClr val="00B050"/>
          </a:solidFill>
        </p:grpSpPr>
        <p:sp>
          <p:nvSpPr>
            <p:cNvPr id="148" name="Rectangle: Top Corners Rounded 147">
              <a:extLst>
                <a:ext uri="{FF2B5EF4-FFF2-40B4-BE49-F238E27FC236}">
                  <a16:creationId xmlns:a16="http://schemas.microsoft.com/office/drawing/2014/main" id="{7A164297-626B-4A7A-2E17-6F7D981FFB46}"/>
                </a:ext>
              </a:extLst>
            </p:cNvPr>
            <p:cNvSpPr/>
            <p:nvPr/>
          </p:nvSpPr>
          <p:spPr>
            <a:xfrm>
              <a:off x="0" y="1088922"/>
              <a:ext cx="1381187" cy="518531"/>
            </a:xfrm>
            <a:prstGeom prst="roundRect">
              <a:avLst/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9" name="Rectangle: Top Corners Rounded 8">
              <a:extLst>
                <a:ext uri="{FF2B5EF4-FFF2-40B4-BE49-F238E27FC236}">
                  <a16:creationId xmlns:a16="http://schemas.microsoft.com/office/drawing/2014/main" id="{8935BC59-0E3A-F620-9F8C-BE5305E49A9B}"/>
                </a:ext>
              </a:extLst>
            </p:cNvPr>
            <p:cNvSpPr txBox="1"/>
            <p:nvPr/>
          </p:nvSpPr>
          <p:spPr>
            <a:xfrm>
              <a:off x="25317" y="1114239"/>
              <a:ext cx="1330553" cy="493214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/>
                <a:t>HAT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B3C3837-BBAC-FFF2-86BF-D5073A047E40}"/>
              </a:ext>
            </a:extLst>
          </p:cNvPr>
          <p:cNvGrpSpPr/>
          <p:nvPr/>
        </p:nvGrpSpPr>
        <p:grpSpPr>
          <a:xfrm>
            <a:off x="301620" y="2916116"/>
            <a:ext cx="1381187" cy="426559"/>
            <a:chOff x="0" y="1633380"/>
            <a:chExt cx="1381187" cy="518531"/>
          </a:xfrm>
        </p:grpSpPr>
        <p:sp>
          <p:nvSpPr>
            <p:cNvPr id="146" name="Rectangle: Top Corners Rounded 145">
              <a:extLst>
                <a:ext uri="{FF2B5EF4-FFF2-40B4-BE49-F238E27FC236}">
                  <a16:creationId xmlns:a16="http://schemas.microsoft.com/office/drawing/2014/main" id="{527B122C-466A-E31D-F6F3-73B7DF5DFBB6}"/>
                </a:ext>
              </a:extLst>
            </p:cNvPr>
            <p:cNvSpPr/>
            <p:nvPr/>
          </p:nvSpPr>
          <p:spPr>
            <a:xfrm>
              <a:off x="0" y="1633380"/>
              <a:ext cx="1381187" cy="51853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7" name="Rectangle: Top Corners Rounded 10">
              <a:extLst>
                <a:ext uri="{FF2B5EF4-FFF2-40B4-BE49-F238E27FC236}">
                  <a16:creationId xmlns:a16="http://schemas.microsoft.com/office/drawing/2014/main" id="{9A38F64A-E921-4491-9D1B-F49B5231A1FB}"/>
                </a:ext>
              </a:extLst>
            </p:cNvPr>
            <p:cNvSpPr txBox="1"/>
            <p:nvPr/>
          </p:nvSpPr>
          <p:spPr>
            <a:xfrm>
              <a:off x="25317" y="1658697"/>
              <a:ext cx="1330553" cy="493214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/>
                <a:t>Higher/Lower Level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3F3583D-A0EA-21A0-B300-10C104724611}"/>
              </a:ext>
            </a:extLst>
          </p:cNvPr>
          <p:cNvGrpSpPr/>
          <p:nvPr/>
        </p:nvGrpSpPr>
        <p:grpSpPr>
          <a:xfrm>
            <a:off x="301620" y="4021294"/>
            <a:ext cx="1381187" cy="426559"/>
            <a:chOff x="0" y="2177838"/>
            <a:chExt cx="1381187" cy="518531"/>
          </a:xfrm>
          <a:solidFill>
            <a:srgbClr val="00B050"/>
          </a:solidFill>
        </p:grpSpPr>
        <p:sp>
          <p:nvSpPr>
            <p:cNvPr id="144" name="Rectangle: Top Corners Rounded 143">
              <a:extLst>
                <a:ext uri="{FF2B5EF4-FFF2-40B4-BE49-F238E27FC236}">
                  <a16:creationId xmlns:a16="http://schemas.microsoft.com/office/drawing/2014/main" id="{C619090D-40CF-2E82-D722-A126790C2812}"/>
                </a:ext>
              </a:extLst>
            </p:cNvPr>
            <p:cNvSpPr/>
            <p:nvPr/>
          </p:nvSpPr>
          <p:spPr>
            <a:xfrm>
              <a:off x="0" y="2177838"/>
              <a:ext cx="1381187" cy="518531"/>
            </a:xfrm>
            <a:prstGeom prst="roundRect">
              <a:avLst/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5" name="Rectangle: Top Corners Rounded 12">
              <a:extLst>
                <a:ext uri="{FF2B5EF4-FFF2-40B4-BE49-F238E27FC236}">
                  <a16:creationId xmlns:a16="http://schemas.microsoft.com/office/drawing/2014/main" id="{96A47A55-2943-D4B0-7283-27973621CCC5}"/>
                </a:ext>
              </a:extLst>
            </p:cNvPr>
            <p:cNvSpPr txBox="1"/>
            <p:nvPr/>
          </p:nvSpPr>
          <p:spPr>
            <a:xfrm>
              <a:off x="25317" y="2203155"/>
              <a:ext cx="1330553" cy="493214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/>
                <a:t>Alternate Part Number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5230879-D3AD-7F69-57DA-D54A68F2E12C}"/>
              </a:ext>
            </a:extLst>
          </p:cNvPr>
          <p:cNvGrpSpPr/>
          <p:nvPr/>
        </p:nvGrpSpPr>
        <p:grpSpPr>
          <a:xfrm>
            <a:off x="301620" y="3468705"/>
            <a:ext cx="1381187" cy="426559"/>
            <a:chOff x="0" y="2722296"/>
            <a:chExt cx="1381187" cy="518531"/>
          </a:xfrm>
          <a:solidFill>
            <a:srgbClr val="DC202E"/>
          </a:solidFill>
        </p:grpSpPr>
        <p:sp>
          <p:nvSpPr>
            <p:cNvPr id="142" name="Rectangle: Top Corners Rounded 141">
              <a:extLst>
                <a:ext uri="{FF2B5EF4-FFF2-40B4-BE49-F238E27FC236}">
                  <a16:creationId xmlns:a16="http://schemas.microsoft.com/office/drawing/2014/main" id="{F8329B4E-4246-3254-70E7-A79EC7968DAC}"/>
                </a:ext>
              </a:extLst>
            </p:cNvPr>
            <p:cNvSpPr/>
            <p:nvPr/>
          </p:nvSpPr>
          <p:spPr>
            <a:xfrm>
              <a:off x="0" y="2722296"/>
              <a:ext cx="1381187" cy="518531"/>
            </a:xfrm>
            <a:prstGeom prst="roundRect">
              <a:avLst/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3" name="Rectangle: Top Corners Rounded 14">
              <a:extLst>
                <a:ext uri="{FF2B5EF4-FFF2-40B4-BE49-F238E27FC236}">
                  <a16:creationId xmlns:a16="http://schemas.microsoft.com/office/drawing/2014/main" id="{E56C41F7-A534-3DE7-CDEE-3914403F54A8}"/>
                </a:ext>
              </a:extLst>
            </p:cNvPr>
            <p:cNvSpPr txBox="1"/>
            <p:nvPr/>
          </p:nvSpPr>
          <p:spPr>
            <a:xfrm>
              <a:off x="25317" y="2747613"/>
              <a:ext cx="1330553" cy="493214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/>
                <a:t>Unlike Exchange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1355C06-5498-0091-5331-5AEF8B0F0E91}"/>
              </a:ext>
            </a:extLst>
          </p:cNvPr>
          <p:cNvGrpSpPr/>
          <p:nvPr/>
        </p:nvGrpSpPr>
        <p:grpSpPr>
          <a:xfrm>
            <a:off x="301620" y="2363527"/>
            <a:ext cx="1381187" cy="426559"/>
            <a:chOff x="0" y="3266754"/>
            <a:chExt cx="1381187" cy="518531"/>
          </a:xfrm>
          <a:solidFill>
            <a:srgbClr val="DC202E"/>
          </a:solidFill>
        </p:grpSpPr>
        <p:sp>
          <p:nvSpPr>
            <p:cNvPr id="140" name="Rectangle: Top Corners Rounded 139">
              <a:extLst>
                <a:ext uri="{FF2B5EF4-FFF2-40B4-BE49-F238E27FC236}">
                  <a16:creationId xmlns:a16="http://schemas.microsoft.com/office/drawing/2014/main" id="{27861047-55B9-CD4A-9CDC-829E3E73E4CA}"/>
                </a:ext>
              </a:extLst>
            </p:cNvPr>
            <p:cNvSpPr/>
            <p:nvPr/>
          </p:nvSpPr>
          <p:spPr>
            <a:xfrm>
              <a:off x="0" y="3266754"/>
              <a:ext cx="1381187" cy="518531"/>
            </a:xfrm>
            <a:prstGeom prst="roundRect">
              <a:avLst/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1" name="Rectangle: Top Corners Rounded 16">
              <a:extLst>
                <a:ext uri="{FF2B5EF4-FFF2-40B4-BE49-F238E27FC236}">
                  <a16:creationId xmlns:a16="http://schemas.microsoft.com/office/drawing/2014/main" id="{9FFAF2C8-1157-ECBB-EE44-DB8F9123AA90}"/>
                </a:ext>
              </a:extLst>
            </p:cNvPr>
            <p:cNvSpPr txBox="1"/>
            <p:nvPr/>
          </p:nvSpPr>
          <p:spPr>
            <a:xfrm>
              <a:off x="25317" y="3292071"/>
              <a:ext cx="1330553" cy="493214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/>
                <a:t>Production Stock Transfer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17656B6-F216-19E8-E74F-B4E5179570C5}"/>
              </a:ext>
            </a:extLst>
          </p:cNvPr>
          <p:cNvGrpSpPr/>
          <p:nvPr/>
        </p:nvGrpSpPr>
        <p:grpSpPr>
          <a:xfrm>
            <a:off x="301620" y="5126472"/>
            <a:ext cx="1381187" cy="426559"/>
            <a:chOff x="0" y="3811212"/>
            <a:chExt cx="1381187" cy="518531"/>
          </a:xfrm>
          <a:solidFill>
            <a:srgbClr val="DC202E"/>
          </a:solidFill>
        </p:grpSpPr>
        <p:sp>
          <p:nvSpPr>
            <p:cNvPr id="138" name="Rectangle: Top Corners Rounded 137">
              <a:extLst>
                <a:ext uri="{FF2B5EF4-FFF2-40B4-BE49-F238E27FC236}">
                  <a16:creationId xmlns:a16="http://schemas.microsoft.com/office/drawing/2014/main" id="{ACE20A1C-550A-F1C3-F7ED-7C1FEDA11B06}"/>
                </a:ext>
              </a:extLst>
            </p:cNvPr>
            <p:cNvSpPr/>
            <p:nvPr/>
          </p:nvSpPr>
          <p:spPr>
            <a:xfrm>
              <a:off x="0" y="3811212"/>
              <a:ext cx="1381187" cy="518531"/>
            </a:xfrm>
            <a:prstGeom prst="roundRect">
              <a:avLst/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9" name="Rectangle: Top Corners Rounded 18">
              <a:extLst>
                <a:ext uri="{FF2B5EF4-FFF2-40B4-BE49-F238E27FC236}">
                  <a16:creationId xmlns:a16="http://schemas.microsoft.com/office/drawing/2014/main" id="{E5133500-1545-9B20-6384-628979663D43}"/>
                </a:ext>
              </a:extLst>
            </p:cNvPr>
            <p:cNvSpPr txBox="1"/>
            <p:nvPr/>
          </p:nvSpPr>
          <p:spPr>
            <a:xfrm>
              <a:off x="25317" y="3836529"/>
              <a:ext cx="1330553" cy="493214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/>
                <a:t>Channel Partner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0CD7B41-6622-F7A8-D674-6210F9E6832E}"/>
              </a:ext>
            </a:extLst>
          </p:cNvPr>
          <p:cNvGrpSpPr/>
          <p:nvPr/>
        </p:nvGrpSpPr>
        <p:grpSpPr>
          <a:xfrm>
            <a:off x="301620" y="5679061"/>
            <a:ext cx="1381187" cy="426559"/>
            <a:chOff x="0" y="4355671"/>
            <a:chExt cx="1381187" cy="518531"/>
          </a:xfrm>
          <a:solidFill>
            <a:srgbClr val="DC202E"/>
          </a:solidFill>
        </p:grpSpPr>
        <p:sp>
          <p:nvSpPr>
            <p:cNvPr id="136" name="Rectangle: Top Corners Rounded 135">
              <a:extLst>
                <a:ext uri="{FF2B5EF4-FFF2-40B4-BE49-F238E27FC236}">
                  <a16:creationId xmlns:a16="http://schemas.microsoft.com/office/drawing/2014/main" id="{854AF9FB-9072-2237-9945-F15629D5A159}"/>
                </a:ext>
              </a:extLst>
            </p:cNvPr>
            <p:cNvSpPr/>
            <p:nvPr/>
          </p:nvSpPr>
          <p:spPr>
            <a:xfrm>
              <a:off x="0" y="4355671"/>
              <a:ext cx="1381187" cy="518531"/>
            </a:xfrm>
            <a:prstGeom prst="roundRect">
              <a:avLst/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7" name="Rectangle: Top Corners Rounded 20">
              <a:extLst>
                <a:ext uri="{FF2B5EF4-FFF2-40B4-BE49-F238E27FC236}">
                  <a16:creationId xmlns:a16="http://schemas.microsoft.com/office/drawing/2014/main" id="{F96A6D5B-0415-9301-C89B-ED9178C7271B}"/>
                </a:ext>
              </a:extLst>
            </p:cNvPr>
            <p:cNvSpPr txBox="1"/>
            <p:nvPr/>
          </p:nvSpPr>
          <p:spPr>
            <a:xfrm>
              <a:off x="25317" y="4380988"/>
              <a:ext cx="1330553" cy="493214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/>
                <a:t>ILS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46A2D71-FF75-D276-5EB7-C671FE3BBC64}"/>
              </a:ext>
            </a:extLst>
          </p:cNvPr>
          <p:cNvGrpSpPr/>
          <p:nvPr/>
        </p:nvGrpSpPr>
        <p:grpSpPr>
          <a:xfrm>
            <a:off x="301620" y="6231652"/>
            <a:ext cx="1381187" cy="426559"/>
            <a:chOff x="0" y="4900129"/>
            <a:chExt cx="1381187" cy="518531"/>
          </a:xfrm>
        </p:grpSpPr>
        <p:sp>
          <p:nvSpPr>
            <p:cNvPr id="134" name="Rectangle: Top Corners Rounded 133">
              <a:extLst>
                <a:ext uri="{FF2B5EF4-FFF2-40B4-BE49-F238E27FC236}">
                  <a16:creationId xmlns:a16="http://schemas.microsoft.com/office/drawing/2014/main" id="{6F563381-0BF3-D0BB-BB62-EBB31C401C7D}"/>
                </a:ext>
              </a:extLst>
            </p:cNvPr>
            <p:cNvSpPr/>
            <p:nvPr/>
          </p:nvSpPr>
          <p:spPr>
            <a:xfrm>
              <a:off x="0" y="4900129"/>
              <a:ext cx="1381187" cy="51853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5" name="Rectangle: Top Corners Rounded 22">
              <a:extLst>
                <a:ext uri="{FF2B5EF4-FFF2-40B4-BE49-F238E27FC236}">
                  <a16:creationId xmlns:a16="http://schemas.microsoft.com/office/drawing/2014/main" id="{D436C1DE-1DB3-FBAD-5A8D-8B03DD1E00FB}"/>
                </a:ext>
              </a:extLst>
            </p:cNvPr>
            <p:cNvSpPr txBox="1"/>
            <p:nvPr/>
          </p:nvSpPr>
          <p:spPr>
            <a:xfrm>
              <a:off x="25317" y="4925446"/>
              <a:ext cx="1330553" cy="493214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/>
                <a:t>Buy-back</a:t>
              </a:r>
            </a:p>
          </p:txBody>
        </p:sp>
      </p:grpSp>
      <p:sp>
        <p:nvSpPr>
          <p:cNvPr id="184" name="TextBox 183">
            <a:extLst>
              <a:ext uri="{FF2B5EF4-FFF2-40B4-BE49-F238E27FC236}">
                <a16:creationId xmlns:a16="http://schemas.microsoft.com/office/drawing/2014/main" id="{A6DC9FFF-87DB-1E2B-20F4-DAA809C2A0DF}"/>
              </a:ext>
            </a:extLst>
          </p:cNvPr>
          <p:cNvSpPr txBox="1"/>
          <p:nvPr/>
        </p:nvSpPr>
        <p:spPr>
          <a:xfrm>
            <a:off x="1746720" y="1939578"/>
            <a:ext cx="175406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100"/>
              <a:t>- Est. Delivery 96 Hours*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079C524F-7E10-CF6C-DDB3-F05E0A793F60}"/>
              </a:ext>
            </a:extLst>
          </p:cNvPr>
          <p:cNvSpPr txBox="1"/>
          <p:nvPr/>
        </p:nvSpPr>
        <p:spPr>
          <a:xfrm>
            <a:off x="1727362" y="2913654"/>
            <a:ext cx="175406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100"/>
              <a:t>- Est. Delivery 72 Hours*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5689186-C4B8-CC10-4E5D-7DCDE0A73BEE}"/>
              </a:ext>
            </a:extLst>
          </p:cNvPr>
          <p:cNvSpPr txBox="1"/>
          <p:nvPr/>
        </p:nvSpPr>
        <p:spPr>
          <a:xfrm>
            <a:off x="1746721" y="4038142"/>
            <a:ext cx="175406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100"/>
              <a:t>- Est. Delivery 48 Hours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6E1E7CC-7A55-D620-B99B-1EE37662231A}"/>
              </a:ext>
            </a:extLst>
          </p:cNvPr>
          <p:cNvSpPr txBox="1"/>
          <p:nvPr/>
        </p:nvSpPr>
        <p:spPr>
          <a:xfrm>
            <a:off x="1727361" y="4585504"/>
            <a:ext cx="175406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100"/>
              <a:t>- Est. Delivery 48 Hours*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A9FC6732-EF5E-4DCB-9493-3B888E8EE154}"/>
              </a:ext>
            </a:extLst>
          </p:cNvPr>
          <p:cNvSpPr txBox="1"/>
          <p:nvPr/>
        </p:nvSpPr>
        <p:spPr>
          <a:xfrm>
            <a:off x="8006763" y="1751945"/>
            <a:ext cx="68588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u="sng"/>
              <a:t>Estimated </a:t>
            </a:r>
          </a:p>
          <a:p>
            <a:pPr algn="ctr"/>
            <a:r>
              <a:rPr lang="en-US" sz="1100" b="1" u="sng"/>
              <a:t>Delivery 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DCAD133-CE1C-A98A-11F3-CB2FFBE6BBFC}"/>
              </a:ext>
            </a:extLst>
          </p:cNvPr>
          <p:cNvSpPr txBox="1"/>
          <p:nvPr/>
        </p:nvSpPr>
        <p:spPr>
          <a:xfrm>
            <a:off x="367635" y="996281"/>
            <a:ext cx="124915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u="sng"/>
              <a:t>Solution</a:t>
            </a:r>
          </a:p>
        </p:txBody>
      </p:sp>
      <p:sp>
        <p:nvSpPr>
          <p:cNvPr id="195" name="Speech Bubble: Rectangle with Corners Rounded 194">
            <a:extLst>
              <a:ext uri="{FF2B5EF4-FFF2-40B4-BE49-F238E27FC236}">
                <a16:creationId xmlns:a16="http://schemas.microsoft.com/office/drawing/2014/main" id="{2156E1B0-39A1-71FE-6711-3D33426F9BD8}"/>
              </a:ext>
            </a:extLst>
          </p:cNvPr>
          <p:cNvSpPr/>
          <p:nvPr/>
        </p:nvSpPr>
        <p:spPr>
          <a:xfrm>
            <a:off x="3476804" y="1433782"/>
            <a:ext cx="1381184" cy="771090"/>
          </a:xfrm>
          <a:prstGeom prst="wedgeRoundRectCallou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sng">
                <a:solidFill>
                  <a:schemeClr val="tx1"/>
                </a:solidFill>
              </a:rPr>
              <a:t>Current State: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CSR stops at 1</a:t>
            </a:r>
            <a:r>
              <a:rPr lang="en-US" sz="1200" baseline="30000">
                <a:solidFill>
                  <a:schemeClr val="tx1"/>
                </a:solidFill>
              </a:rPr>
              <a:t>st</a:t>
            </a:r>
            <a:r>
              <a:rPr lang="en-US" sz="1200">
                <a:solidFill>
                  <a:schemeClr val="tx1"/>
                </a:solidFill>
              </a:rPr>
              <a:t> viable option</a:t>
            </a: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2692EC4B-87B9-A885-364C-A95FAFBACA3B}"/>
              </a:ext>
            </a:extLst>
          </p:cNvPr>
          <p:cNvCxnSpPr>
            <a:cxnSpLocks/>
          </p:cNvCxnSpPr>
          <p:nvPr/>
        </p:nvCxnSpPr>
        <p:spPr>
          <a:xfrm>
            <a:off x="235899" y="2298233"/>
            <a:ext cx="4398461" cy="3025"/>
          </a:xfrm>
          <a:prstGeom prst="line">
            <a:avLst/>
          </a:prstGeom>
          <a:ln w="12700">
            <a:solidFill>
              <a:srgbClr val="707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 198">
            <a:extLst>
              <a:ext uri="{FF2B5EF4-FFF2-40B4-BE49-F238E27FC236}">
                <a16:creationId xmlns:a16="http://schemas.microsoft.com/office/drawing/2014/main" id="{C03ACBCC-8701-9B1B-783D-02507EAAB852}"/>
              </a:ext>
            </a:extLst>
          </p:cNvPr>
          <p:cNvSpPr/>
          <p:nvPr/>
        </p:nvSpPr>
        <p:spPr>
          <a:xfrm>
            <a:off x="7969054" y="2203303"/>
            <a:ext cx="757932" cy="276999"/>
          </a:xfrm>
          <a:prstGeom prst="rect">
            <a:avLst/>
          </a:prstGeom>
          <a:noFill/>
          <a:ln>
            <a:solidFill>
              <a:srgbClr val="707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48 Hours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43AD78F9-2667-4991-7C6B-902212A0250D}"/>
              </a:ext>
            </a:extLst>
          </p:cNvPr>
          <p:cNvSpPr/>
          <p:nvPr/>
        </p:nvSpPr>
        <p:spPr>
          <a:xfrm>
            <a:off x="7968544" y="2853957"/>
            <a:ext cx="758952" cy="276999"/>
          </a:xfrm>
          <a:prstGeom prst="rect">
            <a:avLst/>
          </a:prstGeom>
          <a:noFill/>
          <a:ln>
            <a:solidFill>
              <a:srgbClr val="707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48 Hours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A7E56403-3F61-992C-A4D5-C99329BAF5F1}"/>
              </a:ext>
            </a:extLst>
          </p:cNvPr>
          <p:cNvSpPr/>
          <p:nvPr/>
        </p:nvSpPr>
        <p:spPr>
          <a:xfrm>
            <a:off x="7968544" y="3504611"/>
            <a:ext cx="758952" cy="276999"/>
          </a:xfrm>
          <a:prstGeom prst="rect">
            <a:avLst/>
          </a:prstGeom>
          <a:noFill/>
          <a:ln>
            <a:solidFill>
              <a:srgbClr val="707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96 Hours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6AF8DE88-7008-3AF1-F463-082FCF5BF0BB}"/>
              </a:ext>
            </a:extLst>
          </p:cNvPr>
          <p:cNvSpPr/>
          <p:nvPr/>
        </p:nvSpPr>
        <p:spPr>
          <a:xfrm>
            <a:off x="7968544" y="4165316"/>
            <a:ext cx="758952" cy="276999"/>
          </a:xfrm>
          <a:prstGeom prst="rect">
            <a:avLst/>
          </a:prstGeom>
          <a:noFill/>
          <a:ln>
            <a:solidFill>
              <a:srgbClr val="707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72 Hours</a:t>
            </a: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B9E65B14-6C7A-6689-9FF4-6F3E1D25BBEA}"/>
              </a:ext>
            </a:extLst>
          </p:cNvPr>
          <p:cNvSpPr/>
          <p:nvPr/>
        </p:nvSpPr>
        <p:spPr>
          <a:xfrm>
            <a:off x="5954253" y="5817070"/>
            <a:ext cx="5444442" cy="63896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End State: Next best action is automatically processed without CSR intervention</a:t>
            </a: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B4BD686B-A175-636D-975A-19F3961C7FFF}"/>
              </a:ext>
            </a:extLst>
          </p:cNvPr>
          <p:cNvSpPr/>
          <p:nvPr/>
        </p:nvSpPr>
        <p:spPr>
          <a:xfrm>
            <a:off x="3565273" y="3406512"/>
            <a:ext cx="1330552" cy="12965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All options configurable based on business rules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3A536161-B38B-199B-9AD8-726AA1F77F8E}"/>
              </a:ext>
            </a:extLst>
          </p:cNvPr>
          <p:cNvSpPr/>
          <p:nvPr/>
        </p:nvSpPr>
        <p:spPr>
          <a:xfrm>
            <a:off x="5594362" y="1373678"/>
            <a:ext cx="5571386" cy="3982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209" name="Speech Bubble: Rectangle with Corners Rounded 208">
            <a:extLst>
              <a:ext uri="{FF2B5EF4-FFF2-40B4-BE49-F238E27FC236}">
                <a16:creationId xmlns:a16="http://schemas.microsoft.com/office/drawing/2014/main" id="{3591E968-B9F9-A4C5-36A6-9A2C5144B779}"/>
              </a:ext>
            </a:extLst>
          </p:cNvPr>
          <p:cNvSpPr/>
          <p:nvPr/>
        </p:nvSpPr>
        <p:spPr>
          <a:xfrm>
            <a:off x="9553002" y="4597581"/>
            <a:ext cx="1500711" cy="528891"/>
          </a:xfrm>
          <a:prstGeom prst="wedgeRoundRectCallout">
            <a:avLst>
              <a:gd name="adj1" fmla="val -26176"/>
              <a:gd name="adj2" fmla="val -64005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Selection of option to process in ERP or SFDC 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7C17F789-B5C1-0B38-9E64-C8B3CDDBE6A3}"/>
              </a:ext>
            </a:extLst>
          </p:cNvPr>
          <p:cNvSpPr/>
          <p:nvPr/>
        </p:nvSpPr>
        <p:spPr>
          <a:xfrm>
            <a:off x="10060436" y="2203304"/>
            <a:ext cx="1960988" cy="2244550"/>
          </a:xfrm>
          <a:prstGeom prst="rect">
            <a:avLst/>
          </a:prstGeom>
          <a:noFill/>
          <a:ln>
            <a:solidFill>
              <a:srgbClr val="70707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tx1"/>
                </a:solidFill>
              </a:rPr>
              <a:t>Execution of order placement and close loop communication with customer </a:t>
            </a:r>
          </a:p>
        </p:txBody>
      </p:sp>
    </p:spTree>
    <p:extLst>
      <p:ext uri="{BB962C8B-B14F-4D97-AF65-F5344CB8AC3E}">
        <p14:creationId xmlns:p14="http://schemas.microsoft.com/office/powerpoint/2010/main" val="899536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FF5175-D28C-AC1D-A183-B102A857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842484"/>
            <a:ext cx="11201401" cy="5815172"/>
          </a:xfrm>
        </p:spPr>
        <p:txBody>
          <a:bodyPr>
            <a:normAutofit fontScale="92500" lnSpcReduction="20000"/>
          </a:bodyPr>
          <a:lstStyle/>
          <a:p>
            <a:pPr algn="l" fontAlgn="base"/>
            <a:r>
              <a:rPr lang="en-US" sz="18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Great News! We have your order, and it’s in progress.</a:t>
            </a:r>
          </a:p>
          <a:p>
            <a:pPr algn="l" fontAlgn="base"/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/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our AOG order for </a:t>
            </a:r>
            <a:r>
              <a:rPr lang="en-US" sz="18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7038231-1902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is set to ship on 10/9/2024 from our Phoenix, AZ, USA location and is expected to arrive on 10/12/2024 in </a:t>
            </a:r>
            <a:r>
              <a:rPr lang="en-US" sz="1800" b="0" i="0" u="none" strike="noStrike" baseline="0" dirty="0">
                <a:latin typeface="CIDFont+F3"/>
              </a:rPr>
              <a:t>Los Angeles, California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/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fontAlgn="base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Want your order faster?</a:t>
            </a:r>
          </a:p>
          <a:p>
            <a:pPr algn="l" fontAlgn="base"/>
            <a:endParaRPr lang="en-US" sz="3200" i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fontAlgn="base">
              <a:buSzPct val="150000"/>
              <a:buFont typeface="Wingdings" panose="05000000000000000000" pitchFamily="2" charset="2"/>
              <a:buChar char="ü"/>
            </a:pPr>
            <a:r>
              <a:rPr lang="en-US" sz="1800" i="1" dirty="0">
                <a:solidFill>
                  <a:srgbClr val="000000"/>
                </a:solidFill>
                <a:latin typeface="Calibri" panose="020F0502020204030204" pitchFamily="34" charset="0"/>
              </a:rPr>
              <a:t>Tomorrow 6 PM – 9 PM</a:t>
            </a:r>
          </a:p>
          <a:p>
            <a:pPr lvl="2" indent="0" fontAlgn="base">
              <a:buSzPct val="150000"/>
              <a:buNone/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Alternate part number available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7038231-1904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 for $40,137 on exchange arriving tomorrow by 9 PM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Friday 10/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11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lvl="2" indent="0" fontAlgn="base">
              <a:buSzPct val="150000"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Work out of Repair from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Olathe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shipping on 7/29 and will arrive 4 days sooner on 7/30</a:t>
            </a:r>
          </a:p>
          <a:p>
            <a:pPr marL="285750" indent="-285750" algn="l" fontAlgn="base">
              <a:buSzPct val="15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Saturday 10/12</a:t>
            </a:r>
            <a:endParaRPr lang="en-US" sz="180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2" indent="0" fontAlgn="base">
              <a:buSzPct val="150000"/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Direct ship 7/31, arriving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days sooner on 8/1.</a:t>
            </a:r>
          </a:p>
          <a:p>
            <a:pPr lvl="2" indent="0" fontAlgn="base">
              <a:buSzPct val="150000"/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from Phoenix on </a:t>
            </a:r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 indent="0" fontAlgn="base">
              <a:buSzPct val="150000"/>
              <a:buNone/>
            </a:pPr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fontAlgn="base"/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These options are available through: 10/08/202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4 11:33 AM</a:t>
            </a:r>
          </a:p>
          <a:p>
            <a:pPr algn="l" fontAlgn="base"/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/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8E70B8-A77E-11D8-1FAB-110664244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45581" cy="86364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C0FE34B-14B5-93F5-72F7-5022821517A3}"/>
              </a:ext>
            </a:extLst>
          </p:cNvPr>
          <p:cNvSpPr/>
          <p:nvPr/>
        </p:nvSpPr>
        <p:spPr>
          <a:xfrm>
            <a:off x="495299" y="5738879"/>
            <a:ext cx="1273995" cy="51327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Submit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7CD20F-8639-9A25-ABB7-3C87313D01C7}"/>
              </a:ext>
            </a:extLst>
          </p:cNvPr>
          <p:cNvSpPr txBox="1"/>
          <p:nvPr/>
        </p:nvSpPr>
        <p:spPr>
          <a:xfrm>
            <a:off x="9606337" y="270456"/>
            <a:ext cx="2090363" cy="5548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dirty="0"/>
              <a:t>Date: 10/08/2024</a:t>
            </a:r>
          </a:p>
          <a:p>
            <a:pPr algn="r"/>
            <a:r>
              <a:rPr lang="en-US" dirty="0"/>
              <a:t>Time: 8:56 AM</a:t>
            </a:r>
          </a:p>
        </p:txBody>
      </p:sp>
      <p:pic>
        <p:nvPicPr>
          <p:cNvPr id="13" name="Graphic 12" descr="Take Off with solid fill">
            <a:extLst>
              <a:ext uri="{FF2B5EF4-FFF2-40B4-BE49-F238E27FC236}">
                <a16:creationId xmlns:a16="http://schemas.microsoft.com/office/drawing/2014/main" id="{01EA2975-B815-A783-B8C7-FC88B8DA4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9217" y="2068958"/>
            <a:ext cx="757720" cy="75772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B1636B-878D-CC0D-A3CC-29A51759829E}"/>
              </a:ext>
            </a:extLst>
          </p:cNvPr>
          <p:cNvSpPr/>
          <p:nvPr/>
        </p:nvSpPr>
        <p:spPr>
          <a:xfrm>
            <a:off x="2017139" y="5676860"/>
            <a:ext cx="3143905" cy="6373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02  :  37  :  19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      Hours            Minutes           Seconds</a:t>
            </a:r>
            <a:r>
              <a:rPr lang="en-US" sz="110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4" name="Graphic 3" descr="Information with solid fill">
            <a:extLst>
              <a:ext uri="{FF2B5EF4-FFF2-40B4-BE49-F238E27FC236}">
                <a16:creationId xmlns:a16="http://schemas.microsoft.com/office/drawing/2014/main" id="{15ED7016-A312-7AFF-F6E0-35279B2ECE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91607" y="2731899"/>
            <a:ext cx="236663" cy="236663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099D245-3C9D-60AA-DA06-CC63BCB358D0}"/>
              </a:ext>
            </a:extLst>
          </p:cNvPr>
          <p:cNvSpPr/>
          <p:nvPr/>
        </p:nvSpPr>
        <p:spPr>
          <a:xfrm>
            <a:off x="7006545" y="2078483"/>
            <a:ext cx="4744825" cy="995952"/>
          </a:xfrm>
          <a:prstGeom prst="wedgeRoundRectCallout">
            <a:avLst>
              <a:gd name="adj1" fmla="val -53055"/>
              <a:gd name="adj2" fmla="val 79675"/>
              <a:gd name="adj3" fmla="val 16667"/>
            </a:avLst>
          </a:prstGeom>
          <a:solidFill>
            <a:srgbClr val="85DFFF"/>
          </a:solidFill>
          <a:ln>
            <a:noFill/>
          </a:ln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Prioritize speed of delivery considering </a:t>
            </a:r>
            <a:r>
              <a:rPr lang="en-US" sz="2000">
                <a:solidFill>
                  <a:schemeClr val="tx1"/>
                </a:solidFill>
              </a:rPr>
              <a:t>Customs, Logistics, Global Events, and Weather</a:t>
            </a:r>
          </a:p>
        </p:txBody>
      </p:sp>
    </p:spTree>
    <p:extLst>
      <p:ext uri="{BB962C8B-B14F-4D97-AF65-F5344CB8AC3E}">
        <p14:creationId xmlns:p14="http://schemas.microsoft.com/office/powerpoint/2010/main" val="22559758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sa9x3VQ68rPHEqmxHY_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MiR8j.2IS0ACQX.YAvR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7STCjGhv2BoYZhSCMr3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Honeywell 2019">
  <a:themeElements>
    <a:clrScheme name="Honeywell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 sz="1400" dirty="0" err="1" smtClean="0">
            <a:solidFill>
              <a:prstClr val="black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oneywell-PowerPoint-Template-16x9.pptx" id="{98CD3D86-9F08-4F3B-AF5D-A5B466AC7FF0}" vid="{B9C159B1-39F4-4D1D-B6FE-A5CEFBEA9939}"/>
    </a:ext>
  </a:extLst>
</a:theme>
</file>

<file path=ppt/theme/theme2.xml><?xml version="1.0" encoding="utf-8"?>
<a:theme xmlns:a="http://schemas.openxmlformats.org/drawingml/2006/main" name="Office Theme">
  <a:themeElements>
    <a:clrScheme name="Honeywell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oneywell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ab3b79-5a11-4a79-9b08-3bd2d79ac80f">
      <UserInfo>
        <DisplayName/>
        <AccountId xsi:nil="true"/>
        <AccountType/>
      </UserInfo>
    </SharedWithUsers>
    <TaxCatchAll xmlns="213af126-92eb-4bb5-8bfd-1661103a2928" xsi:nil="true"/>
    <lcf76f155ced4ddcb4097134ff3c332f xmlns="5c9ad062-aa00-492d-a75b-e00dca3b3d0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34FE2A5FCB4A40879E88ECF8489FD4" ma:contentTypeVersion="16" ma:contentTypeDescription="Create a new document." ma:contentTypeScope="" ma:versionID="2d6054e718a6b3d49ddabad75901d3f1">
  <xsd:schema xmlns:xsd="http://www.w3.org/2001/XMLSchema" xmlns:xs="http://www.w3.org/2001/XMLSchema" xmlns:p="http://schemas.microsoft.com/office/2006/metadata/properties" xmlns:ns2="5c9ad062-aa00-492d-a75b-e00dca3b3d0f" xmlns:ns3="0dab3b79-5a11-4a79-9b08-3bd2d79ac80f" xmlns:ns4="213af126-92eb-4bb5-8bfd-1661103a2928" targetNamespace="http://schemas.microsoft.com/office/2006/metadata/properties" ma:root="true" ma:fieldsID="5b1465dfc66d7d380ed0c709667da3b6" ns2:_="" ns3:_="" ns4:_="">
    <xsd:import namespace="5c9ad062-aa00-492d-a75b-e00dca3b3d0f"/>
    <xsd:import namespace="0dab3b79-5a11-4a79-9b08-3bd2d79ac80f"/>
    <xsd:import namespace="213af126-92eb-4bb5-8bfd-1661103a29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ad062-aa00-492d-a75b-e00dca3b3d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bc46713-8fa2-488a-ac8b-ad618560c9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b3b79-5a11-4a79-9b08-3bd2d79ac8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af126-92eb-4bb5-8bfd-1661103a292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c8bf28e-e1e2-4321-b4d7-8a8cbe31736a}" ma:internalName="TaxCatchAll" ma:showField="CatchAllData" ma:web="0dab3b79-5a11-4a79-9b08-3bd2d79ac8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6891B1-8FEE-4CAA-A633-6350205EC11B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98ac4cb1-aa44-489b-927f-733e5420d57d"/>
    <ds:schemaRef ds:uri="1fe6b16a-7fdd-40c8-b613-b6689632ca73"/>
    <ds:schemaRef ds:uri="http://schemas.microsoft.com/office/2006/metadata/properties"/>
    <ds:schemaRef ds:uri="0dab3b79-5a11-4a79-9b08-3bd2d79ac80f"/>
    <ds:schemaRef ds:uri="213af126-92eb-4bb5-8bfd-1661103a2928"/>
    <ds:schemaRef ds:uri="5c9ad062-aa00-492d-a75b-e00dca3b3d0f"/>
  </ds:schemaRefs>
</ds:datastoreItem>
</file>

<file path=customXml/itemProps2.xml><?xml version="1.0" encoding="utf-8"?>
<ds:datastoreItem xmlns:ds="http://schemas.openxmlformats.org/officeDocument/2006/customXml" ds:itemID="{99E4F4B7-7176-4183-9D64-3196E27BD0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ad062-aa00-492d-a75b-e00dca3b3d0f"/>
    <ds:schemaRef ds:uri="0dab3b79-5a11-4a79-9b08-3bd2d79ac80f"/>
    <ds:schemaRef ds:uri="213af126-92eb-4bb5-8bfd-1661103a29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216B17-20C9-4BDA-A240-55569DD4854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546e5e1-5d42-4630-bacd-c69bfdcbd5e8}" enabled="1" method="Standard" siteId="{96ece526-9c7d-48b0-8daf-8b93c90a5d1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Honeywell-PowerPoint-Template-16x9</Template>
  <TotalTime>2693</TotalTime>
  <Words>929</Words>
  <Application>Microsoft Office PowerPoint</Application>
  <PresentationFormat>Widescreen</PresentationFormat>
  <Paragraphs>223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CIDFont+F3</vt:lpstr>
      <vt:lpstr>Courier New</vt:lpstr>
      <vt:lpstr>Wingdings</vt:lpstr>
      <vt:lpstr>Honeywell 2019</vt:lpstr>
      <vt:lpstr>think-cell Slide</vt:lpstr>
      <vt:lpstr>Honeywell  Global Customer Committee  Aircraft on Ground</vt:lpstr>
      <vt:lpstr>Honeywell AOG | Volume &amp; Performance</vt:lpstr>
      <vt:lpstr>AOG Digital Transformation</vt:lpstr>
      <vt:lpstr>AOG Process of Tomorrow</vt:lpstr>
      <vt:lpstr>PowerPoint Presentation</vt:lpstr>
      <vt:lpstr>GenAI Solution to Extract Critical Information</vt:lpstr>
      <vt:lpstr>Drafted Email response to the Customer</vt:lpstr>
      <vt:lpstr>Automated Decision-Making </vt:lpstr>
      <vt:lpstr>PowerPoint Presentation</vt:lpstr>
      <vt:lpstr>AOG support – MSP customers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Honeywell | Global Customer Committee  Aircraft on Ground</dc:title>
  <dc:creator>Towne, Megan</dc:creator>
  <cp:lastModifiedBy>Kennan, Rod</cp:lastModifiedBy>
  <cp:revision>16</cp:revision>
  <dcterms:created xsi:type="dcterms:W3CDTF">2023-04-29T01:40:20Z</dcterms:created>
  <dcterms:modified xsi:type="dcterms:W3CDTF">2024-11-09T20:22:23Z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0x0101000234FE2A5FCB4A40879E88ECF8489FD4</vt:lpwstr>
  </property>
  <property fmtid="{D5CDD505-2E9C-101B-9397-08002B2CF9AE}" pid="3" name="MSIP_Label_d546e5e1-5d42-4630-bacd-c69bfdcbd5e8_Enabled">
    <vt:lpwstr>true</vt:lpwstr>
  </property>
  <property fmtid="{D5CDD505-2E9C-101B-9397-08002B2CF9AE}" pid="4" name="MSIP_Label_d546e5e1-5d42-4630-bacd-c69bfdcbd5e8_SetDate">
    <vt:lpwstr>2021-08-24T14:40:09Z</vt:lpwstr>
  </property>
  <property fmtid="{D5CDD505-2E9C-101B-9397-08002B2CF9AE}" pid="5" name="MSIP_Label_d546e5e1-5d42-4630-bacd-c69bfdcbd5e8_Method">
    <vt:lpwstr>Standard</vt:lpwstr>
  </property>
  <property fmtid="{D5CDD505-2E9C-101B-9397-08002B2CF9AE}" pid="6" name="MSIP_Label_d546e5e1-5d42-4630-bacd-c69bfdcbd5e8_Name">
    <vt:lpwstr>d546e5e1-5d42-4630-bacd-c69bfdcbd5e8</vt:lpwstr>
  </property>
  <property fmtid="{D5CDD505-2E9C-101B-9397-08002B2CF9AE}" pid="7" name="MSIP_Label_d546e5e1-5d42-4630-bacd-c69bfdcbd5e8_SiteId">
    <vt:lpwstr>96ece526-9c7d-48b0-8daf-8b93c90a5d18</vt:lpwstr>
  </property>
  <property fmtid="{D5CDD505-2E9C-101B-9397-08002B2CF9AE}" pid="8" name="MSIP_Label_d546e5e1-5d42-4630-bacd-c69bfdcbd5e8_ActionId">
    <vt:lpwstr>820225fa-8599-4dbf-bc0a-bf8c5f6efac8</vt:lpwstr>
  </property>
  <property fmtid="{D5CDD505-2E9C-101B-9397-08002B2CF9AE}" pid="9" name="MSIP_Label_d546e5e1-5d42-4630-bacd-c69bfdcbd5e8_ContentBits">
    <vt:lpwstr>0</vt:lpwstr>
  </property>
  <property fmtid="{D5CDD505-2E9C-101B-9397-08002B2CF9AE}" pid="10" name="SmartTag">
    <vt:lpwstr>4</vt:lpwstr>
  </property>
  <property fmtid="{D5CDD505-2E9C-101B-9397-08002B2CF9AE}" pid="11" name="Order">
    <vt:r8>69200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TriggerFlowInfo">
    <vt:lpwstr/>
  </property>
  <property fmtid="{D5CDD505-2E9C-101B-9397-08002B2CF9AE}" pid="18" name="MediaServiceImageTags">
    <vt:lpwstr/>
  </property>
</Properties>
</file>