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471" r:id="rId5"/>
    <p:sldId id="485" r:id="rId6"/>
    <p:sldId id="476" r:id="rId7"/>
    <p:sldId id="472" r:id="rId8"/>
    <p:sldId id="2147327359" r:id="rId9"/>
    <p:sldId id="426" r:id="rId10"/>
    <p:sldId id="2147327358" r:id="rId11"/>
    <p:sldId id="484" r:id="rId12"/>
    <p:sldId id="478" r:id="rId13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C721EF-F963-48B3-9718-AF636CC8B392}">
          <p14:sldIdLst>
            <p14:sldId id="471"/>
            <p14:sldId id="485"/>
            <p14:sldId id="476"/>
            <p14:sldId id="472"/>
            <p14:sldId id="2147327359"/>
            <p14:sldId id="426"/>
            <p14:sldId id="2147327358"/>
            <p14:sldId id="484"/>
          </p14:sldIdLst>
        </p14:section>
        <p14:section name="Appendix" id="{7DF8D902-1FD4-42B9-8BB9-4CD888B88EA7}">
          <p14:sldIdLst>
            <p14:sldId id="478"/>
          </p14:sldIdLst>
        </p14:section>
      </p14:sectionLst>
    </p:ext>
    <p:ext uri="{EFAFB233-063F-42B5-8137-9DF3F51BA10A}">
      <p15:sldGuideLst xmlns:p15="http://schemas.microsoft.com/office/powerpoint/2012/main">
        <p15:guide id="1" pos="1632" userDrawn="1">
          <p15:clr>
            <a:srgbClr val="A4A3A4"/>
          </p15:clr>
        </p15:guide>
        <p15:guide id="2" orient="horz" pos="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9C620E-8794-FC6D-6203-0A1BE8D1EDAB}" name="Vlacic, Borka" initials="VB" userId="S::borka.vlacic@honeywell.com::e0bbf8b8-4438-4994-946e-0ce4ff97d8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9F9"/>
    <a:srgbClr val="D9F5FF"/>
    <a:srgbClr val="0070C0"/>
    <a:srgbClr val="86CBF2"/>
    <a:srgbClr val="E3F1F9"/>
    <a:srgbClr val="8C8C8C"/>
    <a:srgbClr val="FE8348"/>
    <a:srgbClr val="FF0000"/>
    <a:srgbClr val="F0F0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8"/>
  </p:normalViewPr>
  <p:slideViewPr>
    <p:cSldViewPr snapToGrid="0">
      <p:cViewPr varScale="1">
        <p:scale>
          <a:sx n="115" d="100"/>
          <a:sy n="115" d="100"/>
        </p:scale>
        <p:origin x="712" y="200"/>
      </p:cViewPr>
      <p:guideLst>
        <p:guide pos="1632"/>
        <p:guide orient="horz" pos="6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er, Gracelyn" userId="S::gracelyn.miller@honeywell.com::731ddc96-3749-4182-9d2c-4f6b9bce3113" providerId="AD" clId="Web-{C031722A-746C-B1EB-38D8-650466A02046}"/>
    <pc:docChg chg="addSld modSld sldOrd addSection modSection">
      <pc:chgData name="Miller, Gracelyn" userId="S::gracelyn.miller@honeywell.com::731ddc96-3749-4182-9d2c-4f6b9bce3113" providerId="AD" clId="Web-{C031722A-746C-B1EB-38D8-650466A02046}" dt="2024-11-13T16:00:32.922" v="50" actId="20577"/>
      <pc:docMkLst>
        <pc:docMk/>
      </pc:docMkLst>
      <pc:sldChg chg="modSp">
        <pc:chgData name="Miller, Gracelyn" userId="S::gracelyn.miller@honeywell.com::731ddc96-3749-4182-9d2c-4f6b9bce3113" providerId="AD" clId="Web-{C031722A-746C-B1EB-38D8-650466A02046}" dt="2024-11-13T16:00:32.922" v="50" actId="20577"/>
        <pc:sldMkLst>
          <pc:docMk/>
          <pc:sldMk cId="2086215273" sldId="471"/>
        </pc:sldMkLst>
        <pc:spChg chg="mod">
          <ac:chgData name="Miller, Gracelyn" userId="S::gracelyn.miller@honeywell.com::731ddc96-3749-4182-9d2c-4f6b9bce3113" providerId="AD" clId="Web-{C031722A-746C-B1EB-38D8-650466A02046}" dt="2024-11-13T16:00:32.922" v="50" actId="20577"/>
          <ac:spMkLst>
            <pc:docMk/>
            <pc:sldMk cId="2086215273" sldId="471"/>
            <ac:spMk id="15" creationId="{8C2BAA88-A3AF-782C-5050-E3D9C38D5F65}"/>
          </ac:spMkLst>
        </pc:spChg>
      </pc:sldChg>
      <pc:sldChg chg="addSp delSp modSp mod ord modShow">
        <pc:chgData name="Miller, Gracelyn" userId="S::gracelyn.miller@honeywell.com::731ddc96-3749-4182-9d2c-4f6b9bce3113" providerId="AD" clId="Web-{C031722A-746C-B1EB-38D8-650466A02046}" dt="2024-11-13T15:57:51.050" v="18"/>
        <pc:sldMkLst>
          <pc:docMk/>
          <pc:sldMk cId="2613892980" sldId="478"/>
        </pc:sldMkLst>
      </pc:sldChg>
      <pc:sldChg chg="modSp">
        <pc:chgData name="Miller, Gracelyn" userId="S::gracelyn.miller@honeywell.com::731ddc96-3749-4182-9d2c-4f6b9bce3113" providerId="AD" clId="Web-{C031722A-746C-B1EB-38D8-650466A02046}" dt="2024-11-13T15:59:57.716" v="39" actId="20577"/>
        <pc:sldMkLst>
          <pc:docMk/>
          <pc:sldMk cId="758684837" sldId="484"/>
        </pc:sldMkLst>
        <pc:spChg chg="mod">
          <ac:chgData name="Miller, Gracelyn" userId="S::gracelyn.miller@honeywell.com::731ddc96-3749-4182-9d2c-4f6b9bce3113" providerId="AD" clId="Web-{C031722A-746C-B1EB-38D8-650466A02046}" dt="2024-11-13T15:59:57.716" v="39" actId="20577"/>
          <ac:spMkLst>
            <pc:docMk/>
            <pc:sldMk cId="758684837" sldId="484"/>
            <ac:spMk id="11" creationId="{403BFDDD-9F2B-C504-1672-2068EA81235B}"/>
          </ac:spMkLst>
        </pc:spChg>
      </pc:sldChg>
      <pc:sldChg chg="modSp">
        <pc:chgData name="Miller, Gracelyn" userId="S::gracelyn.miller@honeywell.com::731ddc96-3749-4182-9d2c-4f6b9bce3113" providerId="AD" clId="Web-{C031722A-746C-B1EB-38D8-650466A02046}" dt="2024-11-13T15:59:23.307" v="33" actId="20577"/>
        <pc:sldMkLst>
          <pc:docMk/>
          <pc:sldMk cId="710780946" sldId="2147327358"/>
        </pc:sldMkLst>
        <pc:spChg chg="mod">
          <ac:chgData name="Miller, Gracelyn" userId="S::gracelyn.miller@honeywell.com::731ddc96-3749-4182-9d2c-4f6b9bce3113" providerId="AD" clId="Web-{C031722A-746C-B1EB-38D8-650466A02046}" dt="2024-11-13T15:59:23.307" v="33" actId="20577"/>
          <ac:spMkLst>
            <pc:docMk/>
            <pc:sldMk cId="710780946" sldId="2147327358"/>
            <ac:spMk id="8" creationId="{340559E3-AC30-61F7-9019-45E92A3E0606}"/>
          </ac:spMkLst>
        </pc:spChg>
      </pc:sldChg>
      <pc:sldChg chg="addSp delSp modSp add">
        <pc:chgData name="Miller, Gracelyn" userId="S::gracelyn.miller@honeywell.com::731ddc96-3749-4182-9d2c-4f6b9bce3113" providerId="AD" clId="Web-{C031722A-746C-B1EB-38D8-650466A02046}" dt="2024-11-13T15:57:21.735" v="15"/>
        <pc:sldMkLst>
          <pc:docMk/>
          <pc:sldMk cId="2604434386" sldId="2147327359"/>
        </pc:sldMkLst>
        <pc:spChg chg="ord">
          <ac:chgData name="Miller, Gracelyn" userId="S::gracelyn.miller@honeywell.com::731ddc96-3749-4182-9d2c-4f6b9bce3113" providerId="AD" clId="Web-{C031722A-746C-B1EB-38D8-650466A02046}" dt="2024-11-13T15:57:21.735" v="15"/>
          <ac:spMkLst>
            <pc:docMk/>
            <pc:sldMk cId="2604434386" sldId="2147327359"/>
            <ac:spMk id="60" creationId="{96FC02EF-7C82-98E2-33F3-6AECE8160F94}"/>
          </ac:spMkLst>
        </pc:spChg>
        <pc:spChg chg="ord">
          <ac:chgData name="Miller, Gracelyn" userId="S::gracelyn.miller@honeywell.com::731ddc96-3749-4182-9d2c-4f6b9bce3113" providerId="AD" clId="Web-{C031722A-746C-B1EB-38D8-650466A02046}" dt="2024-11-13T15:57:16.969" v="14"/>
          <ac:spMkLst>
            <pc:docMk/>
            <pc:sldMk cId="2604434386" sldId="2147327359"/>
            <ac:spMk id="75" creationId="{83D4FCAC-249A-70E4-4BC1-EB33513903F0}"/>
          </ac:spMkLst>
        </pc:spChg>
        <pc:grpChg chg="add mod ord">
          <ac:chgData name="Miller, Gracelyn" userId="S::gracelyn.miller@honeywell.com::731ddc96-3749-4182-9d2c-4f6b9bce3113" providerId="AD" clId="Web-{C031722A-746C-B1EB-38D8-650466A02046}" dt="2024-11-13T15:57:07.922" v="13" actId="14100"/>
          <ac:grpSpMkLst>
            <pc:docMk/>
            <pc:sldMk cId="2604434386" sldId="2147327359"/>
            <ac:grpSpMk id="7" creationId="{FD985EB8-5302-8773-00B7-89DB50FC2A65}"/>
          </ac:grpSpMkLst>
        </pc:grpChg>
        <pc:picChg chg="ord">
          <ac:chgData name="Miller, Gracelyn" userId="S::gracelyn.miller@honeywell.com::731ddc96-3749-4182-9d2c-4f6b9bce3113" providerId="AD" clId="Web-{C031722A-746C-B1EB-38D8-650466A02046}" dt="2024-11-13T15:56:32.997" v="9"/>
          <ac:picMkLst>
            <pc:docMk/>
            <pc:sldMk cId="2604434386" sldId="2147327359"/>
            <ac:picMk id="4" creationId="{7E2E87C2-8285-58AC-C863-02274BA3B72D}"/>
          </ac:picMkLst>
        </pc:picChg>
      </pc:sldChg>
    </pc:docChg>
  </pc:docChgLst>
  <pc:docChgLst>
    <pc:chgData name="Miller, Gracelyn" userId="S::gracelyn.miller@honeywell.com::731ddc96-3749-4182-9d2c-4f6b9bce3113" providerId="AD" clId="Web-{B8C7E7A3-1399-D7A7-138A-F3239D7F33A2}"/>
    <pc:docChg chg="modSld">
      <pc:chgData name="Miller, Gracelyn" userId="S::gracelyn.miller@honeywell.com::731ddc96-3749-4182-9d2c-4f6b9bce3113" providerId="AD" clId="Web-{B8C7E7A3-1399-D7A7-138A-F3239D7F33A2}" dt="2024-11-13T20:16:43.174" v="243" actId="20577"/>
      <pc:docMkLst>
        <pc:docMk/>
      </pc:docMkLst>
      <pc:sldChg chg="modSp">
        <pc:chgData name="Miller, Gracelyn" userId="S::gracelyn.miller@honeywell.com::731ddc96-3749-4182-9d2c-4f6b9bce3113" providerId="AD" clId="Web-{B8C7E7A3-1399-D7A7-138A-F3239D7F33A2}" dt="2024-11-13T20:16:43.174" v="243" actId="20577"/>
        <pc:sldMkLst>
          <pc:docMk/>
          <pc:sldMk cId="294620048" sldId="426"/>
        </pc:sldMkLst>
        <pc:spChg chg="mod">
          <ac:chgData name="Miller, Gracelyn" userId="S::gracelyn.miller@honeywell.com::731ddc96-3749-4182-9d2c-4f6b9bce3113" providerId="AD" clId="Web-{B8C7E7A3-1399-D7A7-138A-F3239D7F33A2}" dt="2024-11-13T19:24:38.574" v="219" actId="20577"/>
          <ac:spMkLst>
            <pc:docMk/>
            <pc:sldMk cId="294620048" sldId="426"/>
            <ac:spMk id="81" creationId="{69C49845-E07B-BC07-799B-8A8F295D5391}"/>
          </ac:spMkLst>
        </pc:spChg>
        <pc:spChg chg="mod">
          <ac:chgData name="Miller, Gracelyn" userId="S::gracelyn.miller@honeywell.com::731ddc96-3749-4182-9d2c-4f6b9bce3113" providerId="AD" clId="Web-{B8C7E7A3-1399-D7A7-138A-F3239D7F33A2}" dt="2024-11-13T17:47:11.025" v="116" actId="20577"/>
          <ac:spMkLst>
            <pc:docMk/>
            <pc:sldMk cId="294620048" sldId="426"/>
            <ac:spMk id="82" creationId="{F0DCBD28-5639-6F66-85EF-55F325E1D9D5}"/>
          </ac:spMkLst>
        </pc:spChg>
        <pc:spChg chg="mod">
          <ac:chgData name="Miller, Gracelyn" userId="S::gracelyn.miller@honeywell.com::731ddc96-3749-4182-9d2c-4f6b9bce3113" providerId="AD" clId="Web-{B8C7E7A3-1399-D7A7-138A-F3239D7F33A2}" dt="2024-11-13T20:16:43.174" v="243" actId="20577"/>
          <ac:spMkLst>
            <pc:docMk/>
            <pc:sldMk cId="294620048" sldId="426"/>
            <ac:spMk id="86" creationId="{90BA396F-3404-850D-C496-E18884014E02}"/>
          </ac:spMkLst>
        </pc:spChg>
        <pc:picChg chg="mod">
          <ac:chgData name="Miller, Gracelyn" userId="S::gracelyn.miller@honeywell.com::731ddc96-3749-4182-9d2c-4f6b9bce3113" providerId="AD" clId="Web-{B8C7E7A3-1399-D7A7-138A-F3239D7F33A2}" dt="2024-11-13T17:45:06.563" v="72" actId="1076"/>
          <ac:picMkLst>
            <pc:docMk/>
            <pc:sldMk cId="294620048" sldId="426"/>
            <ac:picMk id="75" creationId="{432CAB7E-0BF7-0DBC-9B03-096FFB1BEA9B}"/>
          </ac:picMkLst>
        </pc:picChg>
      </pc:sldChg>
      <pc:sldChg chg="modSp">
        <pc:chgData name="Miller, Gracelyn" userId="S::gracelyn.miller@honeywell.com::731ddc96-3749-4182-9d2c-4f6b9bce3113" providerId="AD" clId="Web-{B8C7E7A3-1399-D7A7-138A-F3239D7F33A2}" dt="2024-11-13T18:50:53.257" v="188" actId="20577"/>
        <pc:sldMkLst>
          <pc:docMk/>
          <pc:sldMk cId="2086215273" sldId="471"/>
        </pc:sldMkLst>
        <pc:spChg chg="mod">
          <ac:chgData name="Miller, Gracelyn" userId="S::gracelyn.miller@honeywell.com::731ddc96-3749-4182-9d2c-4f6b9bce3113" providerId="AD" clId="Web-{B8C7E7A3-1399-D7A7-138A-F3239D7F33A2}" dt="2024-11-13T18:50:53.257" v="188" actId="20577"/>
          <ac:spMkLst>
            <pc:docMk/>
            <pc:sldMk cId="2086215273" sldId="471"/>
            <ac:spMk id="15" creationId="{8C2BAA88-A3AF-782C-5050-E3D9C38D5F65}"/>
          </ac:spMkLst>
        </pc:spChg>
      </pc:sldChg>
      <pc:sldChg chg="modSp">
        <pc:chgData name="Miller, Gracelyn" userId="S::gracelyn.miller@honeywell.com::731ddc96-3749-4182-9d2c-4f6b9bce3113" providerId="AD" clId="Web-{B8C7E7A3-1399-D7A7-138A-F3239D7F33A2}" dt="2024-11-13T18:57:34.346" v="198" actId="20577"/>
        <pc:sldMkLst>
          <pc:docMk/>
          <pc:sldMk cId="3286887090" sldId="476"/>
        </pc:sldMkLst>
        <pc:spChg chg="mod">
          <ac:chgData name="Miller, Gracelyn" userId="S::gracelyn.miller@honeywell.com::731ddc96-3749-4182-9d2c-4f6b9bce3113" providerId="AD" clId="Web-{B8C7E7A3-1399-D7A7-138A-F3239D7F33A2}" dt="2024-11-13T18:49:27.754" v="187" actId="20577"/>
          <ac:spMkLst>
            <pc:docMk/>
            <pc:sldMk cId="3286887090" sldId="476"/>
            <ac:spMk id="13" creationId="{CE844B2C-85D7-23F0-E792-D2BF1200A320}"/>
          </ac:spMkLst>
        </pc:spChg>
        <pc:spChg chg="mod">
          <ac:chgData name="Miller, Gracelyn" userId="S::gracelyn.miller@honeywell.com::731ddc96-3749-4182-9d2c-4f6b9bce3113" providerId="AD" clId="Web-{B8C7E7A3-1399-D7A7-138A-F3239D7F33A2}" dt="2024-11-13T18:57:15.377" v="194" actId="20577"/>
          <ac:spMkLst>
            <pc:docMk/>
            <pc:sldMk cId="3286887090" sldId="476"/>
            <ac:spMk id="132" creationId="{0E73C73E-42DC-D337-A145-58E01434385F}"/>
          </ac:spMkLst>
        </pc:spChg>
        <pc:spChg chg="mod">
          <ac:chgData name="Miller, Gracelyn" userId="S::gracelyn.miller@honeywell.com::731ddc96-3749-4182-9d2c-4f6b9bce3113" providerId="AD" clId="Web-{B8C7E7A3-1399-D7A7-138A-F3239D7F33A2}" dt="2024-11-13T18:57:34.346" v="198" actId="20577"/>
          <ac:spMkLst>
            <pc:docMk/>
            <pc:sldMk cId="3286887090" sldId="476"/>
            <ac:spMk id="154" creationId="{16FB1B06-C50B-8A2A-5C4B-FEDF6E7D469F}"/>
          </ac:spMkLst>
        </pc:spChg>
      </pc:sldChg>
      <pc:sldChg chg="modSp">
        <pc:chgData name="Miller, Gracelyn" userId="S::gracelyn.miller@honeywell.com::731ddc96-3749-4182-9d2c-4f6b9bce3113" providerId="AD" clId="Web-{B8C7E7A3-1399-D7A7-138A-F3239D7F33A2}" dt="2024-11-13T20:07:29.636" v="221" actId="20577"/>
        <pc:sldMkLst>
          <pc:docMk/>
          <pc:sldMk cId="2604434386" sldId="2147327359"/>
        </pc:sldMkLst>
        <pc:spChg chg="mod">
          <ac:chgData name="Miller, Gracelyn" userId="S::gracelyn.miller@honeywell.com::731ddc96-3749-4182-9d2c-4f6b9bce3113" providerId="AD" clId="Web-{B8C7E7A3-1399-D7A7-138A-F3239D7F33A2}" dt="2024-11-13T18:02:01.280" v="150" actId="20577"/>
          <ac:spMkLst>
            <pc:docMk/>
            <pc:sldMk cId="2604434386" sldId="2147327359"/>
            <ac:spMk id="75" creationId="{83D4FCAC-249A-70E4-4BC1-EB33513903F0}"/>
          </ac:spMkLst>
        </pc:spChg>
        <pc:spChg chg="mod">
          <ac:chgData name="Miller, Gracelyn" userId="S::gracelyn.miller@honeywell.com::731ddc96-3749-4182-9d2c-4f6b9bce3113" providerId="AD" clId="Web-{B8C7E7A3-1399-D7A7-138A-F3239D7F33A2}" dt="2024-11-13T20:07:29.636" v="221" actId="20577"/>
          <ac:spMkLst>
            <pc:docMk/>
            <pc:sldMk cId="2604434386" sldId="2147327359"/>
            <ac:spMk id="103" creationId="{983EC6CA-1FA2-E67E-EE10-0B70963B7F11}"/>
          </ac:spMkLst>
        </pc:spChg>
        <pc:spChg chg="mod">
          <ac:chgData name="Miller, Gracelyn" userId="S::gracelyn.miller@honeywell.com::731ddc96-3749-4182-9d2c-4f6b9bce3113" providerId="AD" clId="Web-{B8C7E7A3-1399-D7A7-138A-F3239D7F33A2}" dt="2024-11-13T18:02:24.610" v="154" actId="14100"/>
          <ac:spMkLst>
            <pc:docMk/>
            <pc:sldMk cId="2604434386" sldId="2147327359"/>
            <ac:spMk id="110" creationId="{B99FA9EA-5508-640C-B4B7-E57B974845C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98721-3323-42CB-96FB-C6D7D9D206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FF977-0234-4542-94AE-376F45A8E7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6CFF9-B101-4D5A-AE5F-81BC4D91C170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DC7A7-567A-4A18-A303-6ED5E91C67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55533-4890-43A5-8A14-C9DE3F2561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57C73-0239-4725-8F06-3E607150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5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AA0C4-695F-4136-A1C4-C28E233376C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0284F-7E88-4545-9BB2-221688BE3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714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000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630238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ic Light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820308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 userDrawn="1">
          <p15:clr>
            <a:srgbClr val="FBAE40"/>
          </p15:clr>
        </p15:guide>
        <p15:guide id="2" orient="horz" pos="321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11201401" cy="419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409700"/>
            <a:ext cx="11201401" cy="44577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8955-D351-40C8-BFD4-82363559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Footer, Arial Bold 10pt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68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538A-4A54-4A25-9BD2-E79855D6A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11201401" cy="419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7C14D-9EED-4F3B-9141-0F2882919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Footer, Arial Bold 10pt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08997-B423-407B-B60D-8D5DFC37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29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XL Content Gra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95299" y="495300"/>
            <a:ext cx="6096000" cy="219316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kumimoji="0" lang="en-US" sz="8800" b="0" i="0" u="none" strike="noStrike" kern="1200" cap="all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</a:t>
            </a:r>
            <a:br>
              <a:rPr kumimoji="0" lang="en-US" sz="8800" b="0" i="0" u="none" strike="noStrike" kern="1200" cap="all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8800" b="0" i="0" u="none" strike="noStrike" kern="1200" cap="all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</a:t>
            </a:r>
            <a:endParaRPr lang="en-US" sz="8800" spc="-3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6FEA1A-AE26-42F5-9A53-C2D5C631E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122" y="6445827"/>
            <a:ext cx="1386006" cy="259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693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9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C61BD-1A56-4C96-8300-B2F24AEB8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480164"/>
            <a:ext cx="5600702" cy="2376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Footer, Arial Bold 10pt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71868-C853-40C5-8660-D23F908B5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755" y="6480164"/>
            <a:ext cx="496945" cy="2376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 b="1">
                <a:solidFill>
                  <a:schemeClr val="accent3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D5431E2-DC1C-4926-9681-B5EB493CA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11" y="399764"/>
            <a:ext cx="11391902" cy="419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3AB30FB-4B8F-4B77-AC4C-E2E31B214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411" y="1177684"/>
            <a:ext cx="11391902" cy="4457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196146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702" r:id="rId3"/>
    <p:sldLayoutId id="2147483704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7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7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0352" indent="-246888" algn="l" defTabSz="914400" rtl="0" eaLnBrk="1" latinLnBrk="0" hangingPunct="1">
        <a:lnSpc>
          <a:spcPct val="70000"/>
        </a:lnSpc>
        <a:spcBef>
          <a:spcPts val="0"/>
        </a:spcBef>
        <a:spcAft>
          <a:spcPts val="1200"/>
        </a:spcAft>
        <a:buClr>
          <a:schemeClr val="tx1"/>
        </a:buClr>
        <a:buFont typeface="Honeywell Sans" panose="02010503040101060203" pitchFamily="50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40664" indent="-173736" algn="l" defTabSz="914400" rtl="0" eaLnBrk="1" latinLnBrk="0" hangingPunct="1">
        <a:lnSpc>
          <a:spcPct val="70000"/>
        </a:lnSpc>
        <a:spcBef>
          <a:spcPts val="0"/>
        </a:spcBef>
        <a:spcAft>
          <a:spcPts val="1200"/>
        </a:spcAft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78408" indent="-182880" algn="l" defTabSz="914400" rtl="0" eaLnBrk="1" latinLnBrk="0" hangingPunct="1">
        <a:lnSpc>
          <a:spcPct val="70000"/>
        </a:lnSpc>
        <a:spcBef>
          <a:spcPts val="0"/>
        </a:spcBef>
        <a:spcAft>
          <a:spcPts val="1200"/>
        </a:spcAft>
        <a:buClr>
          <a:schemeClr val="tx1"/>
        </a:buClr>
        <a:buFont typeface="Wingdings" panose="05000000000000000000" pitchFamily="2" charset="2"/>
        <a:buChar char="§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9FCC3B"/>
          </p15:clr>
        </p15:guide>
        <p15:guide id="3" orient="horz" pos="312" userDrawn="1">
          <p15:clr>
            <a:srgbClr val="9FCC3B"/>
          </p15:clr>
        </p15:guide>
        <p15:guide id="4" orient="horz" pos="4008" userDrawn="1">
          <p15:clr>
            <a:srgbClr val="FDE53C"/>
          </p15:clr>
        </p15:guide>
        <p15:guide id="6" pos="7368" userDrawn="1">
          <p15:clr>
            <a:srgbClr val="9FCC3B"/>
          </p15:clr>
        </p15:guide>
        <p15:guide id="7" orient="horz" pos="3696" userDrawn="1">
          <p15:clr>
            <a:srgbClr val="9FCC3B"/>
          </p15:clr>
        </p15:guide>
        <p15:guide id="9" orient="horz" pos="576" userDrawn="1">
          <p15:clr>
            <a:srgbClr val="9FCC3B"/>
          </p15:clr>
        </p15:guide>
        <p15:guide id="10" orient="horz" pos="888" userDrawn="1">
          <p15:clr>
            <a:srgbClr val="9FCC3B"/>
          </p15:clr>
        </p15:guide>
        <p15:guide id="11" orient="horz" pos="2304" userDrawn="1">
          <p15:clr>
            <a:srgbClr val="9FCC3B"/>
          </p15:clr>
        </p15:guide>
        <p15:guide id="12" userDrawn="1">
          <p15:clr>
            <a:srgbClr val="000000"/>
          </p15:clr>
        </p15:guide>
        <p15:guide id="13" pos="7680" userDrawn="1">
          <p15:clr>
            <a:srgbClr val="000000"/>
          </p15:clr>
        </p15:guide>
        <p15:guide id="14" orient="horz" userDrawn="1">
          <p15:clr>
            <a:srgbClr val="000000"/>
          </p15:clr>
        </p15:guide>
        <p15:guide id="15" orient="horz" pos="4320" userDrawn="1">
          <p15:clr>
            <a:srgbClr val="000000"/>
          </p15:clr>
        </p15:guide>
        <p15:guide id="16" pos="31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9.png"/><Relationship Id="rId21" Type="http://schemas.openxmlformats.org/officeDocument/2006/relationships/image" Target="../media/image1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9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4.png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2383C8-7A23-F80E-3689-AA7BAFB056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3DAE8E-5443-F776-FC16-6C2E9D659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E27E3A-7674-A4F8-9444-15A67FF3E4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13484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D86119-DBAD-D5F4-DBE7-41467CEA7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80" y="26708"/>
            <a:ext cx="1229868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7AE73B-5CA2-E76F-2D0E-12A453263A3C}"/>
              </a:ext>
            </a:extLst>
          </p:cNvPr>
          <p:cNvGrpSpPr/>
          <p:nvPr/>
        </p:nvGrpSpPr>
        <p:grpSpPr>
          <a:xfrm>
            <a:off x="-106680" y="0"/>
            <a:ext cx="12298680" cy="6858000"/>
            <a:chOff x="-90542" y="-26708"/>
            <a:chExt cx="1229868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A77170-35F4-A251-D83C-4DA6987AE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90542" y="-26708"/>
              <a:ext cx="12298680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BAD162-D66C-2BC0-A458-217EC91B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90542" y="-26708"/>
              <a:ext cx="12298680" cy="6858000"/>
            </a:xfrm>
            <a:prstGeom prst="rect">
              <a:avLst/>
            </a:prstGeom>
          </p:spPr>
        </p:pic>
      </p:grpSp>
      <p:pic>
        <p:nvPicPr>
          <p:cNvPr id="8" name="Graphic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5300" y="6008332"/>
            <a:ext cx="2444600" cy="4572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C2BAA88-A3AF-782C-5050-E3D9C38D5F65}"/>
              </a:ext>
            </a:extLst>
          </p:cNvPr>
          <p:cNvSpPr txBox="1">
            <a:spLocks/>
          </p:cNvSpPr>
          <p:nvPr/>
        </p:nvSpPr>
        <p:spPr>
          <a:xfrm>
            <a:off x="502631" y="2827372"/>
            <a:ext cx="6330868" cy="1203256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en-US" sz="4200">
                <a:solidFill>
                  <a:srgbClr val="FF0000"/>
                </a:solidFill>
                <a:latin typeface="Arial Black"/>
              </a:rPr>
              <a:t>Next-gen recorders</a:t>
            </a:r>
            <a:endParaRPr lang="en-US" sz="420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lnSpc>
                <a:spcPts val="3700"/>
              </a:lnSpc>
            </a:pPr>
            <a:r>
              <a:rPr lang="en-US" sz="4200">
                <a:solidFill>
                  <a:schemeClr val="bg1"/>
                </a:solidFill>
                <a:latin typeface="Arial Black"/>
              </a:rPr>
              <a:t>Product FEEDBACK</a:t>
            </a:r>
            <a:endParaRPr lang="en-US" sz="4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33370178-76E5-4396-1063-C2697837CB81}"/>
              </a:ext>
            </a:extLst>
          </p:cNvPr>
          <p:cNvSpPr/>
          <p:nvPr/>
        </p:nvSpPr>
        <p:spPr>
          <a:xfrm rot="20723208">
            <a:off x="7125642" y="1331353"/>
            <a:ext cx="4305300" cy="4305300"/>
          </a:xfrm>
          <a:prstGeom prst="blockArc">
            <a:avLst>
              <a:gd name="adj1" fmla="val 14352899"/>
              <a:gd name="adj2" fmla="val 65014"/>
              <a:gd name="adj3" fmla="val 3874"/>
            </a:avLst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0F05CC27-7793-70C4-4195-429DA24EECA9}"/>
              </a:ext>
            </a:extLst>
          </p:cNvPr>
          <p:cNvSpPr/>
          <p:nvPr/>
        </p:nvSpPr>
        <p:spPr>
          <a:xfrm rot="3842603">
            <a:off x="6908013" y="1113724"/>
            <a:ext cx="4740558" cy="4740558"/>
          </a:xfrm>
          <a:prstGeom prst="blockArc">
            <a:avLst>
              <a:gd name="adj1" fmla="val 20089335"/>
              <a:gd name="adj2" fmla="val 19399878"/>
              <a:gd name="adj3" fmla="val 1663"/>
            </a:avLst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50D11D57-C20F-0DB0-97F1-1D7E0ABAE9F6}"/>
              </a:ext>
            </a:extLst>
          </p:cNvPr>
          <p:cNvSpPr/>
          <p:nvPr/>
        </p:nvSpPr>
        <p:spPr>
          <a:xfrm rot="13008381">
            <a:off x="7125642" y="1331353"/>
            <a:ext cx="4305300" cy="4305300"/>
          </a:xfrm>
          <a:prstGeom prst="blockArc">
            <a:avLst>
              <a:gd name="adj1" fmla="val 14690543"/>
              <a:gd name="adj2" fmla="val 65014"/>
              <a:gd name="adj3" fmla="val 3874"/>
            </a:avLst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FF6722CA-729D-CE81-6284-9BA687DE97C0}"/>
              </a:ext>
            </a:extLst>
          </p:cNvPr>
          <p:cNvSpPr/>
          <p:nvPr/>
        </p:nvSpPr>
        <p:spPr>
          <a:xfrm rot="5625966">
            <a:off x="7125642" y="1331353"/>
            <a:ext cx="4305300" cy="4305300"/>
          </a:xfrm>
          <a:prstGeom prst="blockArc">
            <a:avLst>
              <a:gd name="adj1" fmla="val 15672552"/>
              <a:gd name="adj2" fmla="val 65014"/>
              <a:gd name="adj3" fmla="val 3874"/>
            </a:avLst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DF7357-3859-F33A-C762-B53102933214}"/>
              </a:ext>
            </a:extLst>
          </p:cNvPr>
          <p:cNvSpPr/>
          <p:nvPr/>
        </p:nvSpPr>
        <p:spPr>
          <a:xfrm>
            <a:off x="7429501" y="1625601"/>
            <a:ext cx="3718046" cy="3718046"/>
          </a:xfrm>
          <a:prstGeom prst="ellipse">
            <a:avLst/>
          </a:prstGeom>
          <a:solidFill>
            <a:schemeClr val="tx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AC66E6-08F7-7893-DC6C-2886EAACA0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6893">
            <a:off x="7693091" y="2599255"/>
            <a:ext cx="3190867" cy="1770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21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FEBCDC-19A5-7AF9-3F4C-4078CBAA2A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B6EFD11-5E74-7F80-4CA1-A79623372F3D}"/>
              </a:ext>
            </a:extLst>
          </p:cNvPr>
          <p:cNvSpPr/>
          <p:nvPr/>
        </p:nvSpPr>
        <p:spPr>
          <a:xfrm>
            <a:off x="211" y="3868517"/>
            <a:ext cx="6393872" cy="2178152"/>
          </a:xfrm>
          <a:custGeom>
            <a:avLst/>
            <a:gdLst>
              <a:gd name="connsiteX0" fmla="*/ 0 w 6463822"/>
              <a:gd name="connsiteY0" fmla="*/ 0 h 2178152"/>
              <a:gd name="connsiteX1" fmla="*/ 5374746 w 6463822"/>
              <a:gd name="connsiteY1" fmla="*/ 0 h 2178152"/>
              <a:gd name="connsiteX2" fmla="*/ 6463822 w 6463822"/>
              <a:gd name="connsiteY2" fmla="*/ 1089076 h 2178152"/>
              <a:gd name="connsiteX3" fmla="*/ 5374746 w 6463822"/>
              <a:gd name="connsiteY3" fmla="*/ 2178152 h 2178152"/>
              <a:gd name="connsiteX4" fmla="*/ 0 w 6463822"/>
              <a:gd name="connsiteY4" fmla="*/ 2178152 h 217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3822" h="2178152">
                <a:moveTo>
                  <a:pt x="0" y="0"/>
                </a:moveTo>
                <a:lnTo>
                  <a:pt x="5374746" y="0"/>
                </a:lnTo>
                <a:cubicBezTo>
                  <a:pt x="5976226" y="0"/>
                  <a:pt x="6463822" y="487596"/>
                  <a:pt x="6463822" y="1089076"/>
                </a:cubicBezTo>
                <a:cubicBezTo>
                  <a:pt x="6463822" y="1690556"/>
                  <a:pt x="5976226" y="2178152"/>
                  <a:pt x="5374746" y="2178152"/>
                </a:cubicBezTo>
                <a:lnTo>
                  <a:pt x="0" y="21781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11455-D5E7-3B9B-8D40-11E7D5E525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14" r="49361" b="36083"/>
          <a:stretch/>
        </p:blipFill>
        <p:spPr>
          <a:xfrm>
            <a:off x="9448161" y="27818"/>
            <a:ext cx="27447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91C79-B9CB-4DBB-370C-D648B90E12CB}"/>
              </a:ext>
            </a:extLst>
          </p:cNvPr>
          <p:cNvSpPr txBox="1"/>
          <p:nvPr/>
        </p:nvSpPr>
        <p:spPr>
          <a:xfrm>
            <a:off x="388508" y="524258"/>
            <a:ext cx="982036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>
                <a:solidFill>
                  <a:srgbClr val="FF0000"/>
                </a:solidFill>
                <a:latin typeface="Arial Black" panose="020B0A04020102020204" pitchFamily="34" charset="0"/>
              </a:rPr>
              <a:t>RECORDERS </a:t>
            </a:r>
            <a:r>
              <a:rPr lang="en-US" sz="3200" b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MANDATE UPDATE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B08A0E1-DC81-B85B-1987-662566007F09}"/>
              </a:ext>
            </a:extLst>
          </p:cNvPr>
          <p:cNvSpPr/>
          <p:nvPr/>
        </p:nvSpPr>
        <p:spPr>
          <a:xfrm>
            <a:off x="484715" y="1119235"/>
            <a:ext cx="5473595" cy="29260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+mn-lt"/>
              </a:rPr>
              <a:t>25 HR. CVR MANDATE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E4B5ADF-E2F7-7CD9-D7BC-DE8A2EEBB29E}"/>
              </a:ext>
            </a:extLst>
          </p:cNvPr>
          <p:cNvSpPr/>
          <p:nvPr/>
        </p:nvSpPr>
        <p:spPr>
          <a:xfrm>
            <a:off x="6413605" y="1119235"/>
            <a:ext cx="5473595" cy="29260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+mn-lt"/>
              </a:rPr>
              <a:t>FAA REAUTHORIZATION BILL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10A826-B0DB-559E-393C-B4A9347F457E}"/>
              </a:ext>
            </a:extLst>
          </p:cNvPr>
          <p:cNvCxnSpPr>
            <a:cxnSpLocks/>
          </p:cNvCxnSpPr>
          <p:nvPr/>
        </p:nvCxnSpPr>
        <p:spPr>
          <a:xfrm>
            <a:off x="647699" y="1600478"/>
            <a:ext cx="0" cy="204926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EED87E-AAED-E1EC-2AA8-7B001EC84F49}"/>
              </a:ext>
            </a:extLst>
          </p:cNvPr>
          <p:cNvGrpSpPr/>
          <p:nvPr/>
        </p:nvGrpSpPr>
        <p:grpSpPr>
          <a:xfrm>
            <a:off x="581818" y="1712757"/>
            <a:ext cx="131763" cy="131763"/>
            <a:chOff x="3714750" y="-819301"/>
            <a:chExt cx="215900" cy="2159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00B6762-5D19-FB5F-52F4-50A708BEE23A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0EA8C21-539F-EEBF-70D1-360520DFCB07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8DD1C2F-C44F-A65B-9B15-FF1FD14ABFE6}"/>
              </a:ext>
            </a:extLst>
          </p:cNvPr>
          <p:cNvSpPr txBox="1"/>
          <p:nvPr/>
        </p:nvSpPr>
        <p:spPr>
          <a:xfrm>
            <a:off x="768150" y="1638100"/>
            <a:ext cx="556445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200"/>
              </a:spcBef>
              <a:buNone/>
            </a:pPr>
            <a:r>
              <a:rPr lang="nn-NO" sz="1200" b="1">
                <a:solidFill>
                  <a:srgbClr val="000000"/>
                </a:solidFill>
              </a:rPr>
              <a:t>EASA Reg. 2015/2338, Dec 2015 </a:t>
            </a:r>
            <a:r>
              <a:rPr lang="en-US" sz="1200">
                <a:solidFill>
                  <a:srgbClr val="000000"/>
                </a:solidFill>
              </a:rPr>
              <a:t>(Forward fit)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000">
                <a:solidFill>
                  <a:srgbClr val="000000"/>
                </a:solidFill>
              </a:rPr>
              <a:t>CVR with a recording duration of 25 hours on board aircraft, manufactured after 1 January 2021, with a maximum certificated take-off mass of over 27 000 kg</a:t>
            </a:r>
          </a:p>
          <a:p>
            <a:pPr marL="0" indent="0">
              <a:spcBef>
                <a:spcPts val="200"/>
              </a:spcBef>
              <a:buNone/>
            </a:pPr>
            <a:endParaRPr lang="nn-NO" sz="1000" b="1">
              <a:solidFill>
                <a:srgbClr val="000000"/>
              </a:solidFill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1200" b="1">
                <a:solidFill>
                  <a:srgbClr val="000000"/>
                </a:solidFill>
              </a:rPr>
              <a:t>Other regulators issued mandate</a:t>
            </a:r>
            <a:r>
              <a:rPr lang="en-US" sz="1200">
                <a:solidFill>
                  <a:srgbClr val="000000"/>
                </a:solidFill>
              </a:rPr>
              <a:t> (Forward fit)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000">
                <a:solidFill>
                  <a:srgbClr val="000000"/>
                </a:solidFill>
              </a:rPr>
              <a:t>Malaysia, Singapore, India, Hong Kong, Qatar and China (7/1/2022), All Latin America and Caribbean </a:t>
            </a:r>
          </a:p>
          <a:p>
            <a:pPr marL="0" indent="0">
              <a:spcBef>
                <a:spcPts val="200"/>
              </a:spcBef>
              <a:buNone/>
            </a:pPr>
            <a:endParaRPr lang="en-US" sz="1000">
              <a:solidFill>
                <a:srgbClr val="000000"/>
              </a:solidFill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1000" b="1">
                <a:solidFill>
                  <a:srgbClr val="000000"/>
                </a:solidFill>
              </a:rPr>
              <a:t>FAA issued NPRM, Dec 2023, </a:t>
            </a:r>
            <a:r>
              <a:rPr lang="en-US" sz="1000">
                <a:solidFill>
                  <a:srgbClr val="000000"/>
                </a:solidFill>
              </a:rPr>
              <a:t>(Forward fit)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2E6077-3655-A18E-AA7E-DD1DEB003807}"/>
              </a:ext>
            </a:extLst>
          </p:cNvPr>
          <p:cNvGrpSpPr/>
          <p:nvPr/>
        </p:nvGrpSpPr>
        <p:grpSpPr>
          <a:xfrm>
            <a:off x="581818" y="2426193"/>
            <a:ext cx="131763" cy="131763"/>
            <a:chOff x="3714750" y="-819301"/>
            <a:chExt cx="215900" cy="2159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DCA7807-229D-C109-E5C3-6AEC8B5DF3F4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5677D17-E792-519E-6347-EACC2BD1F306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B4DEA7-D676-7E8B-DD76-E493283FFB1C}"/>
              </a:ext>
            </a:extLst>
          </p:cNvPr>
          <p:cNvCxnSpPr>
            <a:cxnSpLocks/>
          </p:cNvCxnSpPr>
          <p:nvPr/>
        </p:nvCxnSpPr>
        <p:spPr>
          <a:xfrm>
            <a:off x="6613095" y="1600478"/>
            <a:ext cx="0" cy="450640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3E05BB-505C-C739-8CB7-104A0DB7833D}"/>
              </a:ext>
            </a:extLst>
          </p:cNvPr>
          <p:cNvGrpSpPr/>
          <p:nvPr/>
        </p:nvGrpSpPr>
        <p:grpSpPr>
          <a:xfrm>
            <a:off x="6547214" y="2032349"/>
            <a:ext cx="131763" cy="131763"/>
            <a:chOff x="3714750" y="-819301"/>
            <a:chExt cx="215900" cy="2159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0C3EF66-4BCA-240C-55B0-AD35F624C5D7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F3563DB-3BAD-EFE2-025E-9CF5A79018BE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8161C74-5B98-5F2A-AFD6-911195DA7C47}"/>
              </a:ext>
            </a:extLst>
          </p:cNvPr>
          <p:cNvSpPr txBox="1"/>
          <p:nvPr/>
        </p:nvSpPr>
        <p:spPr>
          <a:xfrm>
            <a:off x="6733548" y="1948814"/>
            <a:ext cx="5021890" cy="18671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400"/>
              </a:spcBef>
              <a:buNone/>
            </a:pPr>
            <a:r>
              <a:rPr lang="en-US" sz="1200" b="1">
                <a:solidFill>
                  <a:schemeClr val="bg2">
                    <a:lumMod val="10000"/>
                  </a:schemeClr>
                </a:solidFill>
              </a:rPr>
              <a:t>Sec 366 - 25 Hr. Cockpit Voice Recorder </a:t>
            </a:r>
            <a:r>
              <a:rPr lang="en-US" sz="1200">
                <a:solidFill>
                  <a:schemeClr val="bg2">
                    <a:lumMod val="10000"/>
                  </a:schemeClr>
                </a:solidFill>
              </a:rPr>
              <a:t>(forward fit and retrofit )</a:t>
            </a:r>
          </a:p>
          <a:p>
            <a:pPr marL="164592" indent="-164592">
              <a:spcBef>
                <a:spcPts val="600"/>
              </a:spcBef>
            </a:pPr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Timing: </a:t>
            </a:r>
            <a:r>
              <a:rPr lang="en-US" sz="1000" b="1" u="sng">
                <a:solidFill>
                  <a:schemeClr val="bg2">
                    <a:lumMod val="10000"/>
                  </a:schemeClr>
                </a:solidFill>
              </a:rPr>
              <a:t>1 year</a:t>
            </a:r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for forward-fit; </a:t>
            </a:r>
            <a:r>
              <a:rPr lang="en-US" sz="1000" b="1" u="sng">
                <a:solidFill>
                  <a:schemeClr val="bg2">
                    <a:lumMod val="10000"/>
                  </a:schemeClr>
                </a:solidFill>
              </a:rPr>
              <a:t>6 years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 for retro-fit.</a:t>
            </a:r>
          </a:p>
          <a:p>
            <a:pPr marL="164592" indent="-164592">
              <a:spcBef>
                <a:spcPts val="600"/>
              </a:spcBef>
            </a:pPr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COVERED AIRCRAFT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.—The term ‘‘covered aircraft’’ means:</a:t>
            </a:r>
          </a:p>
          <a:p>
            <a:pPr marL="329184" indent="-173736">
              <a:spcBef>
                <a:spcPts val="600"/>
              </a:spcBef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−"/>
            </a:pPr>
            <a:r>
              <a:rPr lang="en-US" sz="1000" b="1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(A) 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an aircraft operated by an air carrier under </a:t>
            </a:r>
            <a:r>
              <a:rPr lang="en-US" sz="1000" b="1" u="sng">
                <a:solidFill>
                  <a:schemeClr val="bg2">
                    <a:lumMod val="10000"/>
                  </a:schemeClr>
                </a:solidFill>
              </a:rPr>
              <a:t>part 121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 of title 14, Code of Federal Regulations; or </a:t>
            </a:r>
          </a:p>
          <a:p>
            <a:pPr marL="329184" indent="-173736">
              <a:spcBef>
                <a:spcPts val="600"/>
              </a:spcBef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−"/>
            </a:pPr>
            <a:r>
              <a:rPr lang="en-US" sz="1000" b="1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(B) 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a transport category aircraft designed for operations by an air carrier or foreign air carrier type-certificated with a passenger seating </a:t>
            </a:r>
            <a:r>
              <a:rPr lang="en-US" sz="1000" b="1" u="sng">
                <a:solidFill>
                  <a:schemeClr val="bg2">
                    <a:lumMod val="10000"/>
                  </a:schemeClr>
                </a:solidFill>
              </a:rPr>
              <a:t>capacity of 30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 or more or an all-cargo or combi derivative of such an aircraft. </a:t>
            </a:r>
          </a:p>
          <a:p>
            <a:pPr marL="329184" indent="-173736">
              <a:spcBef>
                <a:spcPts val="400"/>
              </a:spcBef>
              <a:buClr>
                <a:srgbClr val="0070C0"/>
              </a:buClr>
              <a:buFont typeface="Arial" panose="020B0604020202020204" pitchFamily="34" charset="0"/>
              <a:buChar char="−"/>
            </a:pPr>
            <a:endParaRPr lang="en-US" sz="100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32857C-6992-B388-BE2B-BAC786E71CE7}"/>
              </a:ext>
            </a:extLst>
          </p:cNvPr>
          <p:cNvGrpSpPr/>
          <p:nvPr/>
        </p:nvGrpSpPr>
        <p:grpSpPr>
          <a:xfrm>
            <a:off x="581818" y="3163042"/>
            <a:ext cx="131763" cy="131763"/>
            <a:chOff x="3714750" y="-819301"/>
            <a:chExt cx="215900" cy="2159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520C3FD-CF28-0F57-A54C-FE8EC21CFF52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9EFE3E3-8FA1-58ED-5B87-392EECEDFE95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B0DB6F2-EB73-9945-6E24-1A62EA4425E2}"/>
              </a:ext>
            </a:extLst>
          </p:cNvPr>
          <p:cNvSpPr txBox="1"/>
          <p:nvPr/>
        </p:nvSpPr>
        <p:spPr>
          <a:xfrm>
            <a:off x="6733547" y="1469424"/>
            <a:ext cx="4963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400"/>
              </a:spcBef>
              <a:buNone/>
            </a:pPr>
            <a:r>
              <a:rPr lang="en-US" sz="1200">
                <a:solidFill>
                  <a:srgbClr val="000000"/>
                </a:solidFill>
              </a:rPr>
              <a:t>H.R.3935 - Securing Growth and Robust Leadership in American Aviation Act signed May 17,2024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BA028F-2A64-102B-C3DD-43E8CA8A9FAA}"/>
              </a:ext>
            </a:extLst>
          </p:cNvPr>
          <p:cNvGrpSpPr/>
          <p:nvPr/>
        </p:nvGrpSpPr>
        <p:grpSpPr>
          <a:xfrm>
            <a:off x="6547214" y="3710224"/>
            <a:ext cx="131763" cy="131763"/>
            <a:chOff x="3714750" y="-819301"/>
            <a:chExt cx="215900" cy="2159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539DF07-3C5E-21FC-2BCA-71B05B9AA744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FC3709A-C5EE-1810-A3E9-362D83BBDC5D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E50D600-82E9-D397-702D-BDF1A50D6B24}"/>
              </a:ext>
            </a:extLst>
          </p:cNvPr>
          <p:cNvSpPr txBox="1"/>
          <p:nvPr/>
        </p:nvSpPr>
        <p:spPr>
          <a:xfrm>
            <a:off x="6733547" y="3649743"/>
            <a:ext cx="528681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400"/>
              </a:spcBef>
              <a:buNone/>
            </a:pPr>
            <a:r>
              <a:rPr lang="en-US" sz="1200" b="1">
                <a:solidFill>
                  <a:schemeClr val="bg2">
                    <a:lumMod val="10000"/>
                  </a:schemeClr>
                </a:solidFill>
              </a:rPr>
              <a:t>Sec 352 - Flight Data Recovering From Overwater Operation </a:t>
            </a:r>
          </a:p>
          <a:p>
            <a:pPr marL="164592" indent="-164592">
              <a:spcBef>
                <a:spcPts val="600"/>
              </a:spcBef>
            </a:pPr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Timing: 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18 months to issue a for new build a/c to comply with means of recovering data</a:t>
            </a:r>
          </a:p>
          <a:p>
            <a:pPr marL="329184" indent="-173736">
              <a:spcBef>
                <a:spcPts val="600"/>
              </a:spcBef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−"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“(1) fitted with a means, in the event of an accident, to recover mandatory flight data parameters in a manner that does not require the underwater retrieval of the cockpit voice recorder or flight data recorder;</a:t>
            </a:r>
          </a:p>
          <a:p>
            <a:pPr marL="164592" indent="-164592">
              <a:spcBef>
                <a:spcPts val="600"/>
              </a:spcBef>
            </a:pPr>
            <a:r>
              <a:rPr lang="en-US" sz="1000" b="1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Applicable a/c: 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New build a/c after 1/1/2028 to comply with means of recovering data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67027A5-EB24-DE44-45DD-192C4CC884C4}"/>
              </a:ext>
            </a:extLst>
          </p:cNvPr>
          <p:cNvGrpSpPr/>
          <p:nvPr/>
        </p:nvGrpSpPr>
        <p:grpSpPr>
          <a:xfrm>
            <a:off x="6547214" y="5041873"/>
            <a:ext cx="131763" cy="131763"/>
            <a:chOff x="3714750" y="-819301"/>
            <a:chExt cx="215900" cy="2159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FCB43E2-2431-23CA-4EE7-143E209DC004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EEB9606-15CF-1EF0-6E1F-9E01F86ADDDB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2B2257C-B5C8-2E6F-153D-81F05FA79431}"/>
              </a:ext>
            </a:extLst>
          </p:cNvPr>
          <p:cNvSpPr txBox="1"/>
          <p:nvPr/>
        </p:nvSpPr>
        <p:spPr>
          <a:xfrm>
            <a:off x="6733547" y="4981392"/>
            <a:ext cx="515365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400"/>
              </a:spcBef>
              <a:buNone/>
            </a:pPr>
            <a:r>
              <a:rPr lang="en-US" sz="1200" b="1">
                <a:solidFill>
                  <a:schemeClr val="bg2">
                    <a:lumMod val="10000"/>
                  </a:schemeClr>
                </a:solidFill>
              </a:rPr>
              <a:t>Sec 333 - Helicopter Safety </a:t>
            </a:r>
          </a:p>
          <a:p>
            <a:pPr marL="164592" indent="-164592">
              <a:spcBef>
                <a:spcPts val="600"/>
              </a:spcBef>
            </a:pPr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Timing: 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1 year to bring recommendations for legislative or regulatory action to improve safety </a:t>
            </a:r>
          </a:p>
          <a:p>
            <a:pPr marL="164592" indent="-164592">
              <a:spcBef>
                <a:spcPts val="600"/>
              </a:spcBef>
            </a:pPr>
            <a:r>
              <a:rPr lang="en-US" sz="1000" b="1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Applicable a/c:</a:t>
            </a:r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1000">
                <a:ln w="0"/>
                <a:solidFill>
                  <a:schemeClr val="bg2">
                    <a:lumMod val="10000"/>
                  </a:schemeClr>
                </a:solidFill>
              </a:rPr>
              <a:t>urbine-powered rotorcraft certificated for 6 or more passenger seats 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</a:rPr>
              <a:t>to comply with means of recovering data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BF7CE9-6A0A-6425-E28C-BA1C3278E0A0}"/>
              </a:ext>
            </a:extLst>
          </p:cNvPr>
          <p:cNvSpPr txBox="1"/>
          <p:nvPr/>
        </p:nvSpPr>
        <p:spPr>
          <a:xfrm>
            <a:off x="301473" y="4130522"/>
            <a:ext cx="5372496" cy="17286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/>
              <a:t>GR plan to Support Mandate in Other Countries for Both Forward/Retrofit</a:t>
            </a:r>
          </a:p>
          <a:p>
            <a:pPr marL="164592" indent="-164592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>
                <a:solidFill>
                  <a:srgbClr val="000000"/>
                </a:solidFill>
              </a:rPr>
              <a:t>CAAC plans to follow the FAA mandate very soon</a:t>
            </a:r>
          </a:p>
          <a:p>
            <a:pPr marL="164592" indent="-164592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>
                <a:solidFill>
                  <a:srgbClr val="000000"/>
                </a:solidFill>
              </a:rPr>
              <a:t>EASA adopted 25 Hr. recorders first, however no indication on retrofit – GR team to follow up</a:t>
            </a:r>
          </a:p>
          <a:p>
            <a:pPr marL="164592" indent="-164592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>
                <a:solidFill>
                  <a:srgbClr val="000000"/>
                </a:solidFill>
              </a:rPr>
              <a:t>Latin American countries </a:t>
            </a:r>
            <a:r>
              <a:rPr lang="en-US" sz="1200" b="0">
                <a:cs typeface="Times New Roman"/>
              </a:rPr>
              <a:t>also discussing about following FAA rule on retrofit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5D07605C-128F-346B-9C74-76F683B6D644}"/>
              </a:ext>
            </a:extLst>
          </p:cNvPr>
          <p:cNvSpPr txBox="1">
            <a:spLocks/>
          </p:cNvSpPr>
          <p:nvPr/>
        </p:nvSpPr>
        <p:spPr>
          <a:xfrm>
            <a:off x="-1" y="6289429"/>
            <a:ext cx="12192000" cy="401880"/>
          </a:xfrm>
          <a:prstGeom prst="rect">
            <a:avLst/>
          </a:prstGeom>
          <a:solidFill>
            <a:srgbClr val="DC202E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352" indent="-246888" algn="l" defTabSz="9144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Honeywell Sans" panose="02010503040101060203" pitchFamily="50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0664" indent="-173736" algn="l" defTabSz="9144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8408" indent="-182880" algn="l" defTabSz="9144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200" b="0">
                <a:solidFill>
                  <a:schemeClr val="bg1"/>
                </a:solidFill>
              </a:rPr>
              <a:t>Bill Signed for FAA Mandate – Forward Fit and Retrofit (ATR Platforms)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44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C2540-0F10-FDB3-BBE2-6ECC48EB5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73E305-AD18-7C23-59C2-FCB10E4F9C54}"/>
              </a:ext>
            </a:extLst>
          </p:cNvPr>
          <p:cNvSpPr/>
          <p:nvPr/>
        </p:nvSpPr>
        <p:spPr>
          <a:xfrm>
            <a:off x="-1251" y="27940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D57463-CECD-4559-DBE4-954D85910A37}"/>
              </a:ext>
            </a:extLst>
          </p:cNvPr>
          <p:cNvGrpSpPr/>
          <p:nvPr/>
        </p:nvGrpSpPr>
        <p:grpSpPr>
          <a:xfrm>
            <a:off x="9164438" y="-15644"/>
            <a:ext cx="3080036" cy="6888884"/>
            <a:chOff x="9160760" y="-30884"/>
            <a:chExt cx="3080036" cy="68888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EEE7A1-6C07-0666-569D-9EA98A046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314" r="49361" b="36083"/>
            <a:stretch/>
          </p:blipFill>
          <p:spPr>
            <a:xfrm>
              <a:off x="9446455" y="0"/>
              <a:ext cx="2744712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AAD910-88C1-3C11-65A7-9B0214C02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314" r="49361" b="36083"/>
            <a:stretch/>
          </p:blipFill>
          <p:spPr>
            <a:xfrm>
              <a:off x="9160760" y="-30884"/>
              <a:ext cx="3080036" cy="6858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844B2C-85D7-23F0-E792-D2BF1200A320}"/>
              </a:ext>
            </a:extLst>
          </p:cNvPr>
          <p:cNvSpPr txBox="1"/>
          <p:nvPr/>
        </p:nvSpPr>
        <p:spPr>
          <a:xfrm>
            <a:off x="406577" y="508976"/>
            <a:ext cx="11463131" cy="508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>
                <a:solidFill>
                  <a:srgbClr val="FF0000"/>
                </a:solidFill>
                <a:latin typeface="Arial Black"/>
              </a:rPr>
              <a:t>RECORDER </a:t>
            </a:r>
            <a:r>
              <a:rPr lang="en-US" sz="3200" b="1">
                <a:solidFill>
                  <a:schemeClr val="tx1">
                    <a:lumMod val="50000"/>
                  </a:schemeClr>
                </a:solidFill>
                <a:latin typeface="Arial Black"/>
              </a:rPr>
              <a:t>PORTFOLIO OVERVIEW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1E72B1-7406-BEF8-25E4-4AD2B19D72CB}"/>
              </a:ext>
            </a:extLst>
          </p:cNvPr>
          <p:cNvSpPr txBox="1"/>
          <p:nvPr/>
        </p:nvSpPr>
        <p:spPr>
          <a:xfrm>
            <a:off x="5638800" y="3708400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err="1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8477CFDC-28A1-0283-A980-A4CD4853B936}"/>
              </a:ext>
            </a:extLst>
          </p:cNvPr>
          <p:cNvCxnSpPr>
            <a:cxnSpLocks/>
          </p:cNvCxnSpPr>
          <p:nvPr/>
        </p:nvCxnSpPr>
        <p:spPr>
          <a:xfrm>
            <a:off x="408796" y="4095664"/>
            <a:ext cx="11374408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EA8D72BC-85FE-3479-612E-2E31533988F8}"/>
              </a:ext>
            </a:extLst>
          </p:cNvPr>
          <p:cNvCxnSpPr>
            <a:cxnSpLocks/>
          </p:cNvCxnSpPr>
          <p:nvPr/>
        </p:nvCxnSpPr>
        <p:spPr>
          <a:xfrm>
            <a:off x="408796" y="1281015"/>
            <a:ext cx="11374408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9DB93-8F1E-EDFC-D193-4828D29C359D}"/>
              </a:ext>
            </a:extLst>
          </p:cNvPr>
          <p:cNvSpPr/>
          <p:nvPr/>
        </p:nvSpPr>
        <p:spPr>
          <a:xfrm>
            <a:off x="232229" y="1591595"/>
            <a:ext cx="3867711" cy="1758043"/>
          </a:xfrm>
          <a:prstGeom prst="roundRect">
            <a:avLst>
              <a:gd name="adj" fmla="val 0"/>
            </a:avLst>
          </a:prstGeom>
          <a:solidFill>
            <a:srgbClr val="F9F9F9">
              <a:alpha val="80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8120E10D-9B99-C8E3-DD68-FEA4659AB649}"/>
              </a:ext>
            </a:extLst>
          </p:cNvPr>
          <p:cNvSpPr/>
          <p:nvPr/>
        </p:nvSpPr>
        <p:spPr>
          <a:xfrm>
            <a:off x="4162144" y="1591595"/>
            <a:ext cx="3867711" cy="1758043"/>
          </a:xfrm>
          <a:prstGeom prst="roundRect">
            <a:avLst>
              <a:gd name="adj" fmla="val 0"/>
            </a:avLst>
          </a:prstGeom>
          <a:solidFill>
            <a:srgbClr val="F9F9F9">
              <a:alpha val="80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07E83CFE-C465-DA73-7C6E-B7B7040BB920}"/>
              </a:ext>
            </a:extLst>
          </p:cNvPr>
          <p:cNvSpPr/>
          <p:nvPr/>
        </p:nvSpPr>
        <p:spPr>
          <a:xfrm>
            <a:off x="8092060" y="1591595"/>
            <a:ext cx="3867711" cy="1758043"/>
          </a:xfrm>
          <a:prstGeom prst="roundRect">
            <a:avLst>
              <a:gd name="adj" fmla="val 0"/>
            </a:avLst>
          </a:prstGeom>
          <a:solidFill>
            <a:srgbClr val="F9F9F9">
              <a:alpha val="80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00B442AD-74C4-8198-C05D-342C6C39E7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226" y="1688689"/>
            <a:ext cx="1864927" cy="1243284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06E1319-2461-EBF4-FB5E-C387A3F3F1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660" y="1902990"/>
            <a:ext cx="1174890" cy="76417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9DD6EDE9-5B4C-17A6-ACD6-DC7A781C67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747" y="1834776"/>
            <a:ext cx="1416911" cy="810270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4BB72D57-0269-D0F3-9F48-DA6B960D0A3A}"/>
              </a:ext>
            </a:extLst>
          </p:cNvPr>
          <p:cNvSpPr txBox="1"/>
          <p:nvPr/>
        </p:nvSpPr>
        <p:spPr>
          <a:xfrm>
            <a:off x="640577" y="2925352"/>
            <a:ext cx="3080036" cy="3015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HFR 5 CVR Recorders (Olathe production)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4DC1E7A-8DFC-7027-5714-8EA8335F0151}"/>
              </a:ext>
            </a:extLst>
          </p:cNvPr>
          <p:cNvSpPr txBox="1"/>
          <p:nvPr/>
        </p:nvSpPr>
        <p:spPr>
          <a:xfrm>
            <a:off x="4626310" y="2925352"/>
            <a:ext cx="3080036" cy="3015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HCR 25 CDR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E73C73E-42DC-D337-A145-58E01434385F}"/>
              </a:ext>
            </a:extLst>
          </p:cNvPr>
          <p:cNvSpPr txBox="1"/>
          <p:nvPr/>
        </p:nvSpPr>
        <p:spPr>
          <a:xfrm>
            <a:off x="8485897" y="2755714"/>
            <a:ext cx="3080036" cy="5441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HCR 25 CVR is Connected Recorder with Honeywell developed </a:t>
            </a:r>
            <a:r>
              <a:rPr lang="en-US" sz="1200" b="1">
                <a:latin typeface="Arial"/>
                <a:cs typeface="Arial"/>
              </a:rPr>
              <a:t>RTAR </a:t>
            </a:r>
            <a:r>
              <a:rPr lang="en-US" sz="1200">
                <a:latin typeface="Arial"/>
                <a:cs typeface="Arial"/>
              </a:rPr>
              <a:t>(</a:t>
            </a:r>
            <a:r>
              <a:rPr lang="en-US" sz="1200" b="1">
                <a:latin typeface="Arial"/>
                <a:cs typeface="Arial"/>
              </a:rPr>
              <a:t>R</a:t>
            </a:r>
            <a:r>
              <a:rPr lang="en-US" sz="1200">
                <a:latin typeface="Arial"/>
                <a:cs typeface="Arial"/>
              </a:rPr>
              <a:t>eal </a:t>
            </a:r>
            <a:r>
              <a:rPr lang="en-US" sz="1200" b="1">
                <a:latin typeface="Arial"/>
                <a:cs typeface="Arial"/>
              </a:rPr>
              <a:t>T</a:t>
            </a:r>
            <a:r>
              <a:rPr lang="en-US" sz="1200">
                <a:latin typeface="Arial"/>
                <a:cs typeface="Arial"/>
              </a:rPr>
              <a:t>ime </a:t>
            </a:r>
            <a:r>
              <a:rPr lang="en-US" sz="1200" b="1">
                <a:latin typeface="Arial"/>
                <a:cs typeface="Arial"/>
              </a:rPr>
              <a:t>A</a:t>
            </a:r>
            <a:r>
              <a:rPr lang="en-US" sz="1200">
                <a:latin typeface="Arial"/>
                <a:cs typeface="Arial"/>
              </a:rPr>
              <a:t>ccess </a:t>
            </a:r>
            <a:r>
              <a:rPr lang="en-US" sz="1200" b="1">
                <a:latin typeface="Arial"/>
                <a:cs typeface="Arial"/>
              </a:rPr>
              <a:t>R</a:t>
            </a:r>
            <a:r>
              <a:rPr lang="en-US" sz="1200">
                <a:latin typeface="Arial"/>
                <a:cs typeface="Arial"/>
              </a:rPr>
              <a:t>ecorder) Software features built in 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5354C3C-6D54-C6A2-91B8-E4CDABEF9CB4}"/>
              </a:ext>
            </a:extLst>
          </p:cNvPr>
          <p:cNvGrpSpPr/>
          <p:nvPr/>
        </p:nvGrpSpPr>
        <p:grpSpPr>
          <a:xfrm>
            <a:off x="8382000" y="1656448"/>
            <a:ext cx="3276600" cy="1029600"/>
            <a:chOff x="8306021" y="1527491"/>
            <a:chExt cx="3923602" cy="1232907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AA156B57-9251-6C75-FB3E-3AABFFC09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8164" y="1732958"/>
              <a:ext cx="834581" cy="852837"/>
            </a:xfrm>
            <a:prstGeom prst="rect">
              <a:avLst/>
            </a:prstGeom>
          </p:spPr>
        </p:pic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F35FA25-E5F0-01A6-E8CA-A0FFCCFDC1A5}"/>
                </a:ext>
              </a:extLst>
            </p:cNvPr>
            <p:cNvSpPr/>
            <p:nvPr/>
          </p:nvSpPr>
          <p:spPr>
            <a:xfrm>
              <a:off x="8306021" y="1607621"/>
              <a:ext cx="3923602" cy="1152777"/>
            </a:xfrm>
            <a:prstGeom prst="ellipse">
              <a:avLst/>
            </a:prstGeom>
            <a:noFill/>
            <a:ln>
              <a:solidFill>
                <a:srgbClr val="AFE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A247591-DC58-078E-EC8E-0E03B2F91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53518" y="1599918"/>
              <a:ext cx="445596" cy="445596"/>
            </a:xfrm>
            <a:prstGeom prst="rect">
              <a:avLst/>
            </a:prstGeom>
          </p:spPr>
        </p:pic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EEE8AEF0-F694-9E0E-E047-B70E0B662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617221" y="2445436"/>
              <a:ext cx="684908" cy="266953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9CFC4CE-7D0B-7268-E598-01652920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9389" y="1527491"/>
              <a:ext cx="388694" cy="388694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8ABB9382-BDB8-58EF-9E75-2C02F37D0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0595" y="2462893"/>
              <a:ext cx="496341" cy="276393"/>
            </a:xfrm>
            <a:prstGeom prst="rect">
              <a:avLst/>
            </a:prstGeom>
          </p:spPr>
        </p:pic>
      </p:grp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CA6DCAEE-C92A-4FCA-FE1F-2599A1376A0D}"/>
              </a:ext>
            </a:extLst>
          </p:cNvPr>
          <p:cNvSpPr/>
          <p:nvPr/>
        </p:nvSpPr>
        <p:spPr>
          <a:xfrm>
            <a:off x="8092060" y="4542528"/>
            <a:ext cx="3867711" cy="1758043"/>
          </a:xfrm>
          <a:prstGeom prst="roundRect">
            <a:avLst>
              <a:gd name="adj" fmla="val 0"/>
            </a:avLst>
          </a:prstGeom>
          <a:solidFill>
            <a:srgbClr val="F9F9F9">
              <a:alpha val="80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91B1A6C1-A70F-217F-421C-D68EA3286BAC}"/>
              </a:ext>
            </a:extLst>
          </p:cNvPr>
          <p:cNvSpPr/>
          <p:nvPr/>
        </p:nvSpPr>
        <p:spPr>
          <a:xfrm>
            <a:off x="232229" y="4535968"/>
            <a:ext cx="3867711" cy="1758043"/>
          </a:xfrm>
          <a:prstGeom prst="roundRect">
            <a:avLst>
              <a:gd name="adj" fmla="val 0"/>
            </a:avLst>
          </a:prstGeom>
          <a:solidFill>
            <a:srgbClr val="F9F9F9">
              <a:alpha val="80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72778875-CFE8-ACBC-04FA-CB12808DBB0E}"/>
              </a:ext>
            </a:extLst>
          </p:cNvPr>
          <p:cNvSpPr/>
          <p:nvPr/>
        </p:nvSpPr>
        <p:spPr>
          <a:xfrm>
            <a:off x="4162144" y="4535968"/>
            <a:ext cx="3867711" cy="1758043"/>
          </a:xfrm>
          <a:prstGeom prst="roundRect">
            <a:avLst>
              <a:gd name="adj" fmla="val 0"/>
            </a:avLst>
          </a:prstGeom>
          <a:solidFill>
            <a:srgbClr val="F9F9F9">
              <a:alpha val="80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2B484848-EEFD-8FA8-60E2-76925B49E95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594" y="4715490"/>
            <a:ext cx="2005313" cy="113861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302D964A-3D33-2BCD-7835-69D47BD7259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06" y="4633972"/>
            <a:ext cx="1643940" cy="1268289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16FB1B06-C50B-8A2A-5C4B-FEDF6E7D469F}"/>
              </a:ext>
            </a:extLst>
          </p:cNvPr>
          <p:cNvSpPr txBox="1"/>
          <p:nvPr/>
        </p:nvSpPr>
        <p:spPr>
          <a:xfrm>
            <a:off x="8612043" y="5682745"/>
            <a:ext cx="3080036" cy="54414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HCR 25 FDR is Connected Recorder with Honeywell developed </a:t>
            </a:r>
            <a:r>
              <a:rPr lang="en-US" sz="1200" b="1">
                <a:latin typeface="Arial"/>
                <a:cs typeface="Arial"/>
              </a:rPr>
              <a:t>RTAR </a:t>
            </a:r>
            <a:r>
              <a:rPr lang="en-US" sz="1200">
                <a:latin typeface="Arial"/>
                <a:cs typeface="Arial"/>
              </a:rPr>
              <a:t>(</a:t>
            </a:r>
            <a:r>
              <a:rPr lang="en-US" sz="1200" b="1">
                <a:latin typeface="Arial"/>
                <a:cs typeface="Arial"/>
              </a:rPr>
              <a:t>R</a:t>
            </a:r>
            <a:r>
              <a:rPr lang="en-US" sz="1200">
                <a:latin typeface="Arial"/>
                <a:cs typeface="Arial"/>
              </a:rPr>
              <a:t>eal </a:t>
            </a:r>
            <a:r>
              <a:rPr lang="en-US" sz="1200" b="1">
                <a:latin typeface="Arial"/>
                <a:cs typeface="Arial"/>
              </a:rPr>
              <a:t>T</a:t>
            </a:r>
            <a:r>
              <a:rPr lang="en-US" sz="1200">
                <a:latin typeface="Arial"/>
                <a:cs typeface="Arial"/>
              </a:rPr>
              <a:t>ime </a:t>
            </a:r>
            <a:r>
              <a:rPr lang="en-US" sz="1200" b="1">
                <a:latin typeface="Arial"/>
                <a:cs typeface="Arial"/>
              </a:rPr>
              <a:t>A</a:t>
            </a:r>
            <a:r>
              <a:rPr lang="en-US" sz="1200">
                <a:latin typeface="Arial"/>
                <a:cs typeface="Arial"/>
              </a:rPr>
              <a:t>ccess </a:t>
            </a:r>
            <a:r>
              <a:rPr lang="en-US" sz="1200" b="1">
                <a:latin typeface="Arial"/>
                <a:cs typeface="Arial"/>
              </a:rPr>
              <a:t>R</a:t>
            </a:r>
            <a:r>
              <a:rPr lang="en-US" sz="1200">
                <a:latin typeface="Arial"/>
                <a:cs typeface="Arial"/>
              </a:rPr>
              <a:t>ecorder) Software features built in 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EAC603A-9E5E-2CBC-104F-E02A791FD683}"/>
              </a:ext>
            </a:extLst>
          </p:cNvPr>
          <p:cNvSpPr txBox="1"/>
          <p:nvPr/>
        </p:nvSpPr>
        <p:spPr>
          <a:xfrm>
            <a:off x="640577" y="5901820"/>
            <a:ext cx="3080036" cy="27552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HFR 5 FDR Recorders (Olathe production)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B884825-BE3D-6583-DD26-6EB9C7087BDD}"/>
              </a:ext>
            </a:extLst>
          </p:cNvPr>
          <p:cNvSpPr txBox="1"/>
          <p:nvPr/>
        </p:nvSpPr>
        <p:spPr>
          <a:xfrm>
            <a:off x="4626310" y="5901820"/>
            <a:ext cx="3080036" cy="2598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HCR 25 FDR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E36A7F4-E28B-507B-6689-253DA6D50C57}"/>
              </a:ext>
            </a:extLst>
          </p:cNvPr>
          <p:cNvGrpSpPr/>
          <p:nvPr/>
        </p:nvGrpSpPr>
        <p:grpSpPr>
          <a:xfrm>
            <a:off x="8382000" y="4607381"/>
            <a:ext cx="3276600" cy="1029600"/>
            <a:chOff x="8306021" y="1527491"/>
            <a:chExt cx="3923602" cy="1232907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C2D0E0BF-2AB1-B650-12AC-E03055948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8164" y="1732958"/>
              <a:ext cx="834581" cy="852837"/>
            </a:xfrm>
            <a:prstGeom prst="rect">
              <a:avLst/>
            </a:prstGeom>
          </p:spPr>
        </p:pic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18F6EA8-A9C1-1B24-63BD-A2FB81E8DDDE}"/>
                </a:ext>
              </a:extLst>
            </p:cNvPr>
            <p:cNvSpPr/>
            <p:nvPr/>
          </p:nvSpPr>
          <p:spPr>
            <a:xfrm>
              <a:off x="8306021" y="1607621"/>
              <a:ext cx="3923602" cy="1152777"/>
            </a:xfrm>
            <a:prstGeom prst="ellipse">
              <a:avLst/>
            </a:prstGeom>
            <a:noFill/>
            <a:ln>
              <a:solidFill>
                <a:srgbClr val="AFE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3C5A34F9-9E70-99C8-4D6C-1432F02C8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53518" y="1599918"/>
              <a:ext cx="445596" cy="445596"/>
            </a:xfrm>
            <a:prstGeom prst="rect">
              <a:avLst/>
            </a:prstGeom>
          </p:spPr>
        </p:pic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E276CB34-6FCE-A396-5CEB-96E4AAEED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617221" y="2445436"/>
              <a:ext cx="684908" cy="266953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3DE41296-7DEA-48F9-209D-823DD31A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9389" y="1527491"/>
              <a:ext cx="388694" cy="388694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8A14EB43-ACBC-EC22-6236-CFD922BE0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0595" y="2462893"/>
              <a:ext cx="496341" cy="276393"/>
            </a:xfrm>
            <a:prstGeom prst="rect">
              <a:avLst/>
            </a:prstGeom>
          </p:spPr>
        </p:pic>
      </p:grp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D83CCE67-2A20-86D0-5274-5E138951B26B}"/>
              </a:ext>
            </a:extLst>
          </p:cNvPr>
          <p:cNvSpPr/>
          <p:nvPr/>
        </p:nvSpPr>
        <p:spPr>
          <a:xfrm>
            <a:off x="4356562" y="3949360"/>
            <a:ext cx="3478877" cy="29260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+mn-lt"/>
              </a:rPr>
              <a:t>FLIGHT DATA RECORDERS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7445DD2F-152A-BC59-3D1F-08F1FA9C2D01}"/>
              </a:ext>
            </a:extLst>
          </p:cNvPr>
          <p:cNvSpPr/>
          <p:nvPr/>
        </p:nvSpPr>
        <p:spPr>
          <a:xfrm>
            <a:off x="4356562" y="1134711"/>
            <a:ext cx="3478877" cy="29260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+mn-lt"/>
              </a:rPr>
              <a:t>COCKPIT VOICE RECORDERS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66662-DAF5-5CDA-A0E9-432A3DFFDE0B}"/>
              </a:ext>
            </a:extLst>
          </p:cNvPr>
          <p:cNvSpPr/>
          <p:nvPr/>
        </p:nvSpPr>
        <p:spPr>
          <a:xfrm>
            <a:off x="9243496" y="1382693"/>
            <a:ext cx="1804184" cy="2675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+ New Capability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C8958-E649-307F-8705-25BEBD45A4E6}"/>
              </a:ext>
            </a:extLst>
          </p:cNvPr>
          <p:cNvSpPr/>
          <p:nvPr/>
        </p:nvSpPr>
        <p:spPr>
          <a:xfrm>
            <a:off x="9243496" y="4316979"/>
            <a:ext cx="1804184" cy="2675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+ New Capability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887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0752F2-5A92-87B2-3553-A5215D8009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87A7379-4B03-0556-D730-EA922005B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14" r="49361" b="36083"/>
          <a:stretch/>
        </p:blipFill>
        <p:spPr>
          <a:xfrm>
            <a:off x="9448161" y="27818"/>
            <a:ext cx="2744712" cy="6858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2BAB92BE-622B-8507-7D1E-A981FF59ED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978065"/>
            <a:ext cx="12192000" cy="4610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C843D-63EA-F654-9A82-AA45BC8CDAA4}"/>
              </a:ext>
            </a:extLst>
          </p:cNvPr>
          <p:cNvSpPr txBox="1"/>
          <p:nvPr/>
        </p:nvSpPr>
        <p:spPr>
          <a:xfrm>
            <a:off x="388508" y="524258"/>
            <a:ext cx="982036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>
                <a:solidFill>
                  <a:srgbClr val="FF0000"/>
                </a:solidFill>
                <a:latin typeface="Arial Black" panose="020B0A04020102020204" pitchFamily="34" charset="0"/>
              </a:rPr>
              <a:t>BLACK BOX </a:t>
            </a:r>
            <a:r>
              <a:rPr lang="en-US" sz="3200" b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IN THE SKY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D4FCAC-249A-70E4-4BC1-EB33513903F0}"/>
              </a:ext>
            </a:extLst>
          </p:cNvPr>
          <p:cNvSpPr txBox="1"/>
          <p:nvPr/>
        </p:nvSpPr>
        <p:spPr>
          <a:xfrm>
            <a:off x="1369595" y="1409163"/>
            <a:ext cx="2337349" cy="106012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HCR 25 contains the hardware and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support streaming RTAR (real-time access recording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software 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53A3B3-E671-2EAD-97BF-467086EC8A6B}"/>
              </a:ext>
            </a:extLst>
          </p:cNvPr>
          <p:cNvSpPr txBox="1"/>
          <p:nvPr/>
        </p:nvSpPr>
        <p:spPr>
          <a:xfrm>
            <a:off x="1335553" y="2832588"/>
            <a:ext cx="2337349" cy="5062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Fielded HCR 25 units are ready to be enabled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A92167C-6E3B-4A22-E20B-FCF2F789B263}"/>
              </a:ext>
            </a:extLst>
          </p:cNvPr>
          <p:cNvSpPr txBox="1"/>
          <p:nvPr/>
        </p:nvSpPr>
        <p:spPr>
          <a:xfrm>
            <a:off x="1347741" y="3895556"/>
            <a:ext cx="1862354" cy="5062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Service offering to be developed 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FE7A274-E3D9-5F42-74DF-FB9A2A723021}"/>
              </a:ext>
            </a:extLst>
          </p:cNvPr>
          <p:cNvGrpSpPr/>
          <p:nvPr/>
        </p:nvGrpSpPr>
        <p:grpSpPr>
          <a:xfrm>
            <a:off x="3785605" y="1061607"/>
            <a:ext cx="8142929" cy="4671977"/>
            <a:chOff x="3785605" y="1061607"/>
            <a:chExt cx="8142929" cy="46719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AF78EC-E4CF-DEBD-237F-8E8443C6B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4961" y="1952537"/>
              <a:ext cx="2106613" cy="52257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FC76F15-EB85-1728-800D-AEA4355A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5955329">
              <a:off x="3785605" y="1289379"/>
              <a:ext cx="807508" cy="8075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072B02-7F01-CDCD-7A18-4447B509C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7692" y="1560068"/>
              <a:ext cx="1700213" cy="42175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8B76FBF-4069-EFE9-0F91-8E904E088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8403" y="1061607"/>
              <a:ext cx="1217613" cy="30204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59FF662-9023-A336-739E-D211A14D81BF}"/>
                </a:ext>
              </a:extLst>
            </p:cNvPr>
            <p:cNvGrpSpPr/>
            <p:nvPr/>
          </p:nvGrpSpPr>
          <p:grpSpPr>
            <a:xfrm>
              <a:off x="10865944" y="2913107"/>
              <a:ext cx="685801" cy="685801"/>
              <a:chOff x="12779623" y="3866168"/>
              <a:chExt cx="834777" cy="83477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2466306-7B2E-CB09-9087-26170F6B519C}"/>
                  </a:ext>
                </a:extLst>
              </p:cNvPr>
              <p:cNvSpPr/>
              <p:nvPr/>
            </p:nvSpPr>
            <p:spPr>
              <a:xfrm>
                <a:off x="12779623" y="3866168"/>
                <a:ext cx="834777" cy="834777"/>
              </a:xfrm>
              <a:prstGeom prst="ellipse">
                <a:avLst/>
              </a:prstGeom>
              <a:solidFill>
                <a:srgbClr val="D9F5FF">
                  <a:alpha val="62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1B9D1AC-E54F-D742-56E4-8FB3BDE2D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24908" y="3995227"/>
                <a:ext cx="544206" cy="576658"/>
              </a:xfrm>
              <a:prstGeom prst="rect">
                <a:avLst/>
              </a:prstGeom>
            </p:spPr>
          </p:pic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92DF773D-F96E-44E6-305D-E04EE2078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71547" y="4465906"/>
              <a:ext cx="1111212" cy="108526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DEFE3B44-F082-6D6D-C36D-CE5A5D154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940174" y="3558117"/>
              <a:ext cx="768635" cy="1125502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4F86FC40-8873-24AC-9A03-426BBAA0A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206291" y="3597731"/>
              <a:ext cx="855836" cy="721348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218E2A9E-2AE8-0542-7ECF-E79DBD988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732473" y="3669221"/>
              <a:ext cx="938087" cy="522294"/>
            </a:xfrm>
            <a:prstGeom prst="rect">
              <a:avLst/>
            </a:prstGeom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3429F2-D8F8-CD48-5BBE-2307073B9E0E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4454192" y="1978065"/>
              <a:ext cx="2030769" cy="235757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4EA5A3A-364A-B273-1174-D41A33BAA9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6120" y="1821868"/>
              <a:ext cx="4269087" cy="93918"/>
            </a:xfrm>
            <a:prstGeom prst="line">
              <a:avLst/>
            </a:prstGeom>
            <a:ln w="12700">
              <a:solidFill>
                <a:srgbClr val="0070C0">
                  <a:alpha val="28000"/>
                </a:srgbClr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72992EB-C721-F436-DF50-A32D4A33D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6568" y="1334331"/>
              <a:ext cx="5750962" cy="487537"/>
            </a:xfrm>
            <a:prstGeom prst="line">
              <a:avLst/>
            </a:prstGeom>
            <a:ln w="12700">
              <a:solidFill>
                <a:srgbClr val="0070C0">
                  <a:alpha val="28000"/>
                </a:srgbClr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A07D656-E8FF-C127-238A-687CC9C244AA}"/>
                </a:ext>
              </a:extLst>
            </p:cNvPr>
            <p:cNvCxnSpPr>
              <a:cxnSpLocks/>
            </p:cNvCxnSpPr>
            <p:nvPr/>
          </p:nvCxnSpPr>
          <p:spPr>
            <a:xfrm>
              <a:off x="4369942" y="2055360"/>
              <a:ext cx="0" cy="1528201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4711635-A345-AE29-3DEA-7AAD07D589A8}"/>
                </a:ext>
              </a:extLst>
            </p:cNvPr>
            <p:cNvCxnSpPr>
              <a:cxnSpLocks/>
            </p:cNvCxnSpPr>
            <p:nvPr/>
          </p:nvCxnSpPr>
          <p:spPr>
            <a:xfrm>
              <a:off x="4708809" y="3932915"/>
              <a:ext cx="2428857" cy="1928"/>
            </a:xfrm>
            <a:prstGeom prst="line">
              <a:avLst/>
            </a:prstGeom>
            <a:ln w="12700">
              <a:solidFill>
                <a:srgbClr val="0070C0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F80E6DA-780A-B56F-7248-194D2439DB94}"/>
                </a:ext>
              </a:extLst>
            </p:cNvPr>
            <p:cNvCxnSpPr/>
            <p:nvPr/>
          </p:nvCxnSpPr>
          <p:spPr>
            <a:xfrm>
              <a:off x="8062127" y="3934843"/>
              <a:ext cx="2527745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E4DFA2F-9C80-506A-EEB6-C09C626E4909}"/>
                </a:ext>
              </a:extLst>
            </p:cNvPr>
            <p:cNvSpPr/>
            <p:nvPr/>
          </p:nvSpPr>
          <p:spPr>
            <a:xfrm>
              <a:off x="4596568" y="1194088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BCD8CF7-98D7-87E1-3E44-098888AF4B69}"/>
                </a:ext>
              </a:extLst>
            </p:cNvPr>
            <p:cNvSpPr txBox="1"/>
            <p:nvPr/>
          </p:nvSpPr>
          <p:spPr>
            <a:xfrm>
              <a:off x="4877876" y="1114743"/>
              <a:ext cx="1643656" cy="4423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Satellite Network with sufficient transmission speed (Mbit/s) and global coverage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3EB267-41E7-830B-F218-FC9AB0FEBB60}"/>
                </a:ext>
              </a:extLst>
            </p:cNvPr>
            <p:cNvSpPr/>
            <p:nvPr/>
          </p:nvSpPr>
          <p:spPr>
            <a:xfrm>
              <a:off x="4654624" y="4441442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DF57563-58CD-2F44-EEB0-A4D6AF4F5FF0}"/>
                </a:ext>
              </a:extLst>
            </p:cNvPr>
            <p:cNvSpPr txBox="1"/>
            <p:nvPr/>
          </p:nvSpPr>
          <p:spPr>
            <a:xfrm>
              <a:off x="4935932" y="4362097"/>
              <a:ext cx="1540704" cy="4423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Ground station used to process received data and reroute it to Data Center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5C381E8-7795-D93E-FA5B-4DABA91574B3}"/>
                </a:ext>
              </a:extLst>
            </p:cNvPr>
            <p:cNvSpPr/>
            <p:nvPr/>
          </p:nvSpPr>
          <p:spPr>
            <a:xfrm>
              <a:off x="7019934" y="4441442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1BC7687-BEAD-0283-A804-9E7432158281}"/>
                </a:ext>
              </a:extLst>
            </p:cNvPr>
            <p:cNvSpPr txBox="1"/>
            <p:nvPr/>
          </p:nvSpPr>
          <p:spPr>
            <a:xfrm>
              <a:off x="7301242" y="4362097"/>
              <a:ext cx="1466456" cy="4423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Secured Data Center to store and maintain all received data across fleet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2A85C51-40C6-EC7D-A3C9-40BAC27EA28E}"/>
                </a:ext>
              </a:extLst>
            </p:cNvPr>
            <p:cNvSpPr/>
            <p:nvPr/>
          </p:nvSpPr>
          <p:spPr>
            <a:xfrm>
              <a:off x="6987279" y="2579458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A6AFC45-958A-353C-DAE3-2D1767EF3935}"/>
                </a:ext>
              </a:extLst>
            </p:cNvPr>
            <p:cNvSpPr txBox="1"/>
            <p:nvPr/>
          </p:nvSpPr>
          <p:spPr>
            <a:xfrm>
              <a:off x="7301242" y="2500113"/>
              <a:ext cx="1294407" cy="4423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Monitored airplane with HCR-25 recorder and RTAR installed 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3A26EAC-5D61-6D3C-59E0-0BD2A20C473C}"/>
                </a:ext>
              </a:extLst>
            </p:cNvPr>
            <p:cNvSpPr/>
            <p:nvPr/>
          </p:nvSpPr>
          <p:spPr>
            <a:xfrm>
              <a:off x="10255688" y="4408838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DD43E45-9C49-B260-55ED-7DCA27444BC2}"/>
                </a:ext>
              </a:extLst>
            </p:cNvPr>
            <p:cNvSpPr txBox="1"/>
            <p:nvPr/>
          </p:nvSpPr>
          <p:spPr>
            <a:xfrm>
              <a:off x="10536995" y="4240177"/>
              <a:ext cx="1154739" cy="6210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Analytics provided to airline operators. FOQA/Alarms/Event of distress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4342080-99AE-03DE-958F-30C1FBBAB482}"/>
                </a:ext>
              </a:extLst>
            </p:cNvPr>
            <p:cNvSpPr/>
            <p:nvPr/>
          </p:nvSpPr>
          <p:spPr>
            <a:xfrm>
              <a:off x="10255688" y="5247243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F2556DC-5FC0-628C-C3F1-D8A9C3C5A45D}"/>
                </a:ext>
              </a:extLst>
            </p:cNvPr>
            <p:cNvSpPr txBox="1"/>
            <p:nvPr/>
          </p:nvSpPr>
          <p:spPr>
            <a:xfrm>
              <a:off x="10536995" y="5044600"/>
              <a:ext cx="1391539" cy="6889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FUTURE CAPABILITY Safety Personnel could request addition info, modify streaming content in real-time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470B66-C298-03A9-7C64-F38066EDB125}"/>
                </a:ext>
              </a:extLst>
            </p:cNvPr>
            <p:cNvCxnSpPr/>
            <p:nvPr/>
          </p:nvCxnSpPr>
          <p:spPr>
            <a:xfrm>
              <a:off x="11264942" y="4683619"/>
              <a:ext cx="0" cy="310656"/>
            </a:xfrm>
            <a:prstGeom prst="line">
              <a:avLst/>
            </a:prstGeom>
            <a:ln w="158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1377577-FBBF-C2F7-7097-D6840C4DD6AA}"/>
                </a:ext>
              </a:extLst>
            </p:cNvPr>
            <p:cNvCxnSpPr/>
            <p:nvPr/>
          </p:nvCxnSpPr>
          <p:spPr>
            <a:xfrm flipH="1">
              <a:off x="10026301" y="4994275"/>
              <a:ext cx="1238641" cy="0"/>
            </a:xfrm>
            <a:prstGeom prst="line">
              <a:avLst/>
            </a:prstGeom>
            <a:ln w="15875">
              <a:solidFill>
                <a:srgbClr val="0070C0"/>
              </a:solidFill>
              <a:prstDash val="solid"/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40961579-CE56-0384-5127-915631C006E9}"/>
              </a:ext>
            </a:extLst>
          </p:cNvPr>
          <p:cNvSpPr/>
          <p:nvPr/>
        </p:nvSpPr>
        <p:spPr>
          <a:xfrm>
            <a:off x="325987" y="5867400"/>
            <a:ext cx="11540026" cy="875865"/>
          </a:xfrm>
          <a:prstGeom prst="roundRect">
            <a:avLst>
              <a:gd name="adj" fmla="val 50000"/>
            </a:avLst>
          </a:prstGeom>
          <a:solidFill>
            <a:srgbClr val="F7F7F7"/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A768363-58BD-2C49-A893-0B85AC1A7D2F}"/>
              </a:ext>
            </a:extLst>
          </p:cNvPr>
          <p:cNvSpPr txBox="1"/>
          <p:nvPr/>
        </p:nvSpPr>
        <p:spPr>
          <a:xfrm>
            <a:off x="849432" y="6051264"/>
            <a:ext cx="2243563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1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Onboard units (RTAR + SATCOM terminal) capable of Streaming data through secured link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8A6BCF3-C10A-E86E-4E0D-2888C38635EB}"/>
              </a:ext>
            </a:extLst>
          </p:cNvPr>
          <p:cNvSpPr txBox="1"/>
          <p:nvPr/>
        </p:nvSpPr>
        <p:spPr>
          <a:xfrm>
            <a:off x="3783246" y="6051264"/>
            <a:ext cx="1656561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1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Reliable Satellite Network with global coverage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678E661-79ED-3C10-D759-E7E167FE993B}"/>
              </a:ext>
            </a:extLst>
          </p:cNvPr>
          <p:cNvSpPr txBox="1"/>
          <p:nvPr/>
        </p:nvSpPr>
        <p:spPr>
          <a:xfrm>
            <a:off x="6130058" y="6051264"/>
            <a:ext cx="1577275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1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Satellite Ground Station with secured connection to data center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EE0E6A8-3270-42AE-8E59-4A5372497026}"/>
              </a:ext>
            </a:extLst>
          </p:cNvPr>
          <p:cNvSpPr txBox="1"/>
          <p:nvPr/>
        </p:nvSpPr>
        <p:spPr>
          <a:xfrm>
            <a:off x="8397585" y="6051264"/>
            <a:ext cx="1768564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1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Cloud - Data Center capable of FDR/CVR data reception and archiving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C6545D0-97D1-A353-23BF-312CD8298E69}"/>
              </a:ext>
            </a:extLst>
          </p:cNvPr>
          <p:cNvSpPr txBox="1"/>
          <p:nvPr/>
        </p:nvSpPr>
        <p:spPr>
          <a:xfrm>
            <a:off x="3083392" y="6051264"/>
            <a:ext cx="709458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A1A748C-987A-69FD-5514-FF4D1D097BD7}"/>
              </a:ext>
            </a:extLst>
          </p:cNvPr>
          <p:cNvSpPr txBox="1"/>
          <p:nvPr/>
        </p:nvSpPr>
        <p:spPr>
          <a:xfrm>
            <a:off x="5374217" y="6051264"/>
            <a:ext cx="709458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17BDB10-8871-AC1F-B1B7-A528875FA001}"/>
              </a:ext>
            </a:extLst>
          </p:cNvPr>
          <p:cNvSpPr txBox="1"/>
          <p:nvPr/>
        </p:nvSpPr>
        <p:spPr>
          <a:xfrm>
            <a:off x="7646407" y="6051264"/>
            <a:ext cx="709458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B5B2DB8-27E7-ED6B-0E75-C323954EFC28}"/>
              </a:ext>
            </a:extLst>
          </p:cNvPr>
          <p:cNvGrpSpPr/>
          <p:nvPr/>
        </p:nvGrpSpPr>
        <p:grpSpPr>
          <a:xfrm>
            <a:off x="537069" y="1387366"/>
            <a:ext cx="673977" cy="673977"/>
            <a:chOff x="896521" y="4619611"/>
            <a:chExt cx="673977" cy="673977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2C02599-8780-A0B3-2709-6AEB3843A2A4}"/>
                </a:ext>
              </a:extLst>
            </p:cNvPr>
            <p:cNvSpPr/>
            <p:nvPr/>
          </p:nvSpPr>
          <p:spPr>
            <a:xfrm>
              <a:off x="896521" y="4619611"/>
              <a:ext cx="673977" cy="673977"/>
            </a:xfrm>
            <a:prstGeom prst="ellipse">
              <a:avLst/>
            </a:prstGeom>
            <a:solidFill>
              <a:srgbClr val="F7F7F7"/>
            </a:solidFill>
            <a:ln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39391D3B-4288-4ED2-64AD-2C4B1F818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218" y="4788960"/>
              <a:ext cx="434583" cy="335278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54601A1-80FA-C821-999A-69049C833341}"/>
              </a:ext>
            </a:extLst>
          </p:cNvPr>
          <p:cNvGrpSpPr/>
          <p:nvPr/>
        </p:nvGrpSpPr>
        <p:grpSpPr>
          <a:xfrm>
            <a:off x="535423" y="2748743"/>
            <a:ext cx="673977" cy="673977"/>
            <a:chOff x="496841" y="2669720"/>
            <a:chExt cx="673977" cy="673977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C440EE58-FACF-4E9A-F281-D348D5D68522}"/>
                </a:ext>
              </a:extLst>
            </p:cNvPr>
            <p:cNvSpPr/>
            <p:nvPr/>
          </p:nvSpPr>
          <p:spPr>
            <a:xfrm>
              <a:off x="496841" y="2669720"/>
              <a:ext cx="673977" cy="673977"/>
            </a:xfrm>
            <a:prstGeom prst="ellipse">
              <a:avLst/>
            </a:prstGeom>
            <a:solidFill>
              <a:srgbClr val="F7F7F7"/>
            </a:solidFill>
            <a:ln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F06F6EF0-CC72-7C86-5858-144C9165A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332" y="2847043"/>
              <a:ext cx="478994" cy="319329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907134E-1F92-7607-52AC-E07FE68B16AB}"/>
              </a:ext>
            </a:extLst>
          </p:cNvPr>
          <p:cNvGrpSpPr/>
          <p:nvPr/>
        </p:nvGrpSpPr>
        <p:grpSpPr>
          <a:xfrm>
            <a:off x="531252" y="3811711"/>
            <a:ext cx="673977" cy="673977"/>
            <a:chOff x="504036" y="3231899"/>
            <a:chExt cx="673977" cy="673977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B3C7CEC8-1E1E-2841-364F-191FED54E8D5}"/>
                </a:ext>
              </a:extLst>
            </p:cNvPr>
            <p:cNvSpPr/>
            <p:nvPr/>
          </p:nvSpPr>
          <p:spPr>
            <a:xfrm>
              <a:off x="504036" y="3231899"/>
              <a:ext cx="673977" cy="673977"/>
            </a:xfrm>
            <a:prstGeom prst="ellipse">
              <a:avLst/>
            </a:prstGeom>
            <a:solidFill>
              <a:srgbClr val="F7F7F7"/>
            </a:solidFill>
            <a:ln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BE3CE5AE-0797-AA6E-110E-1A267E7C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19" y="3426134"/>
              <a:ext cx="456810" cy="28550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E4F71C3-ADC7-A02F-66E1-6B71A92D8922}"/>
              </a:ext>
            </a:extLst>
          </p:cNvPr>
          <p:cNvSpPr txBox="1"/>
          <p:nvPr/>
        </p:nvSpPr>
        <p:spPr>
          <a:xfrm>
            <a:off x="10001074" y="6035663"/>
            <a:ext cx="709458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1BAEA-B858-366D-293C-CE6AA2B0039D}"/>
              </a:ext>
            </a:extLst>
          </p:cNvPr>
          <p:cNvSpPr txBox="1"/>
          <p:nvPr/>
        </p:nvSpPr>
        <p:spPr>
          <a:xfrm>
            <a:off x="10711877" y="6069618"/>
            <a:ext cx="781758" cy="40498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600" b="1">
                <a:solidFill>
                  <a:srgbClr val="FE8348"/>
                </a:solidFill>
                <a:effectLst/>
                <a:latin typeface="Articulate Extrabold" panose="02000503050000020004" pitchFamily="2" charset="0"/>
                <a:cs typeface="Arial" panose="020B0604020202020204" pitchFamily="34" charset="0"/>
              </a:rPr>
              <a:t>BBITS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41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11EAA7-C345-234D-425F-339E051A0274}"/>
              </a:ext>
            </a:extLst>
          </p:cNvPr>
          <p:cNvSpPr/>
          <p:nvPr/>
        </p:nvSpPr>
        <p:spPr>
          <a:xfrm>
            <a:off x="0" y="26718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C843D-63EA-F654-9A82-AA45BC8CDAA4}"/>
              </a:ext>
            </a:extLst>
          </p:cNvPr>
          <p:cNvSpPr txBox="1"/>
          <p:nvPr/>
        </p:nvSpPr>
        <p:spPr>
          <a:xfrm>
            <a:off x="388508" y="524258"/>
            <a:ext cx="982036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>
                <a:solidFill>
                  <a:srgbClr val="FF0000"/>
                </a:solidFill>
                <a:latin typeface="Arial Black" panose="020B0A04020102020204" pitchFamily="34" charset="0"/>
              </a:rPr>
              <a:t>BLACK BOX </a:t>
            </a:r>
            <a:r>
              <a:rPr lang="en-US" sz="3200" b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IN THE SKY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34EA9A0-FEF3-5817-B574-F35F8FC49B7F}"/>
              </a:ext>
            </a:extLst>
          </p:cNvPr>
          <p:cNvSpPr/>
          <p:nvPr/>
        </p:nvSpPr>
        <p:spPr>
          <a:xfrm>
            <a:off x="1275626" y="2371917"/>
            <a:ext cx="4702129" cy="614388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Alerts - </a:t>
            </a: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receive and monitor Flight data parameters in Real Time and provide timely safety alerts, exceedances reports for immediate action or further investigation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AE88FDF-B6C3-5C48-E20E-836ED677944F}"/>
              </a:ext>
            </a:extLst>
          </p:cNvPr>
          <p:cNvSpPr/>
          <p:nvPr/>
        </p:nvSpPr>
        <p:spPr>
          <a:xfrm>
            <a:off x="1275626" y="3228895"/>
            <a:ext cx="4649764" cy="614388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Storage - </a:t>
            </a: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Streamed data stored on an infrastructure - with redundancy to avoid such loss of data 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2B1A5-D3F6-6F1A-6563-B52CFF16F235}"/>
              </a:ext>
            </a:extLst>
          </p:cNvPr>
          <p:cNvSpPr/>
          <p:nvPr/>
        </p:nvSpPr>
        <p:spPr>
          <a:xfrm>
            <a:off x="1275626" y="4104727"/>
            <a:ext cx="4649764" cy="614388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 Action - </a:t>
            </a: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access to FDR data by investigators will allow efficient regulatory decisions about grounding fleet 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83EC6CA-1FA2-E67E-EE10-0B70963B7F11}"/>
              </a:ext>
            </a:extLst>
          </p:cNvPr>
          <p:cNvSpPr/>
          <p:nvPr/>
        </p:nvSpPr>
        <p:spPr>
          <a:xfrm>
            <a:off x="1275626" y="4976343"/>
            <a:ext cx="4649764" cy="614388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$$ Savings -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Maintenance and automated regular inspection of the recorders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99FA9EA-5508-640C-B4B7-E57B974845CA}"/>
              </a:ext>
            </a:extLst>
          </p:cNvPr>
          <p:cNvSpPr/>
          <p:nvPr/>
        </p:nvSpPr>
        <p:spPr>
          <a:xfrm>
            <a:off x="1280134" y="5832014"/>
            <a:ext cx="4884226" cy="641440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solution to competitors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Deployable recorders (75% recovery rate)</a:t>
            </a:r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C0E4AE41-E5F0-04B1-27E8-72C67AE418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672" y="3331782"/>
            <a:ext cx="404813" cy="408614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C47BFD1E-ACD3-F7C6-BFDD-53BEBD59EE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672" y="4171240"/>
            <a:ext cx="465773" cy="481363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E1E2FEA5-DE89-BC1F-5A03-20410D86E3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672" y="5056190"/>
            <a:ext cx="516247" cy="454695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A839C194-E4ED-56D3-E944-AD2A9C236A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672" y="2508475"/>
            <a:ext cx="458887" cy="341273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005105E1-EA40-2832-146D-2820036F17C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672" y="5936818"/>
            <a:ext cx="456367" cy="402677"/>
          </a:xfrm>
          <a:prstGeom prst="rect">
            <a:avLst/>
          </a:prstGeom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38B9C2F3-10B7-BA7B-60C2-45A05E04DC7C}"/>
              </a:ext>
            </a:extLst>
          </p:cNvPr>
          <p:cNvCxnSpPr>
            <a:cxnSpLocks/>
          </p:cNvCxnSpPr>
          <p:nvPr/>
        </p:nvCxnSpPr>
        <p:spPr>
          <a:xfrm>
            <a:off x="647699" y="2318657"/>
            <a:ext cx="0" cy="41661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72DA7A8-A0E5-ADD3-97AD-CBF428DE7873}"/>
              </a:ext>
            </a:extLst>
          </p:cNvPr>
          <p:cNvGrpSpPr/>
          <p:nvPr/>
        </p:nvGrpSpPr>
        <p:grpSpPr>
          <a:xfrm>
            <a:off x="581818" y="2620808"/>
            <a:ext cx="131763" cy="131763"/>
            <a:chOff x="3714750" y="-819301"/>
            <a:chExt cx="215900" cy="215900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F0BF053-C515-78F4-4EC8-F0E82CF1FB02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F99ACDDC-35E8-7FD3-B1B2-36664E49DCF8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057C073-DFF3-8736-5687-09C788258E8B}"/>
              </a:ext>
            </a:extLst>
          </p:cNvPr>
          <p:cNvGrpSpPr/>
          <p:nvPr/>
        </p:nvGrpSpPr>
        <p:grpSpPr>
          <a:xfrm>
            <a:off x="581818" y="3483701"/>
            <a:ext cx="131763" cy="131763"/>
            <a:chOff x="3714750" y="-819301"/>
            <a:chExt cx="215900" cy="215900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11DCDB6-2103-300C-9A83-5EFFEC43F68C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F2FE29C-91C4-439A-3243-2728B3EAF432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7EF75C2-4B12-8156-DF59-5253A5615A70}"/>
              </a:ext>
            </a:extLst>
          </p:cNvPr>
          <p:cNvGrpSpPr/>
          <p:nvPr/>
        </p:nvGrpSpPr>
        <p:grpSpPr>
          <a:xfrm>
            <a:off x="581818" y="4346595"/>
            <a:ext cx="131763" cy="131763"/>
            <a:chOff x="3714750" y="-819301"/>
            <a:chExt cx="215900" cy="215900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4D29919-928F-9A00-2533-FBE5C86280F6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6B50B18F-C292-EE7C-AD70-907A5E224B2D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34FB1C8-3AB8-8A45-C196-B9EFA57A009C}"/>
              </a:ext>
            </a:extLst>
          </p:cNvPr>
          <p:cNvGrpSpPr/>
          <p:nvPr/>
        </p:nvGrpSpPr>
        <p:grpSpPr>
          <a:xfrm>
            <a:off x="581818" y="5209488"/>
            <a:ext cx="131763" cy="131763"/>
            <a:chOff x="3714750" y="-819301"/>
            <a:chExt cx="215900" cy="215900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1FBDCFE-B4A8-E157-0FF3-F3864443BA51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3A6F803-2547-BCFE-58E6-958CC77121A8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6500735E-2884-06ED-4302-815D2E480E71}"/>
              </a:ext>
            </a:extLst>
          </p:cNvPr>
          <p:cNvGrpSpPr/>
          <p:nvPr/>
        </p:nvGrpSpPr>
        <p:grpSpPr>
          <a:xfrm>
            <a:off x="581818" y="6072382"/>
            <a:ext cx="131763" cy="131763"/>
            <a:chOff x="3714750" y="-819301"/>
            <a:chExt cx="215900" cy="215900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7E3CF12-673E-6784-1AD9-849E51158AE2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ADC685E-5E90-3B7A-6007-00C8B26EE2F0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D985EB8-5302-8773-00B7-89DB50FC2A65}"/>
              </a:ext>
            </a:extLst>
          </p:cNvPr>
          <p:cNvGrpSpPr/>
          <p:nvPr/>
        </p:nvGrpSpPr>
        <p:grpSpPr>
          <a:xfrm>
            <a:off x="9105824" y="-20152"/>
            <a:ext cx="3084544" cy="7150398"/>
            <a:chOff x="9160760" y="-30884"/>
            <a:chExt cx="3080036" cy="68888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5DBAEE-BC39-D8EB-061C-3C914C26B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314" r="49361" b="36083"/>
            <a:stretch/>
          </p:blipFill>
          <p:spPr>
            <a:xfrm>
              <a:off x="9160760" y="-30884"/>
              <a:ext cx="3080036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2E87C2-8285-58AC-C863-02274BA3B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alphaModFix amt="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314" r="49361" b="36083"/>
            <a:stretch/>
          </p:blipFill>
          <p:spPr>
            <a:xfrm>
              <a:off x="9446455" y="0"/>
              <a:ext cx="2744712" cy="6858000"/>
            </a:xfrm>
            <a:prstGeom prst="rect">
              <a:avLst/>
            </a:prstGeom>
          </p:spPr>
        </p:pic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B671F5F0-5DFC-A3C4-4790-C9AD718A732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409" y="2728820"/>
            <a:ext cx="5471729" cy="350688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3D4FCAC-249A-70E4-4BC1-EB33513903F0}"/>
              </a:ext>
            </a:extLst>
          </p:cNvPr>
          <p:cNvSpPr txBox="1"/>
          <p:nvPr/>
        </p:nvSpPr>
        <p:spPr>
          <a:xfrm>
            <a:off x="501186" y="1237515"/>
            <a:ext cx="11334952" cy="353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600" b="1">
                <a:latin typeface="Arial"/>
                <a:cs typeface="Arial"/>
              </a:rPr>
              <a:t>Compliant with FAA</a:t>
            </a:r>
            <a:r>
              <a:rPr lang="en-US" sz="1600" b="1">
                <a:effectLst/>
                <a:latin typeface="Arial"/>
                <a:cs typeface="Arial"/>
              </a:rPr>
              <a:t> mandate for Timely Recovery of Flight Data (Applicable to Part 121). </a:t>
            </a:r>
            <a:r>
              <a:rPr lang="en-US" sz="1600" i="1">
                <a:effectLst/>
                <a:latin typeface="Arial"/>
                <a:cs typeface="Arial"/>
              </a:rPr>
              <a:t>Will this apply to private, charter, and business operators</a:t>
            </a:r>
            <a:r>
              <a:rPr lang="en-US" sz="1600" i="1">
                <a:effectLst/>
                <a:latin typeface="Arial"/>
                <a:cs typeface="Arial"/>
                <a:sym typeface="Wingdings" pitchFamily="2" charset="2"/>
              </a:rPr>
              <a:t> </a:t>
            </a:r>
            <a:r>
              <a:rPr lang="en-US" sz="1600" i="1">
                <a:latin typeface="Arial"/>
                <a:cs typeface="Arial"/>
                <a:sym typeface="Wingdings" pitchFamily="2" charset="2"/>
              </a:rPr>
              <a:t>in the future? 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FC02EF-7C82-98E2-33F3-6AECE8160F94}"/>
              </a:ext>
            </a:extLst>
          </p:cNvPr>
          <p:cNvSpPr txBox="1"/>
          <p:nvPr/>
        </p:nvSpPr>
        <p:spPr>
          <a:xfrm>
            <a:off x="501186" y="1768569"/>
            <a:ext cx="11523553" cy="353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6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Beyond the mandate: </a:t>
            </a:r>
            <a:r>
              <a:rPr lang="en-US" sz="16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Supports real-time streaming of data for flight data monitoring, alerting, and extended analytics.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43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14E733-AB80-84B7-B420-CB53692536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32CAB7E-0BF7-0DBC-9B03-096FFB1BE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509"/>
            <a:ext cx="12192000" cy="6870700"/>
          </a:xfrm>
          <a:prstGeom prst="rect">
            <a:avLst/>
          </a:prstGeom>
        </p:spPr>
      </p:pic>
      <p:sp>
        <p:nvSpPr>
          <p:cNvPr id="73" name="Teardrop 72">
            <a:extLst>
              <a:ext uri="{FF2B5EF4-FFF2-40B4-BE49-F238E27FC236}">
                <a16:creationId xmlns:a16="http://schemas.microsoft.com/office/drawing/2014/main" id="{E11B1FC3-1CB4-EB86-0BD8-0626026EB88B}"/>
              </a:ext>
            </a:extLst>
          </p:cNvPr>
          <p:cNvSpPr/>
          <p:nvPr/>
        </p:nvSpPr>
        <p:spPr>
          <a:xfrm>
            <a:off x="7937500" y="0"/>
            <a:ext cx="4254500" cy="4254500"/>
          </a:xfrm>
          <a:prstGeom prst="teardrop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87A7379-4B03-0556-D730-EA922005B5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14" r="49361" b="36083"/>
          <a:stretch/>
        </p:blipFill>
        <p:spPr>
          <a:xfrm>
            <a:off x="9448161" y="27818"/>
            <a:ext cx="27447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C843D-63EA-F654-9A82-AA45BC8CDAA4}"/>
              </a:ext>
            </a:extLst>
          </p:cNvPr>
          <p:cNvSpPr txBox="1"/>
          <p:nvPr/>
        </p:nvSpPr>
        <p:spPr>
          <a:xfrm>
            <a:off x="388508" y="524258"/>
            <a:ext cx="982036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>
                <a:solidFill>
                  <a:srgbClr val="FF0000"/>
                </a:solidFill>
                <a:latin typeface="Arial Black" panose="020B0A04020102020204" pitchFamily="34" charset="0"/>
              </a:rPr>
              <a:t>VALUE </a:t>
            </a:r>
            <a:r>
              <a:rPr lang="en-US" sz="3200" b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PROPOSITION</a:t>
            </a:r>
          </a:p>
        </p:txBody>
      </p:sp>
      <p:sp>
        <p:nvSpPr>
          <p:cNvPr id="41" name="Teardrop 40">
            <a:extLst>
              <a:ext uri="{FF2B5EF4-FFF2-40B4-BE49-F238E27FC236}">
                <a16:creationId xmlns:a16="http://schemas.microsoft.com/office/drawing/2014/main" id="{8AC456E7-BD23-E139-BC0E-C37A7F1E4BCB}"/>
              </a:ext>
            </a:extLst>
          </p:cNvPr>
          <p:cNvSpPr/>
          <p:nvPr/>
        </p:nvSpPr>
        <p:spPr>
          <a:xfrm>
            <a:off x="8026401" y="0"/>
            <a:ext cx="4165600" cy="4165600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281F355-E74D-D651-5DBE-FDAA889945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000" y="767749"/>
            <a:ext cx="3556000" cy="237066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5C1EDC6C-3234-3D75-BAE4-EC0A5F220116}"/>
              </a:ext>
            </a:extLst>
          </p:cNvPr>
          <p:cNvSpPr txBox="1"/>
          <p:nvPr/>
        </p:nvSpPr>
        <p:spPr>
          <a:xfrm>
            <a:off x="768150" y="1328711"/>
            <a:ext cx="6242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Honeywell is a leading supplier of flight recorders for 60 years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9C49845-E07B-BC07-799B-8A8F295D5391}"/>
              </a:ext>
            </a:extLst>
          </p:cNvPr>
          <p:cNvSpPr txBox="1"/>
          <p:nvPr/>
        </p:nvSpPr>
        <p:spPr>
          <a:xfrm>
            <a:off x="768150" y="1719924"/>
            <a:ext cx="747984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HCR-25 CVR + RTAR meets upcoming FAA mandate: 25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hrs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of voice recording, TFRD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0DCBD28-5639-6F66-85EF-55F325E1D9D5}"/>
              </a:ext>
            </a:extLst>
          </p:cNvPr>
          <p:cNvSpPr txBox="1"/>
          <p:nvPr/>
        </p:nvSpPr>
        <p:spPr>
          <a:xfrm>
            <a:off x="754623" y="2124662"/>
            <a:ext cx="673972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Data is easy to retrieve in the air or on the ground </a:t>
            </a:r>
            <a:r>
              <a:rPr lang="en-US" sz="1400" i="1">
                <a:solidFill>
                  <a:srgbClr val="000000"/>
                </a:solidFill>
                <a:latin typeface="Arial"/>
                <a:cs typeface="Arial"/>
              </a:rPr>
              <a:t>(configurable on any network)</a:t>
            </a: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7DCBD92-445C-E7C2-FA05-BC2B4FF21869}"/>
              </a:ext>
            </a:extLst>
          </p:cNvPr>
          <p:cNvSpPr txBox="1"/>
          <p:nvPr/>
        </p:nvSpPr>
        <p:spPr>
          <a:xfrm>
            <a:off x="768150" y="2502350"/>
            <a:ext cx="722015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200"/>
              </a:spcBef>
              <a:buNone/>
            </a:pPr>
            <a:r>
              <a:rPr lang="en-US" sz="1400" b="1">
                <a:solidFill>
                  <a:srgbClr val="000000"/>
                </a:solidFill>
              </a:rPr>
              <a:t>Drop-in replacement for legacy recorder</a:t>
            </a:r>
          </a:p>
          <a:p>
            <a:pPr marL="164592" indent="-164592">
              <a:spcBef>
                <a:spcPts val="600"/>
              </a:spcBef>
            </a:pPr>
            <a:r>
              <a:rPr lang="en-US" sz="1200">
                <a:solidFill>
                  <a:srgbClr val="000000"/>
                </a:solidFill>
              </a:rPr>
              <a:t>Easy retrofit (ARINC installation)</a:t>
            </a:r>
          </a:p>
          <a:p>
            <a:pPr marL="164592" indent="-164592">
              <a:spcBef>
                <a:spcPts val="600"/>
              </a:spcBef>
            </a:pPr>
            <a:r>
              <a:rPr lang="en-US" sz="1200">
                <a:solidFill>
                  <a:srgbClr val="000000"/>
                </a:solidFill>
              </a:rPr>
              <a:t>No impact to aircraft wiring or installation</a:t>
            </a:r>
          </a:p>
          <a:p>
            <a:pPr marL="164592" indent="-164592">
              <a:spcBef>
                <a:spcPts val="600"/>
              </a:spcBef>
            </a:pPr>
            <a:r>
              <a:rPr lang="en-US" sz="1200">
                <a:solidFill>
                  <a:srgbClr val="000000"/>
                </a:solidFill>
              </a:rPr>
              <a:t>Reduced weight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3989503-8FC8-B30F-9AB9-91B289BF5BEE}"/>
              </a:ext>
            </a:extLst>
          </p:cNvPr>
          <p:cNvSpPr txBox="1"/>
          <p:nvPr/>
        </p:nvSpPr>
        <p:spPr>
          <a:xfrm>
            <a:off x="768150" y="3677519"/>
            <a:ext cx="7751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Future-proofed</a:t>
            </a:r>
          </a:p>
          <a:p>
            <a:pPr marL="164592" indent="-164592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Refreshed design and technology, addressing obsolescence</a:t>
            </a:r>
          </a:p>
          <a:p>
            <a:pPr marL="164592" indent="-164592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 industry developments or future mandates for Timely Recovery of Flight Data (TRFD)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248BBDF-0B31-E460-657A-5A5737E2CCB8}"/>
              </a:ext>
            </a:extLst>
          </p:cNvPr>
          <p:cNvSpPr txBox="1"/>
          <p:nvPr/>
        </p:nvSpPr>
        <p:spPr>
          <a:xfrm>
            <a:off x="768150" y="4567179"/>
            <a:ext cx="9950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Recorder</a:t>
            </a:r>
          </a:p>
          <a:p>
            <a:pPr marL="164592" indent="-164592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Recovery of Flight Data (TFRD) enabled by RTAR (Real Time Access Recorder) software</a:t>
            </a:r>
          </a:p>
          <a:p>
            <a:pPr marL="164592" indent="-164592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Reinvented recorder technology to make critical data available when it’s needed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BA396F-3404-850D-C496-E18884014E02}"/>
              </a:ext>
            </a:extLst>
          </p:cNvPr>
          <p:cNvSpPr txBox="1"/>
          <p:nvPr/>
        </p:nvSpPr>
        <p:spPr>
          <a:xfrm>
            <a:off x="768150" y="5456839"/>
            <a:ext cx="10166549" cy="5693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Cost reductions</a:t>
            </a:r>
          </a:p>
          <a:p>
            <a:pPr marL="164465" indent="-164465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Re-use of existing ground support equipment, automated compliance, operational and maintenance checks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729C58-E9DC-22DB-8C2C-713FCB351A96}"/>
              </a:ext>
            </a:extLst>
          </p:cNvPr>
          <p:cNvSpPr txBox="1"/>
          <p:nvPr/>
        </p:nvSpPr>
        <p:spPr>
          <a:xfrm>
            <a:off x="768150" y="6104535"/>
            <a:ext cx="7704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can be used by airline/operator for operational improvements that may translate to the avoidance of events (i.e., Pilot training) 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4FE5C51-C1DF-B7D5-48F5-4CBDA6BF97CF}"/>
              </a:ext>
            </a:extLst>
          </p:cNvPr>
          <p:cNvCxnSpPr>
            <a:cxnSpLocks/>
          </p:cNvCxnSpPr>
          <p:nvPr/>
        </p:nvCxnSpPr>
        <p:spPr>
          <a:xfrm>
            <a:off x="647699" y="1267626"/>
            <a:ext cx="0" cy="523572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AAFC5AF-57AA-1584-2287-439BEC61B3E8}"/>
              </a:ext>
            </a:extLst>
          </p:cNvPr>
          <p:cNvGrpSpPr/>
          <p:nvPr/>
        </p:nvGrpSpPr>
        <p:grpSpPr>
          <a:xfrm>
            <a:off x="581818" y="1430378"/>
            <a:ext cx="131763" cy="131763"/>
            <a:chOff x="3714750" y="-819301"/>
            <a:chExt cx="215900" cy="21590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59CB531-AC6E-AD0B-2198-8873D55254DF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435DEAC-373D-DA72-F72E-7C1EFC723FC7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8669ADA-2565-6B62-3BDE-E2685048CE29}"/>
              </a:ext>
            </a:extLst>
          </p:cNvPr>
          <p:cNvGrpSpPr/>
          <p:nvPr/>
        </p:nvGrpSpPr>
        <p:grpSpPr>
          <a:xfrm>
            <a:off x="581818" y="1815625"/>
            <a:ext cx="131763" cy="131763"/>
            <a:chOff x="3714750" y="-819301"/>
            <a:chExt cx="215900" cy="21590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686F2B0-3CEE-A3A0-C4E9-E357A6445724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2FC6044-7029-57E5-16D4-742788E0C0D9}"/>
                </a:ext>
              </a:extLst>
            </p:cNvPr>
            <p:cNvSpPr/>
            <p:nvPr/>
          </p:nvSpPr>
          <p:spPr>
            <a:xfrm>
              <a:off x="3746498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E5749F8-04B4-45B5-7745-4D38D9EC2F13}"/>
              </a:ext>
            </a:extLst>
          </p:cNvPr>
          <p:cNvGrpSpPr/>
          <p:nvPr/>
        </p:nvGrpSpPr>
        <p:grpSpPr>
          <a:xfrm>
            <a:off x="581818" y="2214467"/>
            <a:ext cx="131763" cy="131763"/>
            <a:chOff x="3714750" y="-819301"/>
            <a:chExt cx="215900" cy="2159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D60A6E7-C39B-7E56-75AF-F41B3F139157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15A547F-63F8-4C4A-7EB8-BF67EFEE8770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2923572-FF28-1983-98A6-8E3694D61F6B}"/>
              </a:ext>
            </a:extLst>
          </p:cNvPr>
          <p:cNvGrpSpPr/>
          <p:nvPr/>
        </p:nvGrpSpPr>
        <p:grpSpPr>
          <a:xfrm>
            <a:off x="581818" y="2593870"/>
            <a:ext cx="131763" cy="131763"/>
            <a:chOff x="3714750" y="-819301"/>
            <a:chExt cx="215900" cy="21590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05191E4-AB98-B6F8-18E5-4AD5B084B775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95EB427-3CEC-6BBE-BB3F-0103C79D7A05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86EA16C-0323-F1F5-6476-FA8AE21AF6EF}"/>
              </a:ext>
            </a:extLst>
          </p:cNvPr>
          <p:cNvGrpSpPr/>
          <p:nvPr/>
        </p:nvGrpSpPr>
        <p:grpSpPr>
          <a:xfrm>
            <a:off x="581818" y="3761236"/>
            <a:ext cx="131763" cy="131763"/>
            <a:chOff x="3714750" y="-819301"/>
            <a:chExt cx="215900" cy="215900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2160606-2F9E-4237-3425-939138E88220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642A5EC-DE84-CCE3-1E9C-5C18EA329603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1F1803F-526C-119C-A5AE-4A2E96F05F85}"/>
              </a:ext>
            </a:extLst>
          </p:cNvPr>
          <p:cNvGrpSpPr/>
          <p:nvPr/>
        </p:nvGrpSpPr>
        <p:grpSpPr>
          <a:xfrm>
            <a:off x="581818" y="4668489"/>
            <a:ext cx="131763" cy="131763"/>
            <a:chOff x="3714750" y="-819301"/>
            <a:chExt cx="215900" cy="21590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F7CC4E3-0183-4B8B-D206-789CF6F5DBDC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ECC93E3-549F-8176-B6F5-298B64CB3B23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B669DF-2E4C-DF6A-CDDE-1C1E85F56271}"/>
              </a:ext>
            </a:extLst>
          </p:cNvPr>
          <p:cNvGrpSpPr/>
          <p:nvPr/>
        </p:nvGrpSpPr>
        <p:grpSpPr>
          <a:xfrm>
            <a:off x="581818" y="5554560"/>
            <a:ext cx="131763" cy="131763"/>
            <a:chOff x="3714750" y="-819301"/>
            <a:chExt cx="215900" cy="215900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FF96013-0E48-3EA7-8BFF-FC27AC779E31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DF2CB19-7284-7662-4750-A9A32B52E4AA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92769-35CC-D77B-C6A8-5643AF2707E6}"/>
              </a:ext>
            </a:extLst>
          </p:cNvPr>
          <p:cNvGrpSpPr/>
          <p:nvPr/>
        </p:nvGrpSpPr>
        <p:grpSpPr>
          <a:xfrm>
            <a:off x="581818" y="6202254"/>
            <a:ext cx="131763" cy="131763"/>
            <a:chOff x="3714750" y="-819301"/>
            <a:chExt cx="215900" cy="21590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79A0023-A9BB-E56A-D9A4-338A30B505F2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95833A3-6EBB-4ECD-6733-26433B40BC5E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62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45B61-CF22-36AD-3F5B-D2F87B9DE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284BD8-DA47-0AB4-44B8-B8C38813C7BD}"/>
              </a:ext>
            </a:extLst>
          </p:cNvPr>
          <p:cNvSpPr/>
          <p:nvPr/>
        </p:nvSpPr>
        <p:spPr>
          <a:xfrm>
            <a:off x="0" y="28624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D0D4268-C381-2981-2AFD-64373C5A6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14" r="49361" b="36083"/>
          <a:stretch/>
        </p:blipFill>
        <p:spPr>
          <a:xfrm>
            <a:off x="9448161" y="27818"/>
            <a:ext cx="2744712" cy="6858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BBEF1B3-62D0-5AE6-8EA6-1FF12E17E7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978065"/>
            <a:ext cx="12192000" cy="4610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77D08-FFB9-AB9A-708D-C4AEA742B744}"/>
              </a:ext>
            </a:extLst>
          </p:cNvPr>
          <p:cNvSpPr txBox="1"/>
          <p:nvPr/>
        </p:nvSpPr>
        <p:spPr>
          <a:xfrm>
            <a:off x="388508" y="524258"/>
            <a:ext cx="982036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>
                <a:solidFill>
                  <a:srgbClr val="FF0000"/>
                </a:solidFill>
                <a:latin typeface="Arial Black" panose="020B0A04020102020204" pitchFamily="34" charset="0"/>
              </a:rPr>
              <a:t>BLACK BOX </a:t>
            </a:r>
            <a:r>
              <a:rPr lang="en-US" sz="3200" b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IN THE SKY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F4F1C39-090D-B866-A6AA-3FC3AB279E29}"/>
              </a:ext>
            </a:extLst>
          </p:cNvPr>
          <p:cNvGrpSpPr/>
          <p:nvPr/>
        </p:nvGrpSpPr>
        <p:grpSpPr>
          <a:xfrm>
            <a:off x="3785605" y="1061607"/>
            <a:ext cx="8142929" cy="4671977"/>
            <a:chOff x="3785605" y="1061607"/>
            <a:chExt cx="8142929" cy="46719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057E83-1401-49CA-B3EA-1F016D896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4961" y="1952537"/>
              <a:ext cx="2106613" cy="52257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AAFAA3B-987C-AE50-DAED-AB468FB44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5955329">
              <a:off x="3785605" y="1289379"/>
              <a:ext cx="807508" cy="8075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36F6B08-DDF0-3FA8-9BD3-21B43230B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7692" y="1560068"/>
              <a:ext cx="1700213" cy="42175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5314754-5E10-0230-C934-A46C86F1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8403" y="1061607"/>
              <a:ext cx="1217613" cy="30204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275466E-BAA4-83C6-0BBB-BECB49F672CA}"/>
                </a:ext>
              </a:extLst>
            </p:cNvPr>
            <p:cNvGrpSpPr/>
            <p:nvPr/>
          </p:nvGrpSpPr>
          <p:grpSpPr>
            <a:xfrm>
              <a:off x="10865944" y="2913107"/>
              <a:ext cx="685801" cy="685801"/>
              <a:chOff x="12779623" y="3866168"/>
              <a:chExt cx="834777" cy="83477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559121F-4D80-2A85-DEA5-2ADBA1608C38}"/>
                  </a:ext>
                </a:extLst>
              </p:cNvPr>
              <p:cNvSpPr/>
              <p:nvPr/>
            </p:nvSpPr>
            <p:spPr>
              <a:xfrm>
                <a:off x="12779623" y="3866168"/>
                <a:ext cx="834777" cy="834777"/>
              </a:xfrm>
              <a:prstGeom prst="ellipse">
                <a:avLst/>
              </a:prstGeom>
              <a:solidFill>
                <a:srgbClr val="D9F5FF">
                  <a:alpha val="62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3CC1CDD-20C2-B04F-6263-C3AE936DF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24908" y="3995227"/>
                <a:ext cx="544206" cy="576658"/>
              </a:xfrm>
              <a:prstGeom prst="rect">
                <a:avLst/>
              </a:prstGeom>
            </p:spPr>
          </p:pic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9600FAA1-D6F9-4FBE-2993-EAF45CBDA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71547" y="4465906"/>
              <a:ext cx="1111212" cy="108526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BE5CFC0-3922-6A24-7F38-F5F9686BE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940174" y="3558117"/>
              <a:ext cx="768635" cy="1125502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385C69C0-5193-A920-BDD8-0039E0492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206291" y="3597731"/>
              <a:ext cx="855836" cy="721348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E042FBEA-9084-C068-1827-938F7B522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732473" y="3669221"/>
              <a:ext cx="938087" cy="522294"/>
            </a:xfrm>
            <a:prstGeom prst="rect">
              <a:avLst/>
            </a:prstGeom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75FE256-B330-B8E1-5FB0-2800282CE959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4454192" y="1978065"/>
              <a:ext cx="2030769" cy="235757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5F025B-FE82-6A39-5371-38F44F267B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6120" y="1821868"/>
              <a:ext cx="4269087" cy="93918"/>
            </a:xfrm>
            <a:prstGeom prst="line">
              <a:avLst/>
            </a:prstGeom>
            <a:ln w="12700">
              <a:solidFill>
                <a:srgbClr val="0070C0">
                  <a:alpha val="28000"/>
                </a:srgbClr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1965BE5-CC14-7DC3-4E45-012FCB5D82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6568" y="1334331"/>
              <a:ext cx="5750962" cy="487537"/>
            </a:xfrm>
            <a:prstGeom prst="line">
              <a:avLst/>
            </a:prstGeom>
            <a:ln w="12700">
              <a:solidFill>
                <a:srgbClr val="0070C0">
                  <a:alpha val="28000"/>
                </a:srgbClr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4E68D35-7A03-0CDF-B621-C1E6FA8F7A00}"/>
                </a:ext>
              </a:extLst>
            </p:cNvPr>
            <p:cNvCxnSpPr>
              <a:cxnSpLocks/>
            </p:cNvCxnSpPr>
            <p:nvPr/>
          </p:nvCxnSpPr>
          <p:spPr>
            <a:xfrm>
              <a:off x="4369942" y="2055360"/>
              <a:ext cx="0" cy="1528201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7AF93FB-8A6D-CCD0-F87F-52A9F7EBDCD8}"/>
                </a:ext>
              </a:extLst>
            </p:cNvPr>
            <p:cNvCxnSpPr>
              <a:cxnSpLocks/>
            </p:cNvCxnSpPr>
            <p:nvPr/>
          </p:nvCxnSpPr>
          <p:spPr>
            <a:xfrm>
              <a:off x="4708809" y="3932915"/>
              <a:ext cx="2428857" cy="1928"/>
            </a:xfrm>
            <a:prstGeom prst="line">
              <a:avLst/>
            </a:prstGeom>
            <a:ln w="12700">
              <a:solidFill>
                <a:srgbClr val="0070C0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526E4CF-B9D3-0901-FCA3-50CD4D4D3A92}"/>
                </a:ext>
              </a:extLst>
            </p:cNvPr>
            <p:cNvCxnSpPr/>
            <p:nvPr/>
          </p:nvCxnSpPr>
          <p:spPr>
            <a:xfrm>
              <a:off x="8062127" y="3934843"/>
              <a:ext cx="2527745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6D90B74-7F99-F41E-378A-DB2D0454771A}"/>
                </a:ext>
              </a:extLst>
            </p:cNvPr>
            <p:cNvSpPr/>
            <p:nvPr/>
          </p:nvSpPr>
          <p:spPr>
            <a:xfrm>
              <a:off x="4596568" y="1194088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C01E886-9181-7A81-9BD5-083A92111644}"/>
                </a:ext>
              </a:extLst>
            </p:cNvPr>
            <p:cNvSpPr txBox="1"/>
            <p:nvPr/>
          </p:nvSpPr>
          <p:spPr>
            <a:xfrm>
              <a:off x="4877876" y="1114743"/>
              <a:ext cx="1643656" cy="4423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Satellite Network with sufficient transmission speed (Mbit/s) and global coverage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2D239AB-C45A-73A4-396C-D9F1D0842D92}"/>
                </a:ext>
              </a:extLst>
            </p:cNvPr>
            <p:cNvSpPr/>
            <p:nvPr/>
          </p:nvSpPr>
          <p:spPr>
            <a:xfrm>
              <a:off x="4654624" y="4441442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9D91D14-AAFB-72EB-4E6D-CEF3F7617DE9}"/>
                </a:ext>
              </a:extLst>
            </p:cNvPr>
            <p:cNvSpPr txBox="1"/>
            <p:nvPr/>
          </p:nvSpPr>
          <p:spPr>
            <a:xfrm>
              <a:off x="4935932" y="4362097"/>
              <a:ext cx="1540704" cy="4423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Ground station used to process received data and reroute it to Data Center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0EBEAE0-6CAF-2D05-90C1-F796C5205E0C}"/>
                </a:ext>
              </a:extLst>
            </p:cNvPr>
            <p:cNvSpPr/>
            <p:nvPr/>
          </p:nvSpPr>
          <p:spPr>
            <a:xfrm>
              <a:off x="7019934" y="4441442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A6B7855-C9A2-4CF4-3AFD-3F03B8712BAC}"/>
                </a:ext>
              </a:extLst>
            </p:cNvPr>
            <p:cNvSpPr txBox="1"/>
            <p:nvPr/>
          </p:nvSpPr>
          <p:spPr>
            <a:xfrm>
              <a:off x="7301242" y="4362097"/>
              <a:ext cx="1466456" cy="4423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Secured Data Center to store and maintain all received data across fleet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5C21657-04B5-83C0-455F-4548885D2087}"/>
                </a:ext>
              </a:extLst>
            </p:cNvPr>
            <p:cNvSpPr/>
            <p:nvPr/>
          </p:nvSpPr>
          <p:spPr>
            <a:xfrm>
              <a:off x="6987279" y="2579458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D5F57BF-8431-0743-99BA-F2F1A6EC4865}"/>
                </a:ext>
              </a:extLst>
            </p:cNvPr>
            <p:cNvSpPr txBox="1"/>
            <p:nvPr/>
          </p:nvSpPr>
          <p:spPr>
            <a:xfrm>
              <a:off x="7301242" y="2500113"/>
              <a:ext cx="1294407" cy="4423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Monitored airplane with HCR-25 recorder and RTAR installed 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86FC15D-45C0-CC16-24E6-59FEE622AA73}"/>
                </a:ext>
              </a:extLst>
            </p:cNvPr>
            <p:cNvSpPr/>
            <p:nvPr/>
          </p:nvSpPr>
          <p:spPr>
            <a:xfrm>
              <a:off x="10255688" y="4408838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8BDCB44-33B7-2063-C049-0C47D44591DC}"/>
                </a:ext>
              </a:extLst>
            </p:cNvPr>
            <p:cNvSpPr txBox="1"/>
            <p:nvPr/>
          </p:nvSpPr>
          <p:spPr>
            <a:xfrm>
              <a:off x="10536995" y="4240177"/>
              <a:ext cx="1154739" cy="6210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Analytics provided to airline operators. FOQA/Alarms/Event of distress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C95CEF9-2A04-C27C-4CC9-70943D56E92E}"/>
                </a:ext>
              </a:extLst>
            </p:cNvPr>
            <p:cNvSpPr/>
            <p:nvPr/>
          </p:nvSpPr>
          <p:spPr>
            <a:xfrm>
              <a:off x="10255688" y="5247243"/>
              <a:ext cx="217537" cy="217537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F4D750C-01E1-A4B1-5D8F-CC2E51DB8DB8}"/>
                </a:ext>
              </a:extLst>
            </p:cNvPr>
            <p:cNvSpPr txBox="1"/>
            <p:nvPr/>
          </p:nvSpPr>
          <p:spPr>
            <a:xfrm>
              <a:off x="10536995" y="5044600"/>
              <a:ext cx="1391539" cy="6889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9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FUTURE CAPABILITY Safety Personnel could request addition info, modify streaming content in real-time</a:t>
              </a:r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C838C62-A0C5-C201-4523-28D84CAD6D11}"/>
                </a:ext>
              </a:extLst>
            </p:cNvPr>
            <p:cNvCxnSpPr/>
            <p:nvPr/>
          </p:nvCxnSpPr>
          <p:spPr>
            <a:xfrm>
              <a:off x="11264942" y="4683619"/>
              <a:ext cx="0" cy="310656"/>
            </a:xfrm>
            <a:prstGeom prst="line">
              <a:avLst/>
            </a:prstGeom>
            <a:ln w="158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426721D-5574-1478-74C9-E8807A2EBA6F}"/>
                </a:ext>
              </a:extLst>
            </p:cNvPr>
            <p:cNvCxnSpPr/>
            <p:nvPr/>
          </p:nvCxnSpPr>
          <p:spPr>
            <a:xfrm flipH="1">
              <a:off x="10026301" y="4994275"/>
              <a:ext cx="1238641" cy="0"/>
            </a:xfrm>
            <a:prstGeom prst="line">
              <a:avLst/>
            </a:prstGeom>
            <a:ln w="15875">
              <a:solidFill>
                <a:srgbClr val="0070C0"/>
              </a:solidFill>
              <a:prstDash val="solid"/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CDDFB59C-DA2E-0AEF-41DC-65F8D4F38F23}"/>
              </a:ext>
            </a:extLst>
          </p:cNvPr>
          <p:cNvSpPr/>
          <p:nvPr/>
        </p:nvSpPr>
        <p:spPr>
          <a:xfrm>
            <a:off x="325987" y="5867400"/>
            <a:ext cx="11540026" cy="875865"/>
          </a:xfrm>
          <a:prstGeom prst="roundRect">
            <a:avLst>
              <a:gd name="adj" fmla="val 50000"/>
            </a:avLst>
          </a:prstGeom>
          <a:solidFill>
            <a:srgbClr val="F7F7F7"/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AA80F4-EF17-07BA-107E-03D3BB9864E5}"/>
              </a:ext>
            </a:extLst>
          </p:cNvPr>
          <p:cNvSpPr txBox="1"/>
          <p:nvPr/>
        </p:nvSpPr>
        <p:spPr>
          <a:xfrm>
            <a:off x="849432" y="6051264"/>
            <a:ext cx="2243563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1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Onboard units (RTAR + SATCOM terminal) capable of Streaming data through secured link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D811143-79F0-416A-36FA-F15BD1DF65E9}"/>
              </a:ext>
            </a:extLst>
          </p:cNvPr>
          <p:cNvSpPr txBox="1"/>
          <p:nvPr/>
        </p:nvSpPr>
        <p:spPr>
          <a:xfrm>
            <a:off x="3783246" y="6051264"/>
            <a:ext cx="1656561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1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Reliable Satellite Network with global coverage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0B9A023-A042-8F4D-6287-9A1505C7B95B}"/>
              </a:ext>
            </a:extLst>
          </p:cNvPr>
          <p:cNvSpPr txBox="1"/>
          <p:nvPr/>
        </p:nvSpPr>
        <p:spPr>
          <a:xfrm>
            <a:off x="6130058" y="6051264"/>
            <a:ext cx="1577275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1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Satellite Ground Station with secured connection to data center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095FC35-2212-0C7A-568D-6A4226248CAC}"/>
              </a:ext>
            </a:extLst>
          </p:cNvPr>
          <p:cNvSpPr txBox="1"/>
          <p:nvPr/>
        </p:nvSpPr>
        <p:spPr>
          <a:xfrm>
            <a:off x="8397585" y="6051264"/>
            <a:ext cx="1768564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1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Cloud - Data Center capable of FDR/CVR data reception and archiving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A6E9AA6-4EC6-9899-649D-2AD912F8D7BA}"/>
              </a:ext>
            </a:extLst>
          </p:cNvPr>
          <p:cNvSpPr txBox="1"/>
          <p:nvPr/>
        </p:nvSpPr>
        <p:spPr>
          <a:xfrm>
            <a:off x="3083392" y="6051264"/>
            <a:ext cx="709458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3DFB376-A070-6F68-E813-7B53D6AEEDDC}"/>
              </a:ext>
            </a:extLst>
          </p:cNvPr>
          <p:cNvSpPr txBox="1"/>
          <p:nvPr/>
        </p:nvSpPr>
        <p:spPr>
          <a:xfrm>
            <a:off x="5374217" y="6051264"/>
            <a:ext cx="709458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7A1162C-FFDA-9980-0C72-6D75E87F63D2}"/>
              </a:ext>
            </a:extLst>
          </p:cNvPr>
          <p:cNvSpPr txBox="1"/>
          <p:nvPr/>
        </p:nvSpPr>
        <p:spPr>
          <a:xfrm>
            <a:off x="7646407" y="6051264"/>
            <a:ext cx="709458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17387-A13C-0571-8CC7-BD8BA6C846F3}"/>
              </a:ext>
            </a:extLst>
          </p:cNvPr>
          <p:cNvSpPr txBox="1"/>
          <p:nvPr/>
        </p:nvSpPr>
        <p:spPr>
          <a:xfrm>
            <a:off x="10001074" y="6035663"/>
            <a:ext cx="709458" cy="50813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85D3A-D3F3-642D-40C9-ECD60935A662}"/>
              </a:ext>
            </a:extLst>
          </p:cNvPr>
          <p:cNvSpPr txBox="1"/>
          <p:nvPr/>
        </p:nvSpPr>
        <p:spPr>
          <a:xfrm>
            <a:off x="10711877" y="6069618"/>
            <a:ext cx="781758" cy="40498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600" b="1">
                <a:solidFill>
                  <a:srgbClr val="FE8348"/>
                </a:solidFill>
                <a:effectLst/>
                <a:latin typeface="Articulate Extrabold" panose="02000503050000020004" pitchFamily="2" charset="0"/>
                <a:cs typeface="Arial" panose="020B0604020202020204" pitchFamily="34" charset="0"/>
              </a:rPr>
              <a:t>BBITS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387C9-E993-F79D-D054-593DDFB5CC33}"/>
              </a:ext>
            </a:extLst>
          </p:cNvPr>
          <p:cNvSpPr/>
          <p:nvPr/>
        </p:nvSpPr>
        <p:spPr>
          <a:xfrm>
            <a:off x="69368" y="1203562"/>
            <a:ext cx="3757914" cy="4539496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559E3-AC30-61F7-9019-45E92A3E0606}"/>
              </a:ext>
            </a:extLst>
          </p:cNvPr>
          <p:cNvSpPr txBox="1"/>
          <p:nvPr/>
        </p:nvSpPr>
        <p:spPr>
          <a:xfrm>
            <a:off x="492357" y="1186236"/>
            <a:ext cx="3131699" cy="41395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buClr>
                <a:srgbClr val="FF0000"/>
              </a:buClr>
            </a:pPr>
            <a:r>
              <a:rPr lang="en-US" sz="1600" b="1"/>
              <a:t>FEEDBACK Qs for GCC:</a:t>
            </a:r>
          </a:p>
          <a:p>
            <a:pPr algn="l">
              <a:buClr>
                <a:srgbClr val="FF0000"/>
              </a:buClr>
            </a:pPr>
            <a:endParaRPr lang="en-US" sz="1600"/>
          </a:p>
          <a:p>
            <a:pPr marL="342900" indent="-342900" algn="l">
              <a:buClr>
                <a:srgbClr val="FF0000"/>
              </a:buClr>
              <a:buAutoNum type="arabicParenR"/>
            </a:pPr>
            <a:r>
              <a:rPr lang="en-US" sz="1600"/>
              <a:t>If you could analyze FDR/CVR data in real-time, what type of information or analytics would be valuable to you?</a:t>
            </a:r>
          </a:p>
          <a:p>
            <a:pPr marL="342900" indent="-342900" algn="l">
              <a:buClr>
                <a:srgbClr val="FF0000"/>
              </a:buClr>
              <a:buAutoNum type="arabicParenR"/>
            </a:pPr>
            <a:endParaRPr lang="en-US" sz="1600"/>
          </a:p>
          <a:p>
            <a:pPr marL="342900" indent="-342900" algn="l">
              <a:buClr>
                <a:srgbClr val="FF0000"/>
              </a:buClr>
              <a:buAutoNum type="arabicParenR"/>
            </a:pPr>
            <a:r>
              <a:rPr lang="en-US" sz="1600"/>
              <a:t>Without a mandate in place, would you consider upgrading your current FDR/CVR for this new data capability?</a:t>
            </a:r>
            <a:br>
              <a:rPr lang="en-US" sz="1600"/>
            </a:br>
            <a:endParaRPr lang="en-US" sz="1600"/>
          </a:p>
          <a:p>
            <a:pPr marL="342900" indent="-342900" algn="l">
              <a:buClr>
                <a:srgbClr val="FF0000"/>
              </a:buClr>
              <a:buAutoNum type="arabicParenR"/>
            </a:pPr>
            <a:r>
              <a:rPr lang="en-US" sz="1600"/>
              <a:t>Which connectivity services or channels would this product need to be compatible with to seamlessly integrate into your operations?</a:t>
            </a:r>
            <a:br>
              <a:rPr lang="en-US" sz="1600"/>
            </a:br>
            <a:endParaRPr lang="en-US" sz="1600"/>
          </a:p>
          <a:p>
            <a:pPr algn="l">
              <a:buClr>
                <a:srgbClr val="FF0000"/>
              </a:buClr>
            </a:pPr>
            <a:endParaRPr lang="en-US" sz="1600"/>
          </a:p>
          <a:p>
            <a:pPr algn="l">
              <a:buClr>
                <a:srgbClr val="FF0000"/>
              </a:buClr>
            </a:pPr>
            <a:endParaRPr lang="en-US" sz="1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78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8DF9BD-FEDD-5088-F20B-596502C4D6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A0CF0813-69E2-2311-08A9-29FA01A4921E}"/>
              </a:ext>
            </a:extLst>
          </p:cNvPr>
          <p:cNvSpPr txBox="1">
            <a:spLocks/>
          </p:cNvSpPr>
          <p:nvPr/>
        </p:nvSpPr>
        <p:spPr>
          <a:xfrm>
            <a:off x="1682795" y="3803241"/>
            <a:ext cx="3926310" cy="11591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solidFill>
                  <a:schemeClr val="bg1"/>
                </a:solidFill>
              </a:rPr>
              <a:t>For additional information, contact:</a:t>
            </a:r>
          </a:p>
          <a:p>
            <a:pPr marL="0" indent="0">
              <a:buNone/>
            </a:pPr>
            <a:endParaRPr lang="en-US" sz="1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>
                <a:solidFill>
                  <a:schemeClr val="bg1"/>
                </a:solidFill>
              </a:rPr>
              <a:t>Jason Pendlum</a:t>
            </a:r>
            <a:endParaRPr lang="en-US" sz="1400" b="1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400" b="0">
                <a:solidFill>
                  <a:schemeClr val="bg1"/>
                </a:solidFill>
              </a:rPr>
              <a:t>Sales &amp; Business Development</a:t>
            </a:r>
            <a:endParaRPr lang="en-US" sz="1400" b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400" b="0">
                <a:solidFill>
                  <a:schemeClr val="bg1"/>
                </a:solidFill>
              </a:rPr>
              <a:t>j</a:t>
            </a:r>
            <a:r>
              <a:rPr lang="en-US" sz="1400" b="0">
                <a:solidFill>
                  <a:schemeClr val="bg1"/>
                </a:solidFill>
                <a:latin typeface="+mn-lt"/>
              </a:rPr>
              <a:t>ason.pendlum@honeywell.com</a:t>
            </a:r>
          </a:p>
          <a:p>
            <a:pPr marL="0" indent="0">
              <a:buNone/>
            </a:pPr>
            <a:r>
              <a:rPr lang="en-US" sz="1400" b="0">
                <a:solidFill>
                  <a:schemeClr val="bg1"/>
                </a:solidFill>
                <a:latin typeface="+mn-lt"/>
              </a:rPr>
              <a:t>480-901-3331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pPr lvl="1" indent="0">
              <a:buNone/>
            </a:pP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FADB5-84F4-857A-39AA-BC450F09A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834A3-A0B2-E9C9-D7ED-C8D67B96CC67}"/>
              </a:ext>
            </a:extLst>
          </p:cNvPr>
          <p:cNvSpPr/>
          <p:nvPr/>
        </p:nvSpPr>
        <p:spPr>
          <a:xfrm>
            <a:off x="0" y="0"/>
            <a:ext cx="12215150" cy="68579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6000">
                <a:solidFill>
                  <a:schemeClr val="tx1"/>
                </a:solidFill>
                <a:latin typeface="+mj-lt"/>
              </a:rPr>
              <a:t>Thank You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E4E6A2-375F-0768-5300-CF4B40D993EC}"/>
              </a:ext>
            </a:extLst>
          </p:cNvPr>
          <p:cNvCxnSpPr>
            <a:cxnSpLocks/>
          </p:cNvCxnSpPr>
          <p:nvPr/>
        </p:nvCxnSpPr>
        <p:spPr>
          <a:xfrm>
            <a:off x="2248664" y="1999840"/>
            <a:ext cx="8242300" cy="0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5B8BE9E8-38BF-F867-C5CB-D7583A86E15F}"/>
              </a:ext>
            </a:extLst>
          </p:cNvPr>
          <p:cNvSpPr/>
          <p:nvPr/>
        </p:nvSpPr>
        <p:spPr>
          <a:xfrm>
            <a:off x="2119169" y="1907660"/>
            <a:ext cx="192238" cy="1922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A0290F-C130-2841-5175-BE9824C9793C}"/>
              </a:ext>
            </a:extLst>
          </p:cNvPr>
          <p:cNvSpPr/>
          <p:nvPr/>
        </p:nvSpPr>
        <p:spPr>
          <a:xfrm>
            <a:off x="10490964" y="1907660"/>
            <a:ext cx="192238" cy="1922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006F507-B3F3-C411-28F3-C0213A2B9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7" y="2395078"/>
            <a:ext cx="2816325" cy="281632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3BFDDD-9F2B-C504-1672-2068EA81235B}"/>
              </a:ext>
            </a:extLst>
          </p:cNvPr>
          <p:cNvSpPr txBox="1"/>
          <p:nvPr/>
        </p:nvSpPr>
        <p:spPr>
          <a:xfrm>
            <a:off x="5717695" y="2395077"/>
            <a:ext cx="4869388" cy="281632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2400" b="1">
                <a:solidFill>
                  <a:srgbClr val="FF0000"/>
                </a:solidFill>
                <a:sym typeface="Wingdings" pitchFamily="2" charset="2"/>
              </a:rPr>
              <a:t> Honeywell product feedback interest form</a:t>
            </a:r>
            <a:endParaRPr lang="en-US" sz="2400" b="1">
              <a:solidFill>
                <a:srgbClr val="FF0000"/>
              </a:solidFill>
            </a:endParaRPr>
          </a:p>
          <a:p>
            <a:pPr algn="l"/>
            <a:endParaRPr lang="en-US" sz="2400" b="1">
              <a:solidFill>
                <a:schemeClr val="tx1">
                  <a:lumMod val="75000"/>
                </a:schemeClr>
              </a:solidFill>
            </a:endParaRPr>
          </a:p>
          <a:p>
            <a:pPr algn="l"/>
            <a:r>
              <a:rPr lang="en-US" sz="2400" b="1">
                <a:solidFill>
                  <a:schemeClr val="tx1">
                    <a:lumMod val="75000"/>
                  </a:schemeClr>
                </a:solidFill>
              </a:rPr>
              <a:t>Scan to be notified of product feedback opportunities in your areas of interest. </a:t>
            </a:r>
            <a:br>
              <a:rPr lang="en-US" sz="2400" b="1">
                <a:solidFill>
                  <a:srgbClr val="FF0000"/>
                </a:solidFill>
              </a:rPr>
            </a:br>
            <a:endParaRPr lang="en-US" sz="2400" b="1">
              <a:solidFill>
                <a:srgbClr val="FF0000"/>
              </a:solidFill>
            </a:endParaRPr>
          </a:p>
          <a:p>
            <a:pPr algn="l"/>
            <a:r>
              <a:rPr lang="en-US" sz="2400" b="1">
                <a:solidFill>
                  <a:srgbClr val="FF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684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11EAA7-C345-234D-425F-339E051A02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87A7379-4B03-0556-D730-EA922005B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14" r="49361" b="36083"/>
          <a:stretch/>
        </p:blipFill>
        <p:spPr>
          <a:xfrm>
            <a:off x="9448161" y="27818"/>
            <a:ext cx="27447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C843D-63EA-F654-9A82-AA45BC8CDAA4}"/>
              </a:ext>
            </a:extLst>
          </p:cNvPr>
          <p:cNvSpPr txBox="1"/>
          <p:nvPr/>
        </p:nvSpPr>
        <p:spPr>
          <a:xfrm>
            <a:off x="388508" y="524258"/>
            <a:ext cx="982036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>
                <a:solidFill>
                  <a:srgbClr val="FF0000"/>
                </a:solidFill>
                <a:latin typeface="Arial Black" panose="020B0A04020102020204" pitchFamily="34" charset="0"/>
              </a:rPr>
              <a:t>BLACK BOX </a:t>
            </a:r>
            <a:r>
              <a:rPr lang="en-US" sz="3200" b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IN THE SKY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34EA9A0-FEF3-5817-B574-F35F8FC49B7F}"/>
              </a:ext>
            </a:extLst>
          </p:cNvPr>
          <p:cNvSpPr/>
          <p:nvPr/>
        </p:nvSpPr>
        <p:spPr>
          <a:xfrm>
            <a:off x="1275626" y="2371917"/>
            <a:ext cx="4702129" cy="614388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Alerts - </a:t>
            </a: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receive and monitor Flight data parameters in Real Time and provide timely safety alerts, exceedances reports for immediate action or further investigation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AE88FDF-B6C3-5C48-E20E-836ED677944F}"/>
              </a:ext>
            </a:extLst>
          </p:cNvPr>
          <p:cNvSpPr/>
          <p:nvPr/>
        </p:nvSpPr>
        <p:spPr>
          <a:xfrm>
            <a:off x="1275626" y="3228895"/>
            <a:ext cx="4649764" cy="614388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Storage - </a:t>
            </a: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Streamed data stored on an infrastructure - with redundancy to avoid such loss of data 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2B1A5-D3F6-6F1A-6563-B52CFF16F235}"/>
              </a:ext>
            </a:extLst>
          </p:cNvPr>
          <p:cNvSpPr/>
          <p:nvPr/>
        </p:nvSpPr>
        <p:spPr>
          <a:xfrm>
            <a:off x="1275626" y="4104727"/>
            <a:ext cx="4649764" cy="614388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 Action - </a:t>
            </a: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access to FDR data by investigators will allow efficient regulatory decisions about grounding fleet 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83EC6CA-1FA2-E67E-EE10-0B70963B7F11}"/>
              </a:ext>
            </a:extLst>
          </p:cNvPr>
          <p:cNvSpPr/>
          <p:nvPr/>
        </p:nvSpPr>
        <p:spPr>
          <a:xfrm>
            <a:off x="1275626" y="4976343"/>
            <a:ext cx="4649764" cy="614388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 Savings - </a:t>
            </a: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and regular inspection of the recorders SS saving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99FA9EA-5508-640C-B4B7-E57B974845CA}"/>
              </a:ext>
            </a:extLst>
          </p:cNvPr>
          <p:cNvSpPr/>
          <p:nvPr/>
        </p:nvSpPr>
        <p:spPr>
          <a:xfrm>
            <a:off x="1275626" y="5832014"/>
            <a:ext cx="4649764" cy="614388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solution to competitors </a:t>
            </a: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Deployable recorders</a:t>
            </a:r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C0E4AE41-E5F0-04B1-27E8-72C67AE41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672" y="3331782"/>
            <a:ext cx="404813" cy="408614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C47BFD1E-ACD3-F7C6-BFDD-53BEBD59EE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672" y="4171240"/>
            <a:ext cx="465773" cy="481363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E1E2FEA5-DE89-BC1F-5A03-20410D86E3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672" y="5056190"/>
            <a:ext cx="516247" cy="454695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A839C194-E4ED-56D3-E944-AD2A9C236A9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0672" y="2508475"/>
            <a:ext cx="458887" cy="341273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005105E1-EA40-2832-146D-2820036F17C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0672" y="5936818"/>
            <a:ext cx="456367" cy="402677"/>
          </a:xfrm>
          <a:prstGeom prst="rect">
            <a:avLst/>
          </a:prstGeom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38B9C2F3-10B7-BA7B-60C2-45A05E04DC7C}"/>
              </a:ext>
            </a:extLst>
          </p:cNvPr>
          <p:cNvCxnSpPr>
            <a:cxnSpLocks/>
          </p:cNvCxnSpPr>
          <p:nvPr/>
        </p:nvCxnSpPr>
        <p:spPr>
          <a:xfrm>
            <a:off x="647699" y="2318657"/>
            <a:ext cx="0" cy="41661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72DA7A8-A0E5-ADD3-97AD-CBF428DE7873}"/>
              </a:ext>
            </a:extLst>
          </p:cNvPr>
          <p:cNvGrpSpPr/>
          <p:nvPr/>
        </p:nvGrpSpPr>
        <p:grpSpPr>
          <a:xfrm>
            <a:off x="581818" y="2620808"/>
            <a:ext cx="131763" cy="131763"/>
            <a:chOff x="3714750" y="-819301"/>
            <a:chExt cx="215900" cy="215900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F0BF053-C515-78F4-4EC8-F0E82CF1FB02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F99ACDDC-35E8-7FD3-B1B2-36664E49DCF8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057C073-DFF3-8736-5687-09C788258E8B}"/>
              </a:ext>
            </a:extLst>
          </p:cNvPr>
          <p:cNvGrpSpPr/>
          <p:nvPr/>
        </p:nvGrpSpPr>
        <p:grpSpPr>
          <a:xfrm>
            <a:off x="581818" y="3483701"/>
            <a:ext cx="131763" cy="131763"/>
            <a:chOff x="3714750" y="-819301"/>
            <a:chExt cx="215900" cy="215900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11DCDB6-2103-300C-9A83-5EFFEC43F68C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F2FE29C-91C4-439A-3243-2728B3EAF432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7EF75C2-4B12-8156-DF59-5253A5615A70}"/>
              </a:ext>
            </a:extLst>
          </p:cNvPr>
          <p:cNvGrpSpPr/>
          <p:nvPr/>
        </p:nvGrpSpPr>
        <p:grpSpPr>
          <a:xfrm>
            <a:off x="581818" y="4346595"/>
            <a:ext cx="131763" cy="131763"/>
            <a:chOff x="3714750" y="-819301"/>
            <a:chExt cx="215900" cy="215900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4D29919-928F-9A00-2533-FBE5C86280F6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6B50B18F-C292-EE7C-AD70-907A5E224B2D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34FB1C8-3AB8-8A45-C196-B9EFA57A009C}"/>
              </a:ext>
            </a:extLst>
          </p:cNvPr>
          <p:cNvGrpSpPr/>
          <p:nvPr/>
        </p:nvGrpSpPr>
        <p:grpSpPr>
          <a:xfrm>
            <a:off x="581818" y="5209488"/>
            <a:ext cx="131763" cy="131763"/>
            <a:chOff x="3714750" y="-819301"/>
            <a:chExt cx="215900" cy="215900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1FBDCFE-B4A8-E157-0FF3-F3864443BA51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3A6F803-2547-BCFE-58E6-958CC77121A8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6500735E-2884-06ED-4302-815D2E480E71}"/>
              </a:ext>
            </a:extLst>
          </p:cNvPr>
          <p:cNvGrpSpPr/>
          <p:nvPr/>
        </p:nvGrpSpPr>
        <p:grpSpPr>
          <a:xfrm>
            <a:off x="581818" y="6072382"/>
            <a:ext cx="131763" cy="131763"/>
            <a:chOff x="3714750" y="-819301"/>
            <a:chExt cx="215900" cy="215900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7E3CF12-673E-6784-1AD9-849E51158AE2}"/>
                </a:ext>
              </a:extLst>
            </p:cNvPr>
            <p:cNvSpPr/>
            <p:nvPr/>
          </p:nvSpPr>
          <p:spPr>
            <a:xfrm>
              <a:off x="3714750" y="-819301"/>
              <a:ext cx="215900" cy="21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ADC685E-5E90-3B7A-6007-00C8B26EE2F0}"/>
                </a:ext>
              </a:extLst>
            </p:cNvPr>
            <p:cNvSpPr/>
            <p:nvPr/>
          </p:nvSpPr>
          <p:spPr>
            <a:xfrm>
              <a:off x="3746500" y="-787551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B671F5F0-5DFC-A3C4-4790-C9AD718A732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409" y="2728820"/>
            <a:ext cx="5471729" cy="3506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8929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HONEYWELL 2019" val="y6HamkVg"/>
  <p:tag name="ARTICULATE_SLIDE_COUNT" val="11"/>
  <p:tag name="ARTICULATE_PROJECT_OPEN" val="0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oneywell 2019">
  <a:themeElements>
    <a:clrScheme name="Custom 1">
      <a:dk1>
        <a:srgbClr val="3F3F3F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oneywell_v14" id="{4C955DBE-6A6B-4404-A7FC-985F50DCB814}" vid="{9FCABB78-B434-4B7B-86A1-129067C79F96}"/>
    </a:ext>
  </a:extLst>
</a:theme>
</file>

<file path=ppt/theme/theme2.xml><?xml version="1.0" encoding="utf-8"?>
<a:theme xmlns:a="http://schemas.openxmlformats.org/drawingml/2006/main" name="Office Theme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3af126-92eb-4bb5-8bfd-1661103a2928" xsi:nil="true"/>
    <lcf76f155ced4ddcb4097134ff3c332f xmlns="5c9ad062-aa00-492d-a75b-e00dca3b3d0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34FE2A5FCB4A40879E88ECF8489FD4" ma:contentTypeVersion="17" ma:contentTypeDescription="Create a new document." ma:contentTypeScope="" ma:versionID="4f778473406afca033cbe6c3aa42e393">
  <xsd:schema xmlns:xsd="http://www.w3.org/2001/XMLSchema" xmlns:xs="http://www.w3.org/2001/XMLSchema" xmlns:p="http://schemas.microsoft.com/office/2006/metadata/properties" xmlns:ns2="5c9ad062-aa00-492d-a75b-e00dca3b3d0f" xmlns:ns3="0dab3b79-5a11-4a79-9b08-3bd2d79ac80f" xmlns:ns4="213af126-92eb-4bb5-8bfd-1661103a2928" targetNamespace="http://schemas.microsoft.com/office/2006/metadata/properties" ma:root="true" ma:fieldsID="b15a23d9448a96b3ffd4ab5178fb8fc4" ns2:_="" ns3:_="" ns4:_="">
    <xsd:import namespace="5c9ad062-aa00-492d-a75b-e00dca3b3d0f"/>
    <xsd:import namespace="0dab3b79-5a11-4a79-9b08-3bd2d79ac80f"/>
    <xsd:import namespace="213af126-92eb-4bb5-8bfd-1661103a29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ad062-aa00-492d-a75b-e00dca3b3d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bc46713-8fa2-488a-ac8b-ad618560c9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b3b79-5a11-4a79-9b08-3bd2d79ac8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af126-92eb-4bb5-8bfd-1661103a292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c8bf28e-e1e2-4321-b4d7-8a8cbe31736a}" ma:internalName="TaxCatchAll" ma:showField="CatchAllData" ma:web="0dab3b79-5a11-4a79-9b08-3bd2d79ac8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8308AD-929C-4AF1-934C-AD13F105D728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213af126-92eb-4bb5-8bfd-1661103a2928"/>
    <ds:schemaRef ds:uri="0dab3b79-5a11-4a79-9b08-3bd2d79ac80f"/>
    <ds:schemaRef ds:uri="5c9ad062-aa00-492d-a75b-e00dca3b3d0f"/>
  </ds:schemaRefs>
</ds:datastoreItem>
</file>

<file path=customXml/itemProps2.xml><?xml version="1.0" encoding="utf-8"?>
<ds:datastoreItem xmlns:ds="http://schemas.openxmlformats.org/officeDocument/2006/customXml" ds:itemID="{23A96D48-C214-4F88-BF4C-52E319A5EF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BE3137-577C-45ED-8BE5-34063BB941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ad062-aa00-492d-a75b-e00dca3b3d0f"/>
    <ds:schemaRef ds:uri="0dab3b79-5a11-4a79-9b08-3bd2d79ac80f"/>
    <ds:schemaRef ds:uri="213af126-92eb-4bb5-8bfd-1661103a29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546e5e1-5d42-4630-bacd-c69bfdcbd5e8}" enabled="1" method="Privileged" siteId="{96ece526-9c7d-48b0-8daf-8b93c90a5d1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Honeywell PPT Template_16x9</Template>
  <TotalTime>0</TotalTime>
  <Words>1294</Words>
  <Application>Microsoft Macintosh PowerPoint</Application>
  <PresentationFormat>Widescreen</PresentationFormat>
  <Paragraphs>137</Paragraphs>
  <Slides>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Articulate Extrabold</vt:lpstr>
      <vt:lpstr>Honeywell Sans</vt:lpstr>
      <vt:lpstr>Times New Roman</vt:lpstr>
      <vt:lpstr>Wingdings</vt:lpstr>
      <vt:lpstr>Honeywell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Interpublic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Honeywell  PowerPoint template 2019</dc:title>
  <dc:creator>Akif.Ahmad@Honeywell.com</dc:creator>
  <cp:lastModifiedBy>Miller, Gracelyn</cp:lastModifiedBy>
  <cp:revision>14</cp:revision>
  <dcterms:created xsi:type="dcterms:W3CDTF">2019-05-06T16:38:41Z</dcterms:created>
  <dcterms:modified xsi:type="dcterms:W3CDTF">2024-12-04T16:22:05Z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0x0101000234FE2A5FCB4A40879E88ECF8489FD4</vt:lpwstr>
  </property>
  <property fmtid="{D5CDD505-2E9C-101B-9397-08002B2CF9AE}" pid="3" name="MSIP_Label_d546e5e1-5d42-4630-bacd-c69bfdcbd5e8_Enabled">
    <vt:lpwstr>true</vt:lpwstr>
  </property>
  <property fmtid="{D5CDD505-2E9C-101B-9397-08002B2CF9AE}" pid="4" name="MSIP_Label_d546e5e1-5d42-4630-bacd-c69bfdcbd5e8_SetDate">
    <vt:lpwstr>2021-01-04T16:50:38Z</vt:lpwstr>
  </property>
  <property fmtid="{D5CDD505-2E9C-101B-9397-08002B2CF9AE}" pid="5" name="MSIP_Label_d546e5e1-5d42-4630-bacd-c69bfdcbd5e8_Method">
    <vt:lpwstr>Standard</vt:lpwstr>
  </property>
  <property fmtid="{D5CDD505-2E9C-101B-9397-08002B2CF9AE}" pid="6" name="MSIP_Label_d546e5e1-5d42-4630-bacd-c69bfdcbd5e8_Name">
    <vt:lpwstr>d546e5e1-5d42-4630-bacd-c69bfdcbd5e8</vt:lpwstr>
  </property>
  <property fmtid="{D5CDD505-2E9C-101B-9397-08002B2CF9AE}" pid="7" name="MSIP_Label_d546e5e1-5d42-4630-bacd-c69bfdcbd5e8_SiteId">
    <vt:lpwstr>96ece526-9c7d-48b0-8daf-8b93c90a5d18</vt:lpwstr>
  </property>
  <property fmtid="{D5CDD505-2E9C-101B-9397-08002B2CF9AE}" pid="8" name="MSIP_Label_d546e5e1-5d42-4630-bacd-c69bfdcbd5e8_ActionId">
    <vt:lpwstr>9fc697ab-32a3-4a5a-bd48-26da28f4d264</vt:lpwstr>
  </property>
  <property fmtid="{D5CDD505-2E9C-101B-9397-08002B2CF9AE}" pid="9" name="MSIP_Label_d546e5e1-5d42-4630-bacd-c69bfdcbd5e8_ContentBits">
    <vt:lpwstr>0</vt:lpwstr>
  </property>
  <property fmtid="{D5CDD505-2E9C-101B-9397-08002B2CF9AE}" pid="10" name="SmartTag">
    <vt:lpwstr>4</vt:lpwstr>
  </property>
  <property fmtid="{D5CDD505-2E9C-101B-9397-08002B2CF9AE}" pid="11" name="MediaServiceImageTags">
    <vt:lpwstr/>
  </property>
  <property fmtid="{D5CDD505-2E9C-101B-9397-08002B2CF9AE}" pid="12" name="ArticulateGUID">
    <vt:lpwstr>1F3439B9-2143-45B4-99C3-99A84ED4F55B</vt:lpwstr>
  </property>
  <property fmtid="{D5CDD505-2E9C-101B-9397-08002B2CF9AE}" pid="13" name="ArticulatePath">
    <vt:lpwstr>HCR-25 Product Overview BV</vt:lpwstr>
  </property>
</Properties>
</file>