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02E"/>
    <a:srgbClr val="7EB338"/>
    <a:srgbClr val="126FAE"/>
    <a:srgbClr val="243B49"/>
    <a:srgbClr val="BE1C28"/>
    <a:srgbClr val="B9261C"/>
    <a:srgbClr val="6A1610"/>
    <a:srgbClr val="BDBDBD"/>
    <a:srgbClr val="90C221"/>
    <a:srgbClr val="00B0F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3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598721-3323-42CB-96FB-C6D7D9D206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FF977-0234-4542-94AE-376F45A8E7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6CFF9-B101-4D5A-AE5F-81BC4D91C17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DC7A7-567A-4A18-A303-6ED5E91C67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55533-4890-43A5-8A14-C9DE3F2561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57C73-0239-4725-8F06-3E60715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AA0C4-695F-4136-A1C4-C28E233376CC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0284F-7E88-4545-9BB2-221688BE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60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Aft>
        <a:spcPts val="60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714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000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30238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87946-F38A-442D-8B4B-7C33473CC7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9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+ Pic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9811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8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 userDrawn="1">
          <p15:clr>
            <a:srgbClr val="FBAE40"/>
          </p15:clr>
        </p15:guide>
        <p15:guide id="2" orient="horz" pos="32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>
            <a:lvl1pPr marL="457200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2400"/>
            </a:lvl1pPr>
            <a:lvl2pPr marL="457200" indent="0">
              <a:defRPr sz="2400"/>
            </a:lvl2pPr>
            <a:lvl3pPr marL="685800" indent="-228600">
              <a:defRPr sz="2000"/>
            </a:lvl3pPr>
            <a:lvl4pPr marL="1028700" indent="-228600">
              <a:defRPr sz="18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>
            <a:lvl1pPr marL="457200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2400"/>
            </a:lvl1pPr>
            <a:lvl2pPr marL="457200" indent="0">
              <a:defRPr sz="2400"/>
            </a:lvl2pPr>
            <a:lvl3pPr marL="685800" indent="-228600">
              <a:defRPr sz="2000"/>
            </a:lvl3pPr>
            <a:lvl4pPr marL="1028700" indent="-228600">
              <a:defRPr sz="18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756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XL Content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8382001" cy="5372100"/>
          </a:xfrm>
        </p:spPr>
        <p:txBody>
          <a:bodyPr tIns="0"/>
          <a:lstStyle>
            <a:lvl1pPr>
              <a:lnSpc>
                <a:spcPct val="80000"/>
              </a:lnSpc>
              <a:defRPr sz="8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4A2922BA-AA7B-49A4-BAC5-FF5A045498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Honeywell Confidential - ©2019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2632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5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5372101" cy="53721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867400" cy="6858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9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96" userDrawn="1">
          <p15:clr>
            <a:srgbClr val="FBAE40"/>
          </p15:clr>
        </p15:guide>
        <p15:guide id="2" pos="398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Da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5372101" cy="53721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867400" cy="6858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6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96">
          <p15:clr>
            <a:srgbClr val="FBAE40"/>
          </p15:clr>
        </p15:guide>
        <p15:guide id="2" pos="398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0F7696B-AED7-4649-B1BE-83104AF7ADD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474014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D0DF29E-4A6C-4505-AA49-6B64388E1397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4115104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 userDrawn="1">
          <p15:clr>
            <a:srgbClr val="FBAE40"/>
          </p15:clr>
        </p15:guide>
        <p15:guide id="3" pos="398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6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1409700"/>
            <a:ext cx="5372100" cy="44577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064076E-2966-4D1B-8F30-6885CA148AF4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833064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2327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246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B90B35-A8E2-43F4-9EE2-F7A3C794C84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5867400"/>
            <a:ext cx="12192000" cy="495300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846821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  <p15:guide id="4" orient="horz" pos="244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9AC965-3DBE-47AE-81C0-8C23B370263F}"/>
              </a:ext>
            </a:extLst>
          </p:cNvPr>
          <p:cNvCxnSpPr/>
          <p:nvPr userDrawn="1"/>
        </p:nvCxnSpPr>
        <p:spPr>
          <a:xfrm>
            <a:off x="415291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B345D-6ECD-4B25-B741-D306ED291B90}"/>
              </a:ext>
            </a:extLst>
          </p:cNvPr>
          <p:cNvCxnSpPr/>
          <p:nvPr userDrawn="1"/>
        </p:nvCxnSpPr>
        <p:spPr>
          <a:xfrm>
            <a:off x="8039151" y="1410881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697456D-818A-4FA7-9322-10ECC2C05752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73154"/>
            <a:ext cx="12192000" cy="489546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728260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53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1534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77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CAE0181-37B5-43E5-A82A-CDD053C29C6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406711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+ Pic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8668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43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8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6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38375F-017C-4D3C-98B0-0B49D2AAE3BA}"/>
              </a:ext>
            </a:extLst>
          </p:cNvPr>
          <p:cNvCxnSpPr/>
          <p:nvPr userDrawn="1"/>
        </p:nvCxnSpPr>
        <p:spPr>
          <a:xfrm>
            <a:off x="318213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52EB66-0BC5-4D65-9873-7791F0C2A2E0}"/>
              </a:ext>
            </a:extLst>
          </p:cNvPr>
          <p:cNvCxnSpPr/>
          <p:nvPr userDrawn="1"/>
        </p:nvCxnSpPr>
        <p:spPr>
          <a:xfrm>
            <a:off x="6096075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A66CFF-0E1D-4769-AC5A-FFCF982704C6}"/>
              </a:ext>
            </a:extLst>
          </p:cNvPr>
          <p:cNvCxnSpPr/>
          <p:nvPr userDrawn="1"/>
        </p:nvCxnSpPr>
        <p:spPr>
          <a:xfrm>
            <a:off x="9010013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E90AB464-576C-4A33-966B-DD17FE4C418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174024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230F8805-7C7A-42C7-AA78-A838FC7ADE60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2880525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46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FA7B3DE-C704-4D6A-9148-C2EE51AB9559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4996"/>
            <a:ext cx="12192000" cy="497704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89325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teen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53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46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5300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322327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F7EE7B8-7423-490B-A1BE-0DDF87E6EC6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266E99-6D42-417C-A216-84A2B3B715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4076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4589B4-7F05-4C7A-A2EE-48FB0A13E0D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2369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2E9B699-079A-4F7A-A636-380F3609344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4076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401885D-5D62-448F-BC24-63F385C4856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2369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7257D68F-E97D-4F92-A3D3-D1503CB5DE64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95299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7" name="Chart Placeholder 6">
            <a:extLst>
              <a:ext uri="{FF2B5EF4-FFF2-40B4-BE49-F238E27FC236}">
                <a16:creationId xmlns:a16="http://schemas.microsoft.com/office/drawing/2014/main" id="{3B3B5C6B-85C1-4026-8D2C-B5C2CE44A5D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3409341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8" name="Chart Placeholder 6">
            <a:extLst>
              <a:ext uri="{FF2B5EF4-FFF2-40B4-BE49-F238E27FC236}">
                <a16:creationId xmlns:a16="http://schemas.microsoft.com/office/drawing/2014/main" id="{9950548D-185E-4E8F-ACC1-7147F8753B87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6323383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9" name="Chart Placeholder 6">
            <a:extLst>
              <a:ext uri="{FF2B5EF4-FFF2-40B4-BE49-F238E27FC236}">
                <a16:creationId xmlns:a16="http://schemas.microsoft.com/office/drawing/2014/main" id="{E621986D-B207-419E-8DB3-B0A4BB23DA3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237662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0" name="Chart Placeholder 6">
            <a:extLst>
              <a:ext uri="{FF2B5EF4-FFF2-40B4-BE49-F238E27FC236}">
                <a16:creationId xmlns:a16="http://schemas.microsoft.com/office/drawing/2014/main" id="{4F23C499-BF0D-4A23-948D-7CF2255178FF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495299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1" name="Chart Placeholder 6">
            <a:extLst>
              <a:ext uri="{FF2B5EF4-FFF2-40B4-BE49-F238E27FC236}">
                <a16:creationId xmlns:a16="http://schemas.microsoft.com/office/drawing/2014/main" id="{86A17512-7EDD-4F1A-A28C-60AEB3A2B060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3409341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2" name="Chart Placeholder 6">
            <a:extLst>
              <a:ext uri="{FF2B5EF4-FFF2-40B4-BE49-F238E27FC236}">
                <a16:creationId xmlns:a16="http://schemas.microsoft.com/office/drawing/2014/main" id="{565C587C-501C-4648-B14F-7472AC051890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6323383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3" name="Chart Placeholder 6">
            <a:extLst>
              <a:ext uri="{FF2B5EF4-FFF2-40B4-BE49-F238E27FC236}">
                <a16:creationId xmlns:a16="http://schemas.microsoft.com/office/drawing/2014/main" id="{1EA84FC4-84EB-4A41-846C-1EEBF8A54C82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9237662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85972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D64B098-3BC3-46B7-9278-55E699AD37C8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578199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AC5D-D7D8-42DB-BA4B-6CDFC5F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95A6AF-DA14-4AA2-80B8-C7ACE12804E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990648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9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3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6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1409700"/>
            <a:ext cx="5372100" cy="44577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97345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2327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246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25447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  <p15:guide id="4" orient="horz" pos="24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Colo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8668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45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9AC965-3DBE-47AE-81C0-8C23B370263F}"/>
              </a:ext>
            </a:extLst>
          </p:cNvPr>
          <p:cNvCxnSpPr/>
          <p:nvPr userDrawn="1"/>
        </p:nvCxnSpPr>
        <p:spPr>
          <a:xfrm>
            <a:off x="415291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B345D-6ECD-4B25-B741-D306ED291B90}"/>
              </a:ext>
            </a:extLst>
          </p:cNvPr>
          <p:cNvCxnSpPr/>
          <p:nvPr userDrawn="1"/>
        </p:nvCxnSpPr>
        <p:spPr>
          <a:xfrm>
            <a:off x="8039151" y="1410881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056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53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1534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77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69828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8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6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38375F-017C-4D3C-98B0-0B49D2AAE3BA}"/>
              </a:ext>
            </a:extLst>
          </p:cNvPr>
          <p:cNvCxnSpPr/>
          <p:nvPr userDrawn="1"/>
        </p:nvCxnSpPr>
        <p:spPr>
          <a:xfrm>
            <a:off x="318213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52EB66-0BC5-4D65-9873-7791F0C2A2E0}"/>
              </a:ext>
            </a:extLst>
          </p:cNvPr>
          <p:cNvCxnSpPr/>
          <p:nvPr userDrawn="1"/>
        </p:nvCxnSpPr>
        <p:spPr>
          <a:xfrm>
            <a:off x="6096075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A66CFF-0E1D-4769-AC5A-FFCF982704C6}"/>
              </a:ext>
            </a:extLst>
          </p:cNvPr>
          <p:cNvCxnSpPr/>
          <p:nvPr userDrawn="1"/>
        </p:nvCxnSpPr>
        <p:spPr>
          <a:xfrm>
            <a:off x="9010013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788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04716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46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9321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teen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53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46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5300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322327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266E99-6D42-417C-A216-84A2B3B715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4076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4589B4-7F05-4C7A-A2EE-48FB0A13E0D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2369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2E9B699-079A-4F7A-A636-380F3609344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4076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401885D-5D62-448F-BC24-63F385C4856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2369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7257D68F-E97D-4F92-A3D3-D1503CB5DE64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95299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7" name="Chart Placeholder 6">
            <a:extLst>
              <a:ext uri="{FF2B5EF4-FFF2-40B4-BE49-F238E27FC236}">
                <a16:creationId xmlns:a16="http://schemas.microsoft.com/office/drawing/2014/main" id="{3B3B5C6B-85C1-4026-8D2C-B5C2CE44A5D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3409341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8" name="Chart Placeholder 6">
            <a:extLst>
              <a:ext uri="{FF2B5EF4-FFF2-40B4-BE49-F238E27FC236}">
                <a16:creationId xmlns:a16="http://schemas.microsoft.com/office/drawing/2014/main" id="{9950548D-185E-4E8F-ACC1-7147F8753B87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6323383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9" name="Chart Placeholder 6">
            <a:extLst>
              <a:ext uri="{FF2B5EF4-FFF2-40B4-BE49-F238E27FC236}">
                <a16:creationId xmlns:a16="http://schemas.microsoft.com/office/drawing/2014/main" id="{E621986D-B207-419E-8DB3-B0A4BB23DA3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237662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0" name="Chart Placeholder 6">
            <a:extLst>
              <a:ext uri="{FF2B5EF4-FFF2-40B4-BE49-F238E27FC236}">
                <a16:creationId xmlns:a16="http://schemas.microsoft.com/office/drawing/2014/main" id="{4F23C499-BF0D-4A23-948D-7CF2255178FF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495299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1" name="Chart Placeholder 6">
            <a:extLst>
              <a:ext uri="{FF2B5EF4-FFF2-40B4-BE49-F238E27FC236}">
                <a16:creationId xmlns:a16="http://schemas.microsoft.com/office/drawing/2014/main" id="{86A17512-7EDD-4F1A-A28C-60AEB3A2B060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3409341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2" name="Chart Placeholder 6">
            <a:extLst>
              <a:ext uri="{FF2B5EF4-FFF2-40B4-BE49-F238E27FC236}">
                <a16:creationId xmlns:a16="http://schemas.microsoft.com/office/drawing/2014/main" id="{565C587C-501C-4648-B14F-7472AC051890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6323383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3" name="Chart Placeholder 6">
            <a:extLst>
              <a:ext uri="{FF2B5EF4-FFF2-40B4-BE49-F238E27FC236}">
                <a16:creationId xmlns:a16="http://schemas.microsoft.com/office/drawing/2014/main" id="{1EA84FC4-84EB-4A41-846C-1EEBF8A54C82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9237662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32530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98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AC5D-D7D8-42DB-BA4B-6CDFC5F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 HUE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72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OF THE 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703B52-DBF5-48FD-AB36-B36970177F1B}"/>
              </a:ext>
            </a:extLst>
          </p:cNvPr>
          <p:cNvSpPr txBox="1"/>
          <p:nvPr userDrawn="1"/>
        </p:nvSpPr>
        <p:spPr>
          <a:xfrm>
            <a:off x="4516170" y="2978965"/>
            <a:ext cx="3159659" cy="9144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+mj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4937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7FEED254-594A-4DEF-B14F-BB320B35E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D14B37AE-D376-4803-909C-43B768E77C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50164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CC3E13D1-E94F-4B4D-83D6-B5F06339C4E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0328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A7BAA9-D280-435E-831E-F80E2AAA10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00656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F8319823-0FB9-4E89-AEE4-CE31D96494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50492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3429001"/>
            <a:ext cx="11201400" cy="9525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800600"/>
            <a:ext cx="2819400" cy="1066801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77300" y="4800601"/>
            <a:ext cx="2819400" cy="67362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A43BEBD-56B2-42F2-A52E-ADB299D80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14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024" userDrawn="1">
          <p15:clr>
            <a:srgbClr val="FBAE40"/>
          </p15:clr>
        </p15:guide>
        <p15:guide id="3" orient="horz" pos="1896" userDrawn="1">
          <p15:clr>
            <a:srgbClr val="FBAE40"/>
          </p15:clr>
        </p15:guide>
        <p15:guide id="4" orient="horz" pos="27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09700"/>
            <a:ext cx="8382000" cy="2438401"/>
          </a:xfrm>
        </p:spPr>
        <p:txBody>
          <a:bodyPr tIns="0" anchor="t"/>
          <a:lstStyle>
            <a:lvl1pPr>
              <a:lnSpc>
                <a:spcPct val="80000"/>
              </a:lnSpc>
              <a:defRPr lang="en-US" sz="4400" b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3848101"/>
            <a:ext cx="5600700" cy="2019300"/>
          </a:xfrm>
        </p:spPr>
        <p:txBody>
          <a:bodyPr/>
          <a:lstStyle>
            <a:lvl1pPr marL="0" indent="0"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54CFFDD-05DC-402C-8089-120C9C2FE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9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8099"/>
            <a:ext cx="8382000" cy="1257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5105400"/>
            <a:ext cx="8382000" cy="12573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4271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 userDrawn="1">
          <p15:clr>
            <a:srgbClr val="FBAE40"/>
          </p15:clr>
        </p15:guide>
        <p15:guide id="2" pos="559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8099"/>
            <a:ext cx="8382000" cy="1257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5105400"/>
            <a:ext cx="8381999" cy="12573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80D7819A-630E-44DC-929F-9334907748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48189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86C7584E-D951-44B3-B6A7-50BBD18EEA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96378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B80078C-A569-4E2A-801C-5381A518F1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92756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83DF5146-688C-4FB5-8042-A8DDBF6B62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44567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13024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con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29001"/>
            <a:ext cx="8382000" cy="1447799"/>
          </a:xfrm>
        </p:spPr>
        <p:txBody>
          <a:bodyPr tIns="0" anchor="t"/>
          <a:lstStyle>
            <a:lvl1pPr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4876800"/>
            <a:ext cx="8382000" cy="14859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AB2A323-0749-4F5A-9A71-D373C17ED9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77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large Ic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09699"/>
            <a:ext cx="5600700" cy="2019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3848101"/>
            <a:ext cx="5600700" cy="2019300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431E2-DC1C-4926-9681-B5EB493C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201401" cy="4191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30FB-4B8F-4B77-AC4C-E2E31B214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1409700"/>
            <a:ext cx="11201401" cy="4457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C61BD-1A56-4C96-8300-B2F24AEB8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5299" y="6480164"/>
            <a:ext cx="5600702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0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IT HUE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71868-C853-40C5-8660-D23F908B5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9755" y="6480164"/>
            <a:ext cx="496945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000" b="1"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D7686E33-694A-4833-A47B-FAB757D253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Honeywell Confidential - ©2019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14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5" r:id="rId3"/>
    <p:sldLayoutId id="2147483679" r:id="rId4"/>
    <p:sldLayoutId id="2147483651" r:id="rId5"/>
    <p:sldLayoutId id="2147483666" r:id="rId6"/>
    <p:sldLayoutId id="2147483667" r:id="rId7"/>
    <p:sldLayoutId id="2147483673" r:id="rId8"/>
    <p:sldLayoutId id="2147483674" r:id="rId9"/>
    <p:sldLayoutId id="2147483678" r:id="rId10"/>
    <p:sldLayoutId id="2147483665" r:id="rId11"/>
    <p:sldLayoutId id="2147483657" r:id="rId12"/>
    <p:sldLayoutId id="2147483670" r:id="rId13"/>
    <p:sldLayoutId id="2147483650" r:id="rId14"/>
    <p:sldLayoutId id="2147483656" r:id="rId15"/>
    <p:sldLayoutId id="2147483664" r:id="rId16"/>
    <p:sldLayoutId id="2147483661" r:id="rId17"/>
    <p:sldLayoutId id="2147483658" r:id="rId18"/>
    <p:sldLayoutId id="2147483662" r:id="rId19"/>
    <p:sldLayoutId id="2147483659" r:id="rId20"/>
    <p:sldLayoutId id="2147483663" r:id="rId21"/>
    <p:sldLayoutId id="2147483660" r:id="rId22"/>
    <p:sldLayoutId id="2147483681" r:id="rId23"/>
    <p:sldLayoutId id="2147483654" r:id="rId24"/>
    <p:sldLayoutId id="2147483655" r:id="rId25"/>
    <p:sldLayoutId id="2147483692" r:id="rId26"/>
    <p:sldLayoutId id="2147483693" r:id="rId27"/>
    <p:sldLayoutId id="2147483694" r:id="rId28"/>
    <p:sldLayoutId id="2147483695" r:id="rId29"/>
    <p:sldLayoutId id="2147483696" r:id="rId30"/>
    <p:sldLayoutId id="2147483697" r:id="rId31"/>
    <p:sldLayoutId id="2147483698" r:id="rId32"/>
    <p:sldLayoutId id="2147483699" r:id="rId33"/>
    <p:sldLayoutId id="2147483700" r:id="rId34"/>
    <p:sldLayoutId id="2147483701" r:id="rId35"/>
    <p:sldLayoutId id="2147483702" r:id="rId36"/>
    <p:sldLayoutId id="2147483703" r:id="rId37"/>
    <p:sldLayoutId id="2147483672" r:id="rId3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Honeywell Sans" panose="02010503040101060203" pitchFamily="50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460375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800"/>
        </a:spcBef>
        <a:spcAft>
          <a:spcPts val="1000"/>
        </a:spcAft>
        <a:buFont typeface="Arial" panose="020B0604020202020204" pitchFamily="34" charset="0"/>
        <a:buNone/>
        <a:defRPr sz="2400" b="1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DE53C"/>
          </p15:clr>
        </p15:guide>
        <p15:guide id="2" pos="3840" userDrawn="1">
          <p15:clr>
            <a:srgbClr val="9FCC3B"/>
          </p15:clr>
        </p15:guide>
        <p15:guide id="3" orient="horz" pos="312" userDrawn="1">
          <p15:clr>
            <a:srgbClr val="9FCC3B"/>
          </p15:clr>
        </p15:guide>
        <p15:guide id="4" orient="horz" pos="4008" userDrawn="1">
          <p15:clr>
            <a:srgbClr val="FDE53C"/>
          </p15:clr>
        </p15:guide>
        <p15:guide id="6" pos="7368" userDrawn="1">
          <p15:clr>
            <a:srgbClr val="9FCC3B"/>
          </p15:clr>
        </p15:guide>
        <p15:guide id="7" orient="horz" pos="3696" userDrawn="1">
          <p15:clr>
            <a:srgbClr val="9FCC3B"/>
          </p15:clr>
        </p15:guide>
        <p15:guide id="9" orient="horz" pos="576" userDrawn="1">
          <p15:clr>
            <a:srgbClr val="9FCC3B"/>
          </p15:clr>
        </p15:guide>
        <p15:guide id="10" orient="horz" pos="888" userDrawn="1">
          <p15:clr>
            <a:srgbClr val="9FCC3B"/>
          </p15:clr>
        </p15:guide>
        <p15:guide id="11" orient="horz" pos="2304" userDrawn="1">
          <p15:clr>
            <a:srgbClr val="9FCC3B"/>
          </p15:clr>
        </p15:guide>
        <p15:guide id="12" userDrawn="1">
          <p15:clr>
            <a:srgbClr val="000000"/>
          </p15:clr>
        </p15:guide>
        <p15:guide id="13" pos="7680" userDrawn="1">
          <p15:clr>
            <a:srgbClr val="000000"/>
          </p15:clr>
        </p15:guide>
        <p15:guide id="14" orient="horz" userDrawn="1">
          <p15:clr>
            <a:srgbClr val="000000"/>
          </p15:clr>
        </p15:guide>
        <p15:guide id="15" orient="horz" pos="4320" userDrawn="1">
          <p15:clr>
            <a:srgbClr val="000000"/>
          </p15:clr>
        </p15:guide>
        <p15:guide id="16" pos="31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sv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4D9826A-9F2F-4759-B70B-CB6D648D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163004"/>
            <a:ext cx="5372101" cy="5372100"/>
          </a:xfrm>
        </p:spPr>
        <p:txBody>
          <a:bodyPr/>
          <a:lstStyle/>
          <a:p>
            <a:r>
              <a:rPr lang="en-US" dirty="0"/>
              <a:t>Bombardier OEM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4392" y="596939"/>
            <a:ext cx="4713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atin typeface="Arial" panose="020B0604020202020204"/>
              </a:rPr>
              <a:t>Advisory Board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Topics Update</a:t>
            </a:r>
          </a:p>
        </p:txBody>
      </p:sp>
      <p:sp>
        <p:nvSpPr>
          <p:cNvPr id="36" name="Text Placeholder 32"/>
          <p:cNvSpPr txBox="1">
            <a:spLocks/>
          </p:cNvSpPr>
          <p:nvPr/>
        </p:nvSpPr>
        <p:spPr>
          <a:xfrm>
            <a:off x="767612" y="1046227"/>
            <a:ext cx="5750973" cy="52949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HTF Thrust Reverser –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Mapaero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Coating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Special Topic - Upcoming Agenda Item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400" dirty="0">
                <a:latin typeface="Arial" charset="0"/>
                <a:cs typeface="Arial" charset="0"/>
              </a:rPr>
              <a:t>Process improvements and reduced variation. No new reported </a:t>
            </a:r>
            <a:r>
              <a:rPr lang="en-US" sz="1400" dirty="0" err="1">
                <a:latin typeface="Arial" charset="0"/>
                <a:cs typeface="Arial" charset="0"/>
              </a:rPr>
              <a:t>Mapaero</a:t>
            </a:r>
            <a:r>
              <a:rPr lang="en-US" sz="1400" dirty="0">
                <a:latin typeface="Arial" charset="0"/>
                <a:cs typeface="Arial" charset="0"/>
              </a:rPr>
              <a:t> anomalies from new production units 2024 YTD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400" dirty="0">
                <a:latin typeface="Arial" charset="0"/>
                <a:cs typeface="Arial" charset="0"/>
              </a:rPr>
              <a:t>Eliminate complete strip and recoating with a focus on making repair options available in-shop or on-wing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100" dirty="0">
                <a:latin typeface="Arial" charset="0"/>
                <a:cs typeface="Arial" charset="0"/>
              </a:rPr>
              <a:t>RS-478 Rev H localized topcoat only spray/brush method primer intact – published 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100" dirty="0">
                <a:latin typeface="Arial" charset="0"/>
                <a:cs typeface="Arial" charset="0"/>
              </a:rPr>
              <a:t>RS-705 (in development) – localized primer and topcoat repair for bare metal; target release EOY 2024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Arial" panose="020B0604020202020204"/>
              </a:rPr>
              <a:t>HTF Electronic Control Unit (ECU) shortages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1400" dirty="0">
                <a:latin typeface="Arial" charset="0"/>
                <a:cs typeface="Arial" charset="0"/>
              </a:rPr>
              <a:t>NEW issue raised at September CAB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400" dirty="0">
                <a:latin typeface="Arial" charset="0"/>
                <a:cs typeface="Arial" charset="0"/>
              </a:rPr>
              <a:t>SB released for conversion for the AS907-1-1A ECU. Currently working capacity issues in Tucson, including an additional test stand</a:t>
            </a:r>
          </a:p>
          <a:p>
            <a:pPr lvl="2">
              <a:lnSpc>
                <a:spcPct val="130000"/>
              </a:lnSpc>
              <a:spcBef>
                <a:spcPts val="0"/>
              </a:spcBef>
              <a:defRPr/>
            </a:pPr>
            <a:endParaRPr lang="en-US" sz="600" dirty="0"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1800" b="1" dirty="0">
                <a:latin typeface="Arial" panose="020B0604020202020204"/>
              </a:rPr>
              <a:t>HTF IGV Arms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400" dirty="0">
                <a:latin typeface="Arial" charset="0"/>
                <a:cs typeface="Arial" charset="0"/>
              </a:rPr>
              <a:t>GCC Top 25 issue (RAIL item M1049 – Agenda Item)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400" dirty="0">
                <a:latin typeface="Arial" charset="0"/>
                <a:cs typeface="Arial" charset="0"/>
              </a:rPr>
              <a:t>Redesigned hardware under test/evaluation</a:t>
            </a:r>
          </a:p>
          <a:p>
            <a:pPr lvl="2">
              <a:lnSpc>
                <a:spcPct val="130000"/>
              </a:lnSpc>
              <a:spcBef>
                <a:spcPts val="0"/>
              </a:spcBef>
              <a:defRPr/>
            </a:pPr>
            <a:endParaRPr lang="en-US" sz="800" dirty="0"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1800" b="1" dirty="0">
                <a:latin typeface="Arial" panose="020B0604020202020204"/>
              </a:rPr>
              <a:t>Thermal Anti-Ice Valve / Pressure Switch </a:t>
            </a:r>
            <a:endParaRPr lang="en-US" sz="1400" b="1" dirty="0">
              <a:latin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400" dirty="0">
                <a:latin typeface="Arial" charset="0"/>
                <a:cs typeface="Arial" charset="0"/>
              </a:rPr>
              <a:t>GCC Que item (Agenda Item M1090 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400" dirty="0">
                <a:latin typeface="Arial" charset="0"/>
                <a:cs typeface="Arial" charset="0"/>
              </a:rPr>
              <a:t>Proposed switch redesign under review</a:t>
            </a: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176440" y="1122706"/>
            <a:ext cx="535904" cy="5359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2F6C75-32B7-C58D-75C4-627DC1DF71C6}"/>
              </a:ext>
            </a:extLst>
          </p:cNvPr>
          <p:cNvSpPr txBox="1"/>
          <p:nvPr/>
        </p:nvSpPr>
        <p:spPr>
          <a:xfrm>
            <a:off x="6691214" y="404995"/>
            <a:ext cx="244373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Honeywell Sans TT" panose="02010503040101060203" pitchFamily="2" charset="0"/>
              </a:rPr>
              <a:t>Gulfstream Customer Advisory Board </a:t>
            </a:r>
          </a:p>
          <a:p>
            <a:endParaRPr lang="en-US" sz="1600" b="1" dirty="0">
              <a:solidFill>
                <a:schemeClr val="bg1"/>
              </a:solidFill>
              <a:latin typeface="Honeywell Sans TT" panose="02010503040101060203" pitchFamily="2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Honeywell Sans TT" panose="02010503040101060203" pitchFamily="2" charset="0"/>
              </a:rPr>
              <a:t>Spring and Fall (Feb–Aug)</a:t>
            </a:r>
          </a:p>
          <a:p>
            <a:r>
              <a:rPr lang="en-US" sz="1700" b="1" dirty="0">
                <a:solidFill>
                  <a:schemeClr val="bg1"/>
                </a:solidFill>
                <a:latin typeface="Honeywell Sans TT" panose="02010503040101060203" pitchFamily="2" charset="0"/>
              </a:rPr>
              <a:t>G280</a:t>
            </a:r>
          </a:p>
          <a:p>
            <a:r>
              <a:rPr lang="en-US" sz="1700" b="1" dirty="0">
                <a:solidFill>
                  <a:schemeClr val="bg1"/>
                </a:solidFill>
                <a:latin typeface="Honeywell Sans TT" panose="02010503040101060203" pitchFamily="2" charset="0"/>
              </a:rPr>
              <a:t>G450/G550</a:t>
            </a:r>
          </a:p>
          <a:p>
            <a:r>
              <a:rPr lang="en-US" sz="1700" b="1" dirty="0">
                <a:solidFill>
                  <a:schemeClr val="bg1"/>
                </a:solidFill>
                <a:latin typeface="Honeywell Sans TT" panose="02010503040101060203" pitchFamily="2" charset="0"/>
              </a:rPr>
              <a:t>G500/G600</a:t>
            </a:r>
          </a:p>
          <a:p>
            <a:r>
              <a:rPr lang="en-US" sz="1700" b="1" dirty="0">
                <a:solidFill>
                  <a:schemeClr val="bg1"/>
                </a:solidFill>
                <a:latin typeface="Honeywell Sans TT" panose="02010503040101060203" pitchFamily="2" charset="0"/>
              </a:rPr>
              <a:t>G650/G650ER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733DE21-F284-8D52-640A-1D80137465B8}"/>
              </a:ext>
            </a:extLst>
          </p:cNvPr>
          <p:cNvSpPr>
            <a:spLocks noChangeAspect="1"/>
          </p:cNvSpPr>
          <p:nvPr/>
        </p:nvSpPr>
        <p:spPr>
          <a:xfrm>
            <a:off x="114771" y="3610265"/>
            <a:ext cx="551992" cy="5519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B3FC0A-7B20-9019-B924-563A25E1202F}"/>
              </a:ext>
            </a:extLst>
          </p:cNvPr>
          <p:cNvSpPr>
            <a:spLocks noChangeAspect="1"/>
          </p:cNvSpPr>
          <p:nvPr/>
        </p:nvSpPr>
        <p:spPr>
          <a:xfrm>
            <a:off x="132656" y="4983112"/>
            <a:ext cx="551992" cy="5519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7" name="Graphic 16" descr="Take Off with solid fill">
            <a:extLst>
              <a:ext uri="{FF2B5EF4-FFF2-40B4-BE49-F238E27FC236}">
                <a16:creationId xmlns:a16="http://schemas.microsoft.com/office/drawing/2014/main" id="{C4617829-C634-59C5-40BF-A66222343B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5643" y="1159084"/>
            <a:ext cx="443023" cy="443023"/>
          </a:xfrm>
          <a:prstGeom prst="rect">
            <a:avLst/>
          </a:prstGeom>
        </p:spPr>
      </p:pic>
      <p:pic>
        <p:nvPicPr>
          <p:cNvPr id="18" name="Graphic 17" descr="Clipboard Badge outline">
            <a:extLst>
              <a:ext uri="{FF2B5EF4-FFF2-40B4-BE49-F238E27FC236}">
                <a16:creationId xmlns:a16="http://schemas.microsoft.com/office/drawing/2014/main" id="{29AF7672-6588-09D5-1073-0C75B316F6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2167" y="3657661"/>
            <a:ext cx="457200" cy="457200"/>
          </a:xfrm>
          <a:prstGeom prst="rect">
            <a:avLst/>
          </a:prstGeom>
        </p:spPr>
      </p:pic>
      <p:pic>
        <p:nvPicPr>
          <p:cNvPr id="20" name="Graphic 19" descr="Gears outline">
            <a:extLst>
              <a:ext uri="{FF2B5EF4-FFF2-40B4-BE49-F238E27FC236}">
                <a16:creationId xmlns:a16="http://schemas.microsoft.com/office/drawing/2014/main" id="{CFF039D1-E3AB-8D8C-1306-3AC40CA1B8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2369" y="4999200"/>
            <a:ext cx="535904" cy="535904"/>
          </a:xfrm>
          <a:prstGeom prst="rect">
            <a:avLst/>
          </a:prstGeom>
        </p:spPr>
      </p:pic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E2829FE2-27FC-EB12-A6F0-B05B6FE2BD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9444" y="245791"/>
            <a:ext cx="5146913" cy="633784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B3087D6-A029-8D6F-0B3E-D96897867D92}"/>
              </a:ext>
            </a:extLst>
          </p:cNvPr>
          <p:cNvSpPr txBox="1"/>
          <p:nvPr/>
        </p:nvSpPr>
        <p:spPr>
          <a:xfrm>
            <a:off x="6894068" y="307521"/>
            <a:ext cx="306469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oneywell Sans TT" panose="02010503040101060203" pitchFamily="2" charset="0"/>
              </a:rPr>
              <a:t>Bombardier Advisory Board Meetings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Honeywell Sans TT" panose="02010503040101060203" pitchFamily="2" charset="0"/>
            </a:endParaRP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oneywell Sans TT" panose="02010503040101060203" pitchFamily="2" charset="0"/>
              </a:rPr>
              <a:t>Spring and Fall 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oneywell Sans TT" panose="02010503040101060203" pitchFamily="2" charset="0"/>
              </a:rPr>
              <a:t>(Mar/Apr – Sep/Oct)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Honeywell Sans TT" panose="02010503040101060203" pitchFamily="2" charset="0"/>
            </a:endParaRP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Honeywell Sans TT" panose="02010503040101060203" pitchFamily="2" charset="0"/>
            </a:endParaRP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Honeywell Sans TT" panose="02010503040101060203" pitchFamily="2" charset="0"/>
            </a:endParaRP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Honeywell Sans TT" panose="02010503040101060203" pitchFamily="2" charset="0"/>
            </a:endParaRP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Honeywell Sans TT" panose="02010503040101060203" pitchFamily="2" charset="0"/>
            </a:endParaRP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Honeywell Sans TT" panose="02010503040101060203" pitchFamily="2" charset="0"/>
            </a:endParaRP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oneywell Sans TT" panose="02010503040101060203" pitchFamily="2" charset="0"/>
              </a:rPr>
              <a:t>Challenger 300 &amp; 600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oneywell Sans TT" panose="02010503040101060203" pitchFamily="2" charset="0"/>
              </a:rPr>
              <a:t>Global 5000/6000 &amp; 7500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70A361F-44C3-AC5C-6679-339D2249B3D3}"/>
              </a:ext>
            </a:extLst>
          </p:cNvPr>
          <p:cNvSpPr>
            <a:spLocks noChangeAspect="1"/>
          </p:cNvSpPr>
          <p:nvPr/>
        </p:nvSpPr>
        <p:spPr>
          <a:xfrm>
            <a:off x="132656" y="5859174"/>
            <a:ext cx="551992" cy="5519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6" name="Graphic 15" descr="Toggle outline">
            <a:extLst>
              <a:ext uri="{FF2B5EF4-FFF2-40B4-BE49-F238E27FC236}">
                <a16:creationId xmlns:a16="http://schemas.microsoft.com/office/drawing/2014/main" id="{45F4CE30-01AE-2489-8639-0255FF50C5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0377" y="5909206"/>
            <a:ext cx="459005" cy="45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8984"/>
      </p:ext>
    </p:extLst>
  </p:cSld>
  <p:clrMapOvr>
    <a:masterClrMapping/>
  </p:clrMapOvr>
</p:sld>
</file>

<file path=ppt/theme/theme1.xml><?xml version="1.0" encoding="utf-8"?>
<a:theme xmlns:a="http://schemas.openxmlformats.org/drawingml/2006/main" name="Honeywell 2019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oneywell_v14" id="{4C955DBE-6A6B-4404-A7FC-985F50DCB814}" vid="{9FCABB78-B434-4B7B-86A1-129067C79F96}"/>
    </a:ext>
  </a:extLst>
</a:theme>
</file>

<file path=ppt/theme/theme2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4FE2A5FCB4A40879E88ECF8489FD4" ma:contentTypeVersion="16" ma:contentTypeDescription="Create a new document." ma:contentTypeScope="" ma:versionID="2d6054e718a6b3d49ddabad75901d3f1">
  <xsd:schema xmlns:xsd="http://www.w3.org/2001/XMLSchema" xmlns:xs="http://www.w3.org/2001/XMLSchema" xmlns:p="http://schemas.microsoft.com/office/2006/metadata/properties" xmlns:ns2="5c9ad062-aa00-492d-a75b-e00dca3b3d0f" xmlns:ns3="0dab3b79-5a11-4a79-9b08-3bd2d79ac80f" xmlns:ns4="213af126-92eb-4bb5-8bfd-1661103a2928" targetNamespace="http://schemas.microsoft.com/office/2006/metadata/properties" ma:root="true" ma:fieldsID="5b1465dfc66d7d380ed0c709667da3b6" ns2:_="" ns3:_="" ns4:_="">
    <xsd:import namespace="5c9ad062-aa00-492d-a75b-e00dca3b3d0f"/>
    <xsd:import namespace="0dab3b79-5a11-4a79-9b08-3bd2d79ac80f"/>
    <xsd:import namespace="213af126-92eb-4bb5-8bfd-1661103a29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ad062-aa00-492d-a75b-e00dca3b3d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bc46713-8fa2-488a-ac8b-ad618560c9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b3b79-5a11-4a79-9b08-3bd2d79ac8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af126-92eb-4bb5-8bfd-1661103a292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8bf28e-e1e2-4321-b4d7-8a8cbe31736a}" ma:internalName="TaxCatchAll" ma:showField="CatchAllData" ma:web="0dab3b79-5a11-4a79-9b08-3bd2d79ac8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ab3b79-5a11-4a79-9b08-3bd2d79ac80f">
      <UserInfo>
        <DisplayName>Gipson, Sharon</DisplayName>
        <AccountId>3306</AccountId>
        <AccountType/>
      </UserInfo>
      <UserInfo>
        <DisplayName>Suits, Kevin</DisplayName>
        <AccountId>1350</AccountId>
        <AccountType/>
      </UserInfo>
      <UserInfo>
        <DisplayName>Torres, Chris (HR)</DisplayName>
        <AccountId>3386</AccountId>
        <AccountType/>
      </UserInfo>
      <UserInfo>
        <DisplayName>Dennis, Pamela</DisplayName>
        <AccountId>3387</AccountId>
        <AccountType/>
      </UserInfo>
      <UserInfo>
        <DisplayName>Slater, Helenmarie (Aerospace HR)</DisplayName>
        <AccountId>3388</AccountId>
        <AccountType/>
      </UserInfo>
      <UserInfo>
        <DisplayName>Stoker, Landon</DisplayName>
        <AccountId>3389</AccountId>
        <AccountType/>
      </UserInfo>
      <UserInfo>
        <DisplayName>Mattimore, Karen (AZ18)</DisplayName>
        <AccountId>3390</AccountId>
        <AccountType/>
      </UserInfo>
      <UserInfo>
        <DisplayName>Hartson, Karen</DisplayName>
        <AccountId>3391</AccountId>
        <AccountType/>
      </UserInfo>
      <UserInfo>
        <DisplayName>Arlak, Karen</DisplayName>
        <AccountId>3392</AccountId>
        <AccountType/>
      </UserInfo>
      <UserInfo>
        <DisplayName>Raleigh, Stephanie</DisplayName>
        <AccountId>3393</AccountId>
        <AccountType/>
      </UserInfo>
      <UserInfo>
        <DisplayName>Smiley, Tom</DisplayName>
        <AccountId>3394</AccountId>
        <AccountType/>
      </UserInfo>
      <UserInfo>
        <DisplayName>Aguirre, Carlos</DisplayName>
        <AccountId>3395</AccountId>
        <AccountType/>
      </UserInfo>
      <UserInfo>
        <DisplayName>Lano, Natalie</DisplayName>
        <AccountId>3396</AccountId>
        <AccountType/>
      </UserInfo>
      <UserInfo>
        <DisplayName>Wu, Clare</DisplayName>
        <AccountId>3397</AccountId>
        <AccountType/>
      </UserInfo>
      <UserInfo>
        <DisplayName>Young, Chris (AERO C&amp;B)</DisplayName>
        <AccountId>3398</AccountId>
        <AccountType/>
      </UserInfo>
      <UserInfo>
        <DisplayName>Bickel, Lisa</DisplayName>
        <AccountId>3399</AccountId>
        <AccountType/>
      </UserInfo>
      <UserInfo>
        <DisplayName>King, Chuck</DisplayName>
        <AccountId>3400</AccountId>
        <AccountType/>
      </UserInfo>
      <UserInfo>
        <DisplayName>Lenk, Melissa</DisplayName>
        <AccountId>3401</AccountId>
        <AccountType/>
      </UserInfo>
      <UserInfo>
        <DisplayName>Pascoe, Joshua</DisplayName>
        <AccountId>3402</AccountId>
        <AccountType/>
      </UserInfo>
      <UserInfo>
        <DisplayName>Coatney, Darth</DisplayName>
        <AccountId>3403</AccountId>
        <AccountType/>
      </UserInfo>
      <UserInfo>
        <DisplayName>Mehlhop, Jennifer M</DisplayName>
        <AccountId>3404</AccountId>
        <AccountType/>
      </UserInfo>
      <UserInfo>
        <DisplayName>Casillas, Katharin</DisplayName>
        <AccountId>3405</AccountId>
        <AccountType/>
      </UserInfo>
      <UserInfo>
        <DisplayName>McMellon, Julie</DisplayName>
        <AccountId>3406</AccountId>
        <AccountType/>
      </UserInfo>
      <UserInfo>
        <DisplayName>Holt, Anthony D (HR - Staffing)</DisplayName>
        <AccountId>3407</AccountId>
        <AccountType/>
      </UserInfo>
      <UserInfo>
        <DisplayName>Arevalo, Mary</DisplayName>
        <AccountId>3408</AccountId>
        <AccountType/>
      </UserInfo>
      <UserInfo>
        <DisplayName>Long, Terri</DisplayName>
        <AccountId>3409</AccountId>
        <AccountType/>
      </UserInfo>
      <UserInfo>
        <DisplayName>Koury, Mandy</DisplayName>
        <AccountId>3410</AccountId>
        <AccountType/>
      </UserInfo>
      <UserInfo>
        <DisplayName>LaHann, Matt</DisplayName>
        <AccountId>3411</AccountId>
        <AccountType/>
      </UserInfo>
      <UserInfo>
        <DisplayName>Davis, Dori Ann</DisplayName>
        <AccountId>3412</AccountId>
        <AccountType/>
      </UserInfo>
      <UserInfo>
        <DisplayName>Khanna, Nitin</DisplayName>
        <AccountId>3413</AccountId>
        <AccountType/>
      </UserInfo>
      <UserInfo>
        <DisplayName>Messier, John (PIPAC)</DisplayName>
        <AccountId>3414</AccountId>
        <AccountType/>
      </UserInfo>
      <UserInfo>
        <DisplayName>Holzer, Frank W. (PSE)</DisplayName>
        <AccountId>3415</AccountId>
        <AccountType/>
      </UserInfo>
      <UserInfo>
        <DisplayName>Stewart, Mike (VP Adv Tech)</DisplayName>
        <AccountId>3416</AccountId>
        <AccountType/>
      </UserInfo>
      <UserInfo>
        <DisplayName>Russo, John</DisplayName>
        <AccountId>3417</AccountId>
        <AccountType/>
      </UserInfo>
      <UserInfo>
        <DisplayName>Giles, Todd (VP Eng E&amp;PS)</DisplayName>
        <AccountId>3418</AccountId>
        <AccountType/>
      </UserInfo>
      <UserInfo>
        <DisplayName>Ellis, John (ES Eng)</DisplayName>
        <AccountId>3419</AccountId>
        <AccountType/>
      </UserInfo>
      <UserInfo>
        <DisplayName>Doherty, Kieran</DisplayName>
        <AccountId>3420</AccountId>
        <AccountType/>
      </UserInfo>
      <UserInfo>
        <DisplayName>Ervin, Leigh</DisplayName>
        <AccountId>3421</AccountId>
        <AccountType/>
      </UserInfo>
      <UserInfo>
        <DisplayName>Motivala, Amol</DisplayName>
        <AccountId>3422</AccountId>
        <AccountType/>
      </UserInfo>
      <UserInfo>
        <DisplayName>Ballantyne, Maura</DisplayName>
        <AccountId>3423</AccountId>
        <AccountType/>
      </UserInfo>
      <UserInfo>
        <DisplayName>Mohta, Neelakshi (AZ75)</DisplayName>
        <AccountId>3424</AccountId>
        <AccountType/>
      </UserInfo>
      <UserInfo>
        <DisplayName>Aravamudhan, Bharathan</DisplayName>
        <AccountId>3425</AccountId>
        <AccountType/>
      </UserInfo>
      <UserInfo>
        <DisplayName>Mahoney, Colleen</DisplayName>
        <AccountId>3426</AccountId>
        <AccountType/>
      </UserInfo>
      <UserInfo>
        <DisplayName>Winston, Mark (AZ17)</DisplayName>
        <AccountId>3427</AccountId>
        <AccountType/>
      </UserInfo>
      <UserInfo>
        <DisplayName>Kircos, Bill</DisplayName>
        <AccountId>3428</AccountId>
        <AccountType/>
      </UserInfo>
      <UserInfo>
        <DisplayName>Gorham, Audrey</DisplayName>
        <AccountId>3429</AccountId>
        <AccountType/>
      </UserInfo>
      <UserInfo>
        <DisplayName>Thomas, Liz</DisplayName>
        <AccountId>3430</AccountId>
        <AccountType/>
      </UserInfo>
      <UserInfo>
        <DisplayName>Avrett, Katheryn</DisplayName>
        <AccountId>3431</AccountId>
        <AccountType/>
      </UserInfo>
      <UserInfo>
        <DisplayName>Hansen, Chris</DisplayName>
        <AccountId>3432</AccountId>
        <AccountType/>
      </UserInfo>
      <UserInfo>
        <DisplayName>Gouett Oliveira, Zachee</DisplayName>
        <AccountId>3433</AccountId>
        <AccountType/>
      </UserInfo>
      <UserInfo>
        <DisplayName>Elias, Niteesh</DisplayName>
        <AccountId>1362</AccountId>
        <AccountType/>
      </UserInfo>
      <UserInfo>
        <DisplayName>Bahal, Manish</DisplayName>
        <AccountId>285</AccountId>
        <AccountType/>
      </UserInfo>
      <UserInfo>
        <DisplayName>Campos, Ana</DisplayName>
        <AccountId>784</AccountId>
        <AccountType/>
      </UserInfo>
    </SharedWithUsers>
    <TaxCatchAll xmlns="213af126-92eb-4bb5-8bfd-1661103a2928" xsi:nil="true"/>
    <lcf76f155ced4ddcb4097134ff3c332f xmlns="5c9ad062-aa00-492d-a75b-e00dca3b3d0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7A0FFDE-3E7F-4846-8C40-6E6974198E6C}"/>
</file>

<file path=customXml/itemProps2.xml><?xml version="1.0" encoding="utf-8"?>
<ds:datastoreItem xmlns:ds="http://schemas.openxmlformats.org/officeDocument/2006/customXml" ds:itemID="{23A96D48-C214-4F88-BF4C-52E319A5EF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8308AD-929C-4AF1-934C-AD13F105D728}">
  <ds:schemaRefs>
    <ds:schemaRef ds:uri="4c1981db-d8fb-4ca3-9d14-523ffc40b38c"/>
    <ds:schemaRef ds:uri="6ea289bd-17f2-459a-993b-2af49462c21e"/>
    <ds:schemaRef ds:uri="a053f20f-da63-4e40-b52f-eea2359e0b8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d546e5e1-5d42-4630-bacd-c69bfdcbd5e8}" enabled="1" method="Standar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3384</TotalTime>
  <Words>205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FontAwesome</vt:lpstr>
      <vt:lpstr>Honeywell Sans</vt:lpstr>
      <vt:lpstr>Honeywell Sans TT</vt:lpstr>
      <vt:lpstr>Honeywell 2019</vt:lpstr>
      <vt:lpstr>Bombardier OEM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Honeywell  PowerPoint template 2019</dc:title>
  <dc:creator>Pezza, Christine (NYC-MRM)</dc:creator>
  <cp:lastModifiedBy>Negrete, Rodrigo (AERO)</cp:lastModifiedBy>
  <cp:revision>8</cp:revision>
  <dcterms:created xsi:type="dcterms:W3CDTF">2019-05-06T16:38:41Z</dcterms:created>
  <dcterms:modified xsi:type="dcterms:W3CDTF">2024-11-06T04:34:57Z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0x0101000234FE2A5FCB4A40879E88ECF8489FD4</vt:lpwstr>
  </property>
  <property fmtid="{D5CDD505-2E9C-101B-9397-08002B2CF9AE}" pid="3" name="MSIP_Label_d546e5e1-5d42-4630-bacd-c69bfdcbd5e8_Enabled">
    <vt:lpwstr>true</vt:lpwstr>
  </property>
  <property fmtid="{D5CDD505-2E9C-101B-9397-08002B2CF9AE}" pid="4" name="MSIP_Label_d546e5e1-5d42-4630-bacd-c69bfdcbd5e8_SetDate">
    <vt:lpwstr>2021-02-18T21:56:12Z</vt:lpwstr>
  </property>
  <property fmtid="{D5CDD505-2E9C-101B-9397-08002B2CF9AE}" pid="5" name="MSIP_Label_d546e5e1-5d42-4630-bacd-c69bfdcbd5e8_Method">
    <vt:lpwstr>Standard</vt:lpwstr>
  </property>
  <property fmtid="{D5CDD505-2E9C-101B-9397-08002B2CF9AE}" pid="6" name="MSIP_Label_d546e5e1-5d42-4630-bacd-c69bfdcbd5e8_Name">
    <vt:lpwstr>d546e5e1-5d42-4630-bacd-c69bfdcbd5e8</vt:lpwstr>
  </property>
  <property fmtid="{D5CDD505-2E9C-101B-9397-08002B2CF9AE}" pid="7" name="MSIP_Label_d546e5e1-5d42-4630-bacd-c69bfdcbd5e8_SiteId">
    <vt:lpwstr>96ece526-9c7d-48b0-8daf-8b93c90a5d18</vt:lpwstr>
  </property>
  <property fmtid="{D5CDD505-2E9C-101B-9397-08002B2CF9AE}" pid="8" name="MSIP_Label_d546e5e1-5d42-4630-bacd-c69bfdcbd5e8_ActionId">
    <vt:lpwstr>8ce419e0-c636-45ce-a3aa-22c944401320</vt:lpwstr>
  </property>
  <property fmtid="{D5CDD505-2E9C-101B-9397-08002B2CF9AE}" pid="9" name="MSIP_Label_d546e5e1-5d42-4630-bacd-c69bfdcbd5e8_ContentBits">
    <vt:lpwstr>0</vt:lpwstr>
  </property>
  <property fmtid="{D5CDD505-2E9C-101B-9397-08002B2CF9AE}" pid="10" name="SmartTag">
    <vt:lpwstr>4</vt:lpwstr>
  </property>
</Properties>
</file>