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5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02E"/>
    <a:srgbClr val="7EB338"/>
    <a:srgbClr val="126FAE"/>
    <a:srgbClr val="243B49"/>
    <a:srgbClr val="BE1C28"/>
    <a:srgbClr val="B9261C"/>
    <a:srgbClr val="6A1610"/>
    <a:srgbClr val="BDBDBD"/>
    <a:srgbClr val="90C221"/>
    <a:srgbClr val="00B0F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33"/>
  </p:normalViewPr>
  <p:slideViewPr>
    <p:cSldViewPr snapToGrid="0">
      <p:cViewPr varScale="1">
        <p:scale>
          <a:sx n="106" d="100"/>
          <a:sy n="106" d="100"/>
        </p:scale>
        <p:origin x="7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3598721-3323-42CB-96FB-C6D7D9D2061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2FF977-0234-4542-94AE-376F45A8E77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6CFF9-B101-4D5A-AE5F-81BC4D91C170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2DC7A7-567A-4A18-A303-6ED5E91C67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55533-4890-43A5-8A14-C9DE3F2561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57C73-0239-4725-8F06-3E607150BC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9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0AA0C4-695F-4136-A1C4-C28E233376CC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0284F-7E88-4545-9BB2-221688BE3F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178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Aft>
        <a:spcPts val="600"/>
      </a:spcAft>
      <a:defRPr sz="1200" b="1" kern="1200">
        <a:solidFill>
          <a:schemeClr val="tx1"/>
        </a:solidFill>
        <a:latin typeface="+mn-lt"/>
        <a:ea typeface="+mn-ea"/>
        <a:cs typeface="+mn-cs"/>
      </a:defRPr>
    </a:lvl1pPr>
    <a:lvl2pPr marL="0" indent="0" algn="l" defTabSz="914400" rtl="0" eaLnBrk="1" latinLnBrk="0" hangingPunct="1">
      <a:spcAft>
        <a:spcPts val="60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714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400050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630238" indent="-17145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787946-F38A-442D-8B4B-7C33473CC7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195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sv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Ligh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9811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3080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  <p15:guide id="2" orient="horz" pos="32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>
            <a:lvl1pPr marL="457200" indent="-457200">
              <a:spcBef>
                <a:spcPts val="600"/>
              </a:spcBef>
              <a:buClr>
                <a:schemeClr val="accent1"/>
              </a:buClr>
              <a:buFont typeface="+mj-lt"/>
              <a:buAutoNum type="arabicPeriod"/>
              <a:defRPr sz="2400"/>
            </a:lvl1pPr>
            <a:lvl2pPr marL="457200" indent="0">
              <a:defRPr sz="2400"/>
            </a:lvl2pPr>
            <a:lvl3pPr marL="685800" indent="-228600">
              <a:defRPr sz="2000"/>
            </a:lvl3pPr>
            <a:lvl4pPr marL="1028700" indent="-228600">
              <a:defRPr sz="1800"/>
            </a:lvl4pPr>
            <a:lvl5pPr>
              <a:defRPr sz="2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147562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XL Content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8382001" cy="5372100"/>
          </a:xfrm>
        </p:spPr>
        <p:txBody>
          <a:bodyPr tIns="0"/>
          <a:lstStyle>
            <a:lvl1pPr>
              <a:lnSpc>
                <a:spcPct val="80000"/>
              </a:lnSpc>
              <a:defRPr sz="8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23">
            <a:extLst>
              <a:ext uri="{FF2B5EF4-FFF2-40B4-BE49-F238E27FC236}">
                <a16:creationId xmlns:a16="http://schemas.microsoft.com/office/drawing/2014/main" id="{4A2922BA-AA7B-49A4-BAC5-FF5A045498C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Honeywell Confidential - ©2019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126323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559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8290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 userDrawn="1">
          <p15:clr>
            <a:srgbClr val="FBAE40"/>
          </p15:clr>
        </p15:guide>
        <p15:guide id="2" pos="3984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Content Dark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5372101" cy="5372100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99F7BE-26E0-43EC-B648-2436C3A3F96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0"/>
            <a:ext cx="5867400" cy="6858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526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696">
          <p15:clr>
            <a:srgbClr val="FBAE40"/>
          </p15:clr>
        </p15:guide>
        <p15:guide id="2" pos="398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50F7696B-AED7-4649-B1BE-83104AF7ADD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rgbClr val="DC202E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474014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D0DF29E-4A6C-4505-AA49-6B64388E1397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4115104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 userDrawn="1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4064076E-2966-4D1B-8F30-6885CA148AF4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330642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55B90B35-A8E2-43F4-9EE2-F7A3C794C84F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300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8468215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C697456D-818A-4FA7-9322-10ECC2C05752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73154"/>
            <a:ext cx="12192000" cy="489546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7282608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4CAE0181-37B5-43E5-A82A-CDD053C29C6C}"/>
              </a:ext>
            </a:extLst>
          </p:cNvPr>
          <p:cNvSpPr>
            <a:spLocks noGrp="1" noChangeAspect="1"/>
          </p:cNvSpPr>
          <p:nvPr>
            <p:ph type="body" sz="quarter" idx="18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4067114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+ Pic Dar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433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6">
            <a:extLst>
              <a:ext uri="{FF2B5EF4-FFF2-40B4-BE49-F238E27FC236}">
                <a16:creationId xmlns:a16="http://schemas.microsoft.com/office/drawing/2014/main" id="{E90AB464-576C-4A33-966B-DD17FE4C418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31740245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230F8805-7C7A-42C7-AA78-A838FC7ADE60}"/>
              </a:ext>
            </a:extLst>
          </p:cNvPr>
          <p:cNvSpPr>
            <a:spLocks noGrp="1" noChangeAspect="1"/>
          </p:cNvSpPr>
          <p:nvPr>
            <p:ph type="body" sz="quarter" idx="20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28805256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DFA7B3DE-C704-4D6A-9148-C2EE51AB9559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4996"/>
            <a:ext cx="12192000" cy="497704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89325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F7EE7B8-7423-490B-A1BE-0DDF87E6EC61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15859721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9D64B098-3BC3-46B7-9278-55E699AD37C8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5781990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895A6AF-DA14-4AA2-80B8-C7ACE12804ED}"/>
              </a:ext>
            </a:extLst>
          </p:cNvPr>
          <p:cNvSpPr>
            <a:spLocks noGrp="1" noChangeAspect="1"/>
          </p:cNvSpPr>
          <p:nvPr>
            <p:ph type="body" sz="quarter" idx="16" hasCustomPrompt="1"/>
          </p:nvPr>
        </p:nvSpPr>
        <p:spPr>
          <a:xfrm>
            <a:off x="-1" y="5867400"/>
            <a:ext cx="12192000" cy="495299"/>
          </a:xfrm>
          <a:solidFill>
            <a:schemeClr val="accent1"/>
          </a:solidFill>
        </p:spPr>
        <p:txBody>
          <a:bodyPr lIns="493776" tIns="45720" rIns="493776" bIns="45720" anchor="ctr" anchorCtr="0">
            <a:noAutofit/>
          </a:bodyPr>
          <a:lstStyle>
            <a:lvl1pPr algn="ctr">
              <a:lnSpc>
                <a:spcPct val="90000"/>
              </a:lnSpc>
              <a:spcAft>
                <a:spcPts val="0"/>
              </a:spcAft>
              <a:defRPr sz="240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Key Takeaway Text</a:t>
            </a:r>
          </a:p>
        </p:txBody>
      </p:sp>
    </p:spTree>
    <p:extLst>
      <p:ext uri="{BB962C8B-B14F-4D97-AF65-F5344CB8AC3E}">
        <p14:creationId xmlns:p14="http://schemas.microsoft.com/office/powerpoint/2010/main" val="19906484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689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09701"/>
            <a:ext cx="53721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08635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5372100" cy="44576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CF9CDEF-0719-484F-8C20-787B9E5CF7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24600" y="1409700"/>
            <a:ext cx="5372100" cy="44577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1973457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2327" y="3886200"/>
            <a:ext cx="5372100" cy="19811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7B930328-96E9-4581-AB46-BC006A6DBD5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A25C2411-148E-4C87-B0DD-41761ACB22C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24600" y="1409700"/>
            <a:ext cx="53721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125447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  <p15:guide id="4" orient="horz" pos="244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Colo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409700"/>
            <a:ext cx="8382000" cy="20193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3848100"/>
            <a:ext cx="5600700" cy="892017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bg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bg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498668"/>
            <a:ext cx="2743200" cy="365125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sz="16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07D801B6-A973-4D6D-8431-BA0D1481B3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03452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216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1409701"/>
            <a:ext cx="3429000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89AC965-3DBE-47AE-81C0-8C23B370263F}"/>
              </a:ext>
            </a:extLst>
          </p:cNvPr>
          <p:cNvCxnSpPr/>
          <p:nvPr userDrawn="1"/>
        </p:nvCxnSpPr>
        <p:spPr>
          <a:xfrm>
            <a:off x="415291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55B345D-6ECD-4B25-B741-D306ED291B90}"/>
              </a:ext>
            </a:extLst>
          </p:cNvPr>
          <p:cNvCxnSpPr/>
          <p:nvPr userDrawn="1"/>
        </p:nvCxnSpPr>
        <p:spPr>
          <a:xfrm>
            <a:off x="8039151" y="1410881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0568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81534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67768" y="3886200"/>
            <a:ext cx="3429000" cy="1981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DE1C42F-82A3-49D7-9B58-607C4E4D58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53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622D68AC-932E-4B0C-90A5-71EE23ACE4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381534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D1A7CD19-76F6-4CBE-B54D-93302EA79B1A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267700" y="1409700"/>
            <a:ext cx="3429000" cy="22479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698289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4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8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6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1409701"/>
            <a:ext cx="2459736" cy="44577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38375F-017C-4D3C-98B0-0B49D2AAE3BA}"/>
              </a:ext>
            </a:extLst>
          </p:cNvPr>
          <p:cNvCxnSpPr/>
          <p:nvPr userDrawn="1"/>
        </p:nvCxnSpPr>
        <p:spPr>
          <a:xfrm>
            <a:off x="3182137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B52EB66-0BC5-4D65-9873-7791F0C2A2E0}"/>
              </a:ext>
            </a:extLst>
          </p:cNvPr>
          <p:cNvCxnSpPr/>
          <p:nvPr userDrawn="1"/>
        </p:nvCxnSpPr>
        <p:spPr>
          <a:xfrm>
            <a:off x="6096075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3A66CFF-0E1D-4769-AC5A-FFCF982704C6}"/>
              </a:ext>
            </a:extLst>
          </p:cNvPr>
          <p:cNvCxnSpPr/>
          <p:nvPr userDrawn="1"/>
        </p:nvCxnSpPr>
        <p:spPr>
          <a:xfrm>
            <a:off x="9010013" y="1410880"/>
            <a:ext cx="0" cy="4462272"/>
          </a:xfrm>
          <a:prstGeom prst="line">
            <a:avLst/>
          </a:prstGeom>
          <a:ln w="63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1788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+ Pics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3409237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D0612F8-8A1A-4C2A-A93C-441DEDF8E283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323174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C3999C7-E763-4050-BC0E-E9090F84780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9237112" y="3657600"/>
            <a:ext cx="2459736" cy="2209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5632F1BF-A417-46F5-A2B0-EE338C9464D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5300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B664EC32-C8D7-4696-8955-D27860B1160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409935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7BC96BB2-8963-4074-99F2-2BEB65D70F6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2387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3FAAAD28-DA69-4AAE-9FAD-9F27417572F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37112" y="1409700"/>
            <a:ext cx="2459038" cy="20193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047161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2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3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4600" y="1411006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953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324600" y="3844171"/>
            <a:ext cx="5372100" cy="20208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293210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teen Content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80A38-A16A-446F-8129-A3FC34253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BDF14-DE64-4CDC-8651-F845B559882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953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18955-D351-40C8-BFD4-823635598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7A6FEB-0F20-4122-83B7-A3A8BF9E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81AB863-6602-411C-B695-D0F3F74730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24600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9F757B-7399-47EF-8C93-6F4A6410845A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495300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A9B1BC2-D1BF-4967-9DEB-0E2180966050}"/>
              </a:ext>
            </a:extLst>
          </p:cNvPr>
          <p:cNvSpPr>
            <a:spLocks noGrp="1"/>
          </p:cNvSpPr>
          <p:nvPr>
            <p:ph idx="15" hasCustomPrompt="1"/>
          </p:nvPr>
        </p:nvSpPr>
        <p:spPr>
          <a:xfrm>
            <a:off x="6322327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F3266E99-6D42-417C-A216-84A2B3B715ED}"/>
              </a:ext>
            </a:extLst>
          </p:cNvPr>
          <p:cNvSpPr>
            <a:spLocks noGrp="1"/>
          </p:cNvSpPr>
          <p:nvPr>
            <p:ph idx="17" hasCustomPrompt="1"/>
          </p:nvPr>
        </p:nvSpPr>
        <p:spPr>
          <a:xfrm>
            <a:off x="34076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54589B4-7F05-4C7A-A2EE-48FB0A13E0D5}"/>
              </a:ext>
            </a:extLst>
          </p:cNvPr>
          <p:cNvSpPr>
            <a:spLocks noGrp="1"/>
          </p:cNvSpPr>
          <p:nvPr>
            <p:ph idx="18" hasCustomPrompt="1"/>
          </p:nvPr>
        </p:nvSpPr>
        <p:spPr>
          <a:xfrm>
            <a:off x="9236964" y="1412104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F2E9B699-079A-4F7A-A636-380F36093446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4076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401885D-5D62-448F-BC24-63F385C48568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9236964" y="5080223"/>
            <a:ext cx="2459736" cy="786384"/>
          </a:xfrm>
        </p:spPr>
        <p:txBody>
          <a:bodyPr/>
          <a:lstStyle>
            <a:lvl1pPr>
              <a:defRPr sz="14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7257D68F-E97D-4F92-A3D3-D1503CB5DE64}"/>
              </a:ext>
            </a:extLst>
          </p:cNvPr>
          <p:cNvSpPr>
            <a:spLocks noGrp="1"/>
          </p:cNvSpPr>
          <p:nvPr>
            <p:ph type="chart" sz="quarter" idx="21"/>
          </p:nvPr>
        </p:nvSpPr>
        <p:spPr>
          <a:xfrm>
            <a:off x="495299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7" name="Chart Placeholder 6">
            <a:extLst>
              <a:ext uri="{FF2B5EF4-FFF2-40B4-BE49-F238E27FC236}">
                <a16:creationId xmlns:a16="http://schemas.microsoft.com/office/drawing/2014/main" id="{3B3B5C6B-85C1-4026-8D2C-B5C2CE44A5D5}"/>
              </a:ext>
            </a:extLst>
          </p:cNvPr>
          <p:cNvSpPr>
            <a:spLocks noGrp="1"/>
          </p:cNvSpPr>
          <p:nvPr>
            <p:ph type="chart" sz="quarter" idx="22"/>
          </p:nvPr>
        </p:nvSpPr>
        <p:spPr>
          <a:xfrm>
            <a:off x="3409341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8" name="Chart Placeholder 6">
            <a:extLst>
              <a:ext uri="{FF2B5EF4-FFF2-40B4-BE49-F238E27FC236}">
                <a16:creationId xmlns:a16="http://schemas.microsoft.com/office/drawing/2014/main" id="{9950548D-185E-4E8F-ACC1-7147F8753B87}"/>
              </a:ext>
            </a:extLst>
          </p:cNvPr>
          <p:cNvSpPr>
            <a:spLocks noGrp="1"/>
          </p:cNvSpPr>
          <p:nvPr>
            <p:ph type="chart" sz="quarter" idx="23"/>
          </p:nvPr>
        </p:nvSpPr>
        <p:spPr>
          <a:xfrm>
            <a:off x="6323383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19" name="Chart Placeholder 6">
            <a:extLst>
              <a:ext uri="{FF2B5EF4-FFF2-40B4-BE49-F238E27FC236}">
                <a16:creationId xmlns:a16="http://schemas.microsoft.com/office/drawing/2014/main" id="{E621986D-B207-419E-8DB3-B0A4BB23DA35}"/>
              </a:ext>
            </a:extLst>
          </p:cNvPr>
          <p:cNvSpPr>
            <a:spLocks noGrp="1"/>
          </p:cNvSpPr>
          <p:nvPr>
            <p:ph type="chart" sz="quarter" idx="24"/>
          </p:nvPr>
        </p:nvSpPr>
        <p:spPr>
          <a:xfrm>
            <a:off x="9237662" y="2634810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0" name="Chart Placeholder 6">
            <a:extLst>
              <a:ext uri="{FF2B5EF4-FFF2-40B4-BE49-F238E27FC236}">
                <a16:creationId xmlns:a16="http://schemas.microsoft.com/office/drawing/2014/main" id="{4F23C499-BF0D-4A23-948D-7CF2255178FF}"/>
              </a:ext>
            </a:extLst>
          </p:cNvPr>
          <p:cNvSpPr>
            <a:spLocks noGrp="1"/>
          </p:cNvSpPr>
          <p:nvPr>
            <p:ph type="chart" sz="quarter" idx="25"/>
          </p:nvPr>
        </p:nvSpPr>
        <p:spPr>
          <a:xfrm>
            <a:off x="495299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1" name="Chart Placeholder 6">
            <a:extLst>
              <a:ext uri="{FF2B5EF4-FFF2-40B4-BE49-F238E27FC236}">
                <a16:creationId xmlns:a16="http://schemas.microsoft.com/office/drawing/2014/main" id="{86A17512-7EDD-4F1A-A28C-60AEB3A2B060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3409341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2" name="Chart Placeholder 6">
            <a:extLst>
              <a:ext uri="{FF2B5EF4-FFF2-40B4-BE49-F238E27FC236}">
                <a16:creationId xmlns:a16="http://schemas.microsoft.com/office/drawing/2014/main" id="{565C587C-501C-4648-B14F-7472AC051890}"/>
              </a:ext>
            </a:extLst>
          </p:cNvPr>
          <p:cNvSpPr>
            <a:spLocks noGrp="1"/>
          </p:cNvSpPr>
          <p:nvPr>
            <p:ph type="chart" sz="quarter" idx="27"/>
          </p:nvPr>
        </p:nvSpPr>
        <p:spPr>
          <a:xfrm>
            <a:off x="6323383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23" name="Chart Placeholder 6">
            <a:extLst>
              <a:ext uri="{FF2B5EF4-FFF2-40B4-BE49-F238E27FC236}">
                <a16:creationId xmlns:a16="http://schemas.microsoft.com/office/drawing/2014/main" id="{1EA84FC4-84EB-4A41-846C-1EEBF8A54C82}"/>
              </a:ext>
            </a:extLst>
          </p:cNvPr>
          <p:cNvSpPr>
            <a:spLocks noGrp="1"/>
          </p:cNvSpPr>
          <p:nvPr>
            <p:ph type="chart" sz="quarter" idx="28"/>
          </p:nvPr>
        </p:nvSpPr>
        <p:spPr>
          <a:xfrm>
            <a:off x="9237662" y="3857516"/>
            <a:ext cx="2459038" cy="786384"/>
          </a:xfrm>
        </p:spPr>
        <p:txBody>
          <a:bodyPr/>
          <a:lstStyle>
            <a:lvl1pPr>
              <a:defRPr sz="1600"/>
            </a:lvl1pPr>
          </a:lstStyle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325303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696">
          <p15:clr>
            <a:srgbClr val="FBAE40"/>
          </p15:clr>
        </p15:guide>
        <p15:guide id="3" pos="3984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3538A-4A54-4A25-9BD2-E79855D6A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27C14D-9EED-4F3B-9141-0F2882919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D08997-B423-407B-B60D-8D5DFC370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298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/o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9AAC5D-D7D8-42DB-BA4B-6CDFC5FAF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IT HUE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C549D9-CB0B-4053-B4B8-18A9A6E34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4EC18-1D2B-4535-B738-0E53AFE266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40723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D OF THE TEMPLA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4703B52-DBF5-48FD-AB36-B36970177F1B}"/>
              </a:ext>
            </a:extLst>
          </p:cNvPr>
          <p:cNvSpPr txBox="1"/>
          <p:nvPr userDrawn="1"/>
        </p:nvSpPr>
        <p:spPr>
          <a:xfrm>
            <a:off x="4516170" y="2978965"/>
            <a:ext cx="3159659" cy="914400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6600" b="1">
                <a:solidFill>
                  <a:schemeClr val="bg1"/>
                </a:solidFill>
                <a:latin typeface="+mj-lt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04937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>
            <a:extLst>
              <a:ext uri="{FF2B5EF4-FFF2-40B4-BE49-F238E27FC236}">
                <a16:creationId xmlns:a16="http://schemas.microsoft.com/office/drawing/2014/main" id="{7FEED254-594A-4DEF-B14F-BB320B35EAD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D14B37AE-D376-4803-909C-43B768E77C4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50164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CC3E13D1-E94F-4B4D-83D6-B5F06339C4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900328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0A7BAA9-D280-435E-831E-F80E2AAA107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800656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F8319823-0FB9-4E89-AEE4-CE31D964944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50492" y="-2"/>
            <a:ext cx="2395728" cy="3009902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C9632D-2F70-4D0E-B737-ACF4A2DDE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3429001"/>
            <a:ext cx="11201400" cy="952500"/>
          </a:xfrm>
        </p:spPr>
        <p:txBody>
          <a:bodyPr tIns="0" anchor="t"/>
          <a:lstStyle>
            <a:lvl1pPr algn="l">
              <a:lnSpc>
                <a:spcPct val="80000"/>
              </a:lnSpc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7C3F44-5413-48F1-ACBF-6BEAE9CA81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800600"/>
            <a:ext cx="2819400" cy="1066801"/>
          </a:xfrm>
        </p:spPr>
        <p:txBody>
          <a:bodyPr tIns="0" bIns="182880" anchor="t" anchorCtr="0"/>
          <a:lstStyle>
            <a:lvl1pPr marL="0" indent="0" algn="l">
              <a:spcAft>
                <a:spcPts val="0"/>
              </a:spcAft>
              <a:buNone/>
              <a:defRPr sz="1600" b="0" cap="all" baseline="0">
                <a:solidFill>
                  <a:schemeClr val="tx1"/>
                </a:solidFill>
                <a:latin typeface="+mj-lt"/>
              </a:defRPr>
            </a:lvl1pPr>
            <a:lvl2pPr marL="0" indent="0" algn="l">
              <a:spcAft>
                <a:spcPts val="1200"/>
              </a:spcAft>
              <a:buNone/>
              <a:defRPr sz="1600" b="1" cap="all" baseline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Presenter’s Name</a:t>
            </a:r>
          </a:p>
          <a:p>
            <a:pPr lvl="1"/>
            <a:r>
              <a:rPr lang="en-US"/>
              <a:t>Presenter’s Title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79F04-7833-4562-B8D1-AC0341D757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77300" y="4800601"/>
            <a:ext cx="2819400" cy="673625"/>
          </a:xfrm>
          <a:prstGeom prst="rect">
            <a:avLst/>
          </a:prstGeom>
        </p:spPr>
        <p:txBody>
          <a:bodyPr lIns="0" tIns="0" rIns="0" bIns="0" anchor="t"/>
          <a:lstStyle>
            <a:lvl1pPr algn="r">
              <a:defRPr sz="1600" b="1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43BEBD-56B2-42F2-A52E-ADB299D805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8212" y="6008332"/>
            <a:ext cx="24446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143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>
          <p15:clr>
            <a:srgbClr val="FBAE40"/>
          </p15:clr>
        </p15:guide>
        <p15:guide id="2" orient="horz" pos="3024" userDrawn="1">
          <p15:clr>
            <a:srgbClr val="FBAE40"/>
          </p15:clr>
        </p15:guide>
        <p15:guide id="3" orient="horz" pos="1896" userDrawn="1">
          <p15:clr>
            <a:srgbClr val="FBAE40"/>
          </p15:clr>
        </p15:guide>
        <p15:guide id="4" orient="horz" pos="276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 Gray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700"/>
            <a:ext cx="8382000" cy="2438401"/>
          </a:xfrm>
        </p:spPr>
        <p:txBody>
          <a:bodyPr tIns="0" anchor="t"/>
          <a:lstStyle>
            <a:lvl1pPr>
              <a:lnSpc>
                <a:spcPct val="80000"/>
              </a:lnSpc>
              <a:defRPr lang="en-US" sz="4400" b="0" kern="1200" cap="all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/>
          <a:lstStyle>
            <a:lvl1pPr marL="0" indent="0">
              <a:buNone/>
              <a:defRPr lang="en-US" sz="20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554CFFDD-05DC-402C-8089-120C9C2FE86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4944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9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5105400"/>
            <a:ext cx="8382000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242716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 userDrawn="1">
          <p15:clr>
            <a:srgbClr val="FBAE40"/>
          </p15:clr>
        </p15:guide>
        <p15:guide id="2" pos="559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5 P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848099"/>
            <a:ext cx="8382000" cy="1257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5105400"/>
            <a:ext cx="8381999" cy="12573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9AAC5B92-BD5C-40B8-8837-AA1A4971E6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80D7819A-630E-44DC-929F-93349077483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448189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9" name="Picture Placeholder 10">
            <a:extLst>
              <a:ext uri="{FF2B5EF4-FFF2-40B4-BE49-F238E27FC236}">
                <a16:creationId xmlns:a16="http://schemas.microsoft.com/office/drawing/2014/main" id="{86C7584E-D951-44B3-B6A7-50BBD18EEA0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896378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10">
            <a:extLst>
              <a:ext uri="{FF2B5EF4-FFF2-40B4-BE49-F238E27FC236}">
                <a16:creationId xmlns:a16="http://schemas.microsoft.com/office/drawing/2014/main" id="{2B80078C-A569-4E2A-801C-5381A518F109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792756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Picture Placeholder 10">
            <a:extLst>
              <a:ext uri="{FF2B5EF4-FFF2-40B4-BE49-F238E27FC236}">
                <a16:creationId xmlns:a16="http://schemas.microsoft.com/office/drawing/2014/main" id="{83DF5146-688C-4FB5-8042-A8DDBF6B622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44567" y="-2"/>
            <a:ext cx="2395728" cy="3429000"/>
          </a:xfrm>
          <a:pattFill prst="wdUpDiag">
            <a:fgClr>
              <a:schemeClr val="bg2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2130241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16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Icons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3429001"/>
            <a:ext cx="8382000" cy="1447799"/>
          </a:xfrm>
        </p:spPr>
        <p:txBody>
          <a:bodyPr tIns="0" anchor="t"/>
          <a:lstStyle>
            <a:lvl1pPr>
              <a:lnSpc>
                <a:spcPct val="80000"/>
              </a:lnSpc>
              <a:defRPr sz="44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4876800"/>
            <a:ext cx="8382000" cy="1485901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CAB2A323-0749-4F5A-9A71-D373C17ED9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0777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 userDrawn="1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+ large Ic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4D9F8-D2F8-412B-8467-F3A1A6B4A5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1409699"/>
            <a:ext cx="5600700" cy="2019301"/>
          </a:xfrm>
        </p:spPr>
        <p:txBody>
          <a:bodyPr tIns="0" anchor="t"/>
          <a:lstStyle>
            <a:lvl1pPr>
              <a:lnSpc>
                <a:spcPct val="80000"/>
              </a:lnSpc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64BA69-0C36-44D3-95D1-C812236942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300" y="3848101"/>
            <a:ext cx="5600700" cy="2019300"/>
          </a:xfrm>
        </p:spPr>
        <p:txBody>
          <a:bodyPr tIns="18288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9446BA-0FD3-4FFF-B220-7298D3F88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546317B-3751-4D87-BA2D-3B5F597619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96237" y="6528244"/>
            <a:ext cx="1143000" cy="213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0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072">
          <p15:clr>
            <a:srgbClr val="FBAE40"/>
          </p15:clr>
        </p15:guide>
        <p15:guide id="2" pos="559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5431E2-DC1C-4926-9681-B5EB493C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495300"/>
            <a:ext cx="11201401" cy="4191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AB30FB-4B8F-4B77-AC4C-E2E31B2142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299" y="1409700"/>
            <a:ext cx="11201401" cy="44577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C61BD-1A56-4C96-8300-B2F24AEB8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5299" y="6480164"/>
            <a:ext cx="5600702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>
              <a:defRPr sz="1000" b="1">
                <a:solidFill>
                  <a:schemeClr val="accent3"/>
                </a:solidFill>
              </a:defRPr>
            </a:lvl1pPr>
          </a:lstStyle>
          <a:p>
            <a:r>
              <a:rPr lang="en-US"/>
              <a:t>IT HUE 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71868-C853-40C5-8660-D23F908B5B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99755" y="6480164"/>
            <a:ext cx="496945" cy="237617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r">
              <a:defRPr sz="1000" b="1">
                <a:solidFill>
                  <a:schemeClr val="accent3"/>
                </a:solidFill>
              </a:defRPr>
            </a:lvl1pPr>
          </a:lstStyle>
          <a:p>
            <a:fld id="{7B94EC18-1D2B-4535-B738-0E53AFE266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6" name="Rectangle 23">
            <a:extLst>
              <a:ext uri="{FF2B5EF4-FFF2-40B4-BE49-F238E27FC236}">
                <a16:creationId xmlns:a16="http://schemas.microsoft.com/office/drawing/2014/main" id="{D7686E33-694A-4833-A47B-FAB757D2534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594837" y="6478016"/>
            <a:ext cx="4118435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">
                <a:solidFill>
                  <a:schemeClr val="accent3"/>
                </a:solidFill>
                <a:latin typeface="+mn-lt"/>
                <a:cs typeface="Arial" panose="020B0604020202020204" pitchFamily="34" charset="0"/>
              </a:rPr>
              <a:t>Honeywell Confidential - ©2019 by Honeywell International Inc.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96146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1" r:id="rId2"/>
    <p:sldLayoutId id="2147483675" r:id="rId3"/>
    <p:sldLayoutId id="2147483679" r:id="rId4"/>
    <p:sldLayoutId id="2147483651" r:id="rId5"/>
    <p:sldLayoutId id="2147483666" r:id="rId6"/>
    <p:sldLayoutId id="2147483667" r:id="rId7"/>
    <p:sldLayoutId id="2147483673" r:id="rId8"/>
    <p:sldLayoutId id="2147483674" r:id="rId9"/>
    <p:sldLayoutId id="2147483678" r:id="rId10"/>
    <p:sldLayoutId id="2147483665" r:id="rId11"/>
    <p:sldLayoutId id="2147483657" r:id="rId12"/>
    <p:sldLayoutId id="2147483670" r:id="rId13"/>
    <p:sldLayoutId id="2147483650" r:id="rId14"/>
    <p:sldLayoutId id="2147483656" r:id="rId15"/>
    <p:sldLayoutId id="2147483664" r:id="rId16"/>
    <p:sldLayoutId id="2147483661" r:id="rId17"/>
    <p:sldLayoutId id="2147483658" r:id="rId18"/>
    <p:sldLayoutId id="2147483662" r:id="rId19"/>
    <p:sldLayoutId id="2147483659" r:id="rId20"/>
    <p:sldLayoutId id="2147483663" r:id="rId21"/>
    <p:sldLayoutId id="2147483660" r:id="rId22"/>
    <p:sldLayoutId id="2147483681" r:id="rId23"/>
    <p:sldLayoutId id="2147483654" r:id="rId24"/>
    <p:sldLayoutId id="2147483655" r:id="rId25"/>
    <p:sldLayoutId id="2147483692" r:id="rId26"/>
    <p:sldLayoutId id="2147483693" r:id="rId27"/>
    <p:sldLayoutId id="2147483694" r:id="rId28"/>
    <p:sldLayoutId id="2147483695" r:id="rId29"/>
    <p:sldLayoutId id="2147483696" r:id="rId30"/>
    <p:sldLayoutId id="2147483697" r:id="rId31"/>
    <p:sldLayoutId id="2147483698" r:id="rId32"/>
    <p:sldLayoutId id="2147483699" r:id="rId33"/>
    <p:sldLayoutId id="2147483700" r:id="rId34"/>
    <p:sldLayoutId id="2147483701" r:id="rId35"/>
    <p:sldLayoutId id="2147483702" r:id="rId36"/>
    <p:sldLayoutId id="2147483703" r:id="rId37"/>
    <p:sldLayoutId id="2147483672" r:id="rId3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Honeywell Sans" panose="02010503040101060203" pitchFamily="50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460375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‒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100000"/>
        </a:lnSpc>
        <a:spcBef>
          <a:spcPts val="800"/>
        </a:spcBef>
        <a:spcAft>
          <a:spcPts val="1000"/>
        </a:spcAft>
        <a:buFont typeface="Arial" panose="020B0604020202020204" pitchFamily="34" charset="0"/>
        <a:buNone/>
        <a:defRPr sz="2400" b="1" kern="1200" baseline="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DE53C"/>
          </p15:clr>
        </p15:guide>
        <p15:guide id="2" pos="3840" userDrawn="1">
          <p15:clr>
            <a:srgbClr val="9FCC3B"/>
          </p15:clr>
        </p15:guide>
        <p15:guide id="3" orient="horz" pos="312" userDrawn="1">
          <p15:clr>
            <a:srgbClr val="9FCC3B"/>
          </p15:clr>
        </p15:guide>
        <p15:guide id="4" orient="horz" pos="4008" userDrawn="1">
          <p15:clr>
            <a:srgbClr val="FDE53C"/>
          </p15:clr>
        </p15:guide>
        <p15:guide id="6" pos="7368" userDrawn="1">
          <p15:clr>
            <a:srgbClr val="9FCC3B"/>
          </p15:clr>
        </p15:guide>
        <p15:guide id="7" orient="horz" pos="3696" userDrawn="1">
          <p15:clr>
            <a:srgbClr val="9FCC3B"/>
          </p15:clr>
        </p15:guide>
        <p15:guide id="9" orient="horz" pos="576" userDrawn="1">
          <p15:clr>
            <a:srgbClr val="9FCC3B"/>
          </p15:clr>
        </p15:guide>
        <p15:guide id="10" orient="horz" pos="888" userDrawn="1">
          <p15:clr>
            <a:srgbClr val="9FCC3B"/>
          </p15:clr>
        </p15:guide>
        <p15:guide id="11" orient="horz" pos="2304" userDrawn="1">
          <p15:clr>
            <a:srgbClr val="9FCC3B"/>
          </p15:clr>
        </p15:guide>
        <p15:guide id="12" userDrawn="1">
          <p15:clr>
            <a:srgbClr val="000000"/>
          </p15:clr>
        </p15:guide>
        <p15:guide id="13" pos="7680" userDrawn="1">
          <p15:clr>
            <a:srgbClr val="000000"/>
          </p15:clr>
        </p15:guide>
        <p15:guide id="14" orient="horz" userDrawn="1">
          <p15:clr>
            <a:srgbClr val="000000"/>
          </p15:clr>
        </p15:guide>
        <p15:guide id="15" orient="horz" pos="4320" userDrawn="1">
          <p15:clr>
            <a:srgbClr val="000000"/>
          </p15:clr>
        </p15:guide>
        <p15:guide id="16" pos="31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sv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svg"/><Relationship Id="rId9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F4D9826A-9F2F-4759-B70B-CB6D648DB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299" y="163004"/>
            <a:ext cx="5372101" cy="5372100"/>
          </a:xfrm>
        </p:spPr>
        <p:txBody>
          <a:bodyPr/>
          <a:lstStyle/>
          <a:p>
            <a:r>
              <a:rPr lang="en-US" dirty="0"/>
              <a:t>Bombardier OEM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44392" y="596939"/>
            <a:ext cx="47133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latin typeface="Arial" panose="020B0604020202020204"/>
              </a:rPr>
              <a:t>Advisory Board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Topics Update</a:t>
            </a:r>
          </a:p>
        </p:txBody>
      </p:sp>
      <p:sp>
        <p:nvSpPr>
          <p:cNvPr id="36" name="Text Placeholder 32"/>
          <p:cNvSpPr txBox="1">
            <a:spLocks/>
          </p:cNvSpPr>
          <p:nvPr/>
        </p:nvSpPr>
        <p:spPr>
          <a:xfrm>
            <a:off x="767612" y="1046227"/>
            <a:ext cx="5750973" cy="5294901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Neris Thin" panose="00000300000000000000" pitchFamily="50" charset="0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HTF Thrust Reverser –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Mapaero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Coating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Special Topic - Upcoming Agenda Item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Process improvements and reduced variation. No new reported </a:t>
            </a:r>
            <a:r>
              <a:rPr lang="en-US" sz="1400" dirty="0" err="1">
                <a:latin typeface="Arial" charset="0"/>
                <a:cs typeface="Arial" charset="0"/>
              </a:rPr>
              <a:t>Mapaero</a:t>
            </a:r>
            <a:r>
              <a:rPr lang="en-US" sz="1400" dirty="0">
                <a:latin typeface="Arial" charset="0"/>
                <a:cs typeface="Arial" charset="0"/>
              </a:rPr>
              <a:t> anomalies from new production units 2024 YTD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Eliminate complete strip and recoating with a focus on making repair options available in-shop or on-wing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100" dirty="0">
                <a:latin typeface="Arial" charset="0"/>
                <a:cs typeface="Arial" charset="0"/>
              </a:rPr>
              <a:t>RS-478 Rev H localized topcoat only spray/brush method primer intact – published </a:t>
            </a:r>
          </a:p>
          <a:p>
            <a:pPr lvl="1"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100" dirty="0">
                <a:latin typeface="Arial" charset="0"/>
                <a:cs typeface="Arial" charset="0"/>
              </a:rPr>
              <a:t>RS-705 (in development) – localized primer and topcoat repair for bare metal; target release EOY 2024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400" dirty="0">
              <a:latin typeface="Arial" charset="0"/>
              <a:cs typeface="Arial" charset="0"/>
            </a:endParaRPr>
          </a:p>
          <a:p>
            <a:pPr marL="0" marR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latin typeface="Arial" panose="020B0604020202020204"/>
              </a:rPr>
              <a:t>HTF Electronic Control Unit (ECU) shortages</a:t>
            </a: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1400" dirty="0">
                <a:latin typeface="Arial" charset="0"/>
                <a:cs typeface="Arial" charset="0"/>
              </a:rPr>
              <a:t>NEW issue raised at September CAB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SB released for conversion for the AS907-1-1A ECU. Currently working capacity issues in Tucson, including an additional test stand</a:t>
            </a:r>
          </a:p>
          <a:p>
            <a:pPr lvl="2">
              <a:lnSpc>
                <a:spcPct val="130000"/>
              </a:lnSpc>
              <a:spcBef>
                <a:spcPts val="0"/>
              </a:spcBef>
              <a:defRPr/>
            </a:pPr>
            <a:endParaRPr lang="en-US" sz="600" dirty="0"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1800" b="1" dirty="0">
                <a:latin typeface="Arial" panose="020B0604020202020204"/>
              </a:rPr>
              <a:t>HTF IGV Arms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GCC Top 25 issue (RAIL item M1049 – Agenda Item)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Redesigned hardware under test/evaluation</a:t>
            </a:r>
          </a:p>
          <a:p>
            <a:pPr lvl="2">
              <a:lnSpc>
                <a:spcPct val="130000"/>
              </a:lnSpc>
              <a:spcBef>
                <a:spcPts val="0"/>
              </a:spcBef>
              <a:defRPr/>
            </a:pPr>
            <a:endParaRPr lang="en-US" sz="800" dirty="0">
              <a:latin typeface="Arial" charset="0"/>
              <a:cs typeface="Arial" charset="0"/>
            </a:endParaRPr>
          </a:p>
          <a:p>
            <a:pPr marL="0" indent="0">
              <a:lnSpc>
                <a:spcPct val="130000"/>
              </a:lnSpc>
              <a:spcBef>
                <a:spcPts val="0"/>
              </a:spcBef>
              <a:buNone/>
              <a:defRPr/>
            </a:pPr>
            <a:r>
              <a:rPr lang="en-US" sz="1800" b="1" dirty="0">
                <a:latin typeface="Arial" panose="020B0604020202020204"/>
              </a:rPr>
              <a:t>Thermal Anti-Ice Valve / Pressure Switch </a:t>
            </a:r>
            <a:endParaRPr lang="en-US" sz="1400" b="1" dirty="0">
              <a:latin typeface="Arial" charset="0"/>
              <a:cs typeface="Arial" charset="0"/>
            </a:endParaRP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GCC Que item (Agenda Item M1090 </a:t>
            </a:r>
          </a:p>
          <a:p>
            <a:pPr>
              <a:lnSpc>
                <a:spcPct val="130000"/>
              </a:lnSpc>
              <a:spcBef>
                <a:spcPts val="0"/>
              </a:spcBef>
              <a:defRPr/>
            </a:pPr>
            <a:r>
              <a:rPr lang="en-US" sz="1400" dirty="0">
                <a:latin typeface="Arial" charset="0"/>
                <a:cs typeface="Arial" charset="0"/>
              </a:rPr>
              <a:t>Proposed switch redesign under review</a:t>
            </a:r>
          </a:p>
        </p:txBody>
      </p:sp>
      <p:sp>
        <p:nvSpPr>
          <p:cNvPr id="40" name="Oval 39"/>
          <p:cNvSpPr>
            <a:spLocks noChangeAspect="1"/>
          </p:cNvSpPr>
          <p:nvPr/>
        </p:nvSpPr>
        <p:spPr>
          <a:xfrm>
            <a:off x="176440" y="1122706"/>
            <a:ext cx="535904" cy="5359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ontAwesome" pitchFamily="2" charset="0"/>
              <a:ea typeface="+mn-ea"/>
              <a:cs typeface="+mn-cs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2F6C75-32B7-C58D-75C4-627DC1DF71C6}"/>
              </a:ext>
            </a:extLst>
          </p:cNvPr>
          <p:cNvSpPr txBox="1"/>
          <p:nvPr/>
        </p:nvSpPr>
        <p:spPr>
          <a:xfrm>
            <a:off x="6691214" y="404995"/>
            <a:ext cx="2443731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7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Gulfstream Customer Advisory Board </a:t>
            </a:r>
          </a:p>
          <a:p>
            <a:endParaRPr lang="en-US" sz="1600" b="1" dirty="0">
              <a:solidFill>
                <a:schemeClr val="bg1"/>
              </a:solidFill>
              <a:latin typeface="Honeywell Sans TT" panose="02010503040101060203" pitchFamily="2" charset="0"/>
            </a:endParaRPr>
          </a:p>
          <a:p>
            <a:r>
              <a:rPr lang="en-US" sz="14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Spring and Fall (Feb–Aug)</a:t>
            </a:r>
          </a:p>
          <a:p>
            <a:r>
              <a:rPr lang="en-US" sz="17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G280</a:t>
            </a:r>
          </a:p>
          <a:p>
            <a:r>
              <a:rPr lang="en-US" sz="17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G450/G550</a:t>
            </a:r>
          </a:p>
          <a:p>
            <a:r>
              <a:rPr lang="en-US" sz="17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G500/G600</a:t>
            </a:r>
          </a:p>
          <a:p>
            <a:r>
              <a:rPr lang="en-US" sz="1700" b="1" dirty="0">
                <a:solidFill>
                  <a:schemeClr val="bg1"/>
                </a:solidFill>
                <a:latin typeface="Honeywell Sans TT" panose="02010503040101060203" pitchFamily="2" charset="0"/>
              </a:rPr>
              <a:t>G650/G650ER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733DE21-F284-8D52-640A-1D80137465B8}"/>
              </a:ext>
            </a:extLst>
          </p:cNvPr>
          <p:cNvSpPr>
            <a:spLocks noChangeAspect="1"/>
          </p:cNvSpPr>
          <p:nvPr/>
        </p:nvSpPr>
        <p:spPr>
          <a:xfrm>
            <a:off x="114771" y="3610265"/>
            <a:ext cx="551992" cy="5519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2DB3FC0A-7B20-9019-B924-563A25E1202F}"/>
              </a:ext>
            </a:extLst>
          </p:cNvPr>
          <p:cNvSpPr>
            <a:spLocks noChangeAspect="1"/>
          </p:cNvSpPr>
          <p:nvPr/>
        </p:nvSpPr>
        <p:spPr>
          <a:xfrm>
            <a:off x="132656" y="4983112"/>
            <a:ext cx="551992" cy="5519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7" name="Graphic 16" descr="Take Off with solid fill">
            <a:extLst>
              <a:ext uri="{FF2B5EF4-FFF2-40B4-BE49-F238E27FC236}">
                <a16:creationId xmlns:a16="http://schemas.microsoft.com/office/drawing/2014/main" id="{C4617829-C634-59C5-40BF-A66222343B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5643" y="1159084"/>
            <a:ext cx="443023" cy="443023"/>
          </a:xfrm>
          <a:prstGeom prst="rect">
            <a:avLst/>
          </a:prstGeom>
        </p:spPr>
      </p:pic>
      <p:pic>
        <p:nvPicPr>
          <p:cNvPr id="18" name="Graphic 17" descr="Clipboard Badge outline">
            <a:extLst>
              <a:ext uri="{FF2B5EF4-FFF2-40B4-BE49-F238E27FC236}">
                <a16:creationId xmlns:a16="http://schemas.microsoft.com/office/drawing/2014/main" id="{29AF7672-6588-09D5-1073-0C75B316F6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62167" y="3657661"/>
            <a:ext cx="457200" cy="457200"/>
          </a:xfrm>
          <a:prstGeom prst="rect">
            <a:avLst/>
          </a:prstGeom>
        </p:spPr>
      </p:pic>
      <p:pic>
        <p:nvPicPr>
          <p:cNvPr id="20" name="Graphic 19" descr="Gears outline">
            <a:extLst>
              <a:ext uri="{FF2B5EF4-FFF2-40B4-BE49-F238E27FC236}">
                <a16:creationId xmlns:a16="http://schemas.microsoft.com/office/drawing/2014/main" id="{CFF039D1-E3AB-8D8C-1306-3AC40CA1B87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2369" y="4999200"/>
            <a:ext cx="535904" cy="535904"/>
          </a:xfrm>
          <a:prstGeom prst="rect">
            <a:avLst/>
          </a:prstGeom>
        </p:spPr>
      </p:pic>
      <p:pic>
        <p:nvPicPr>
          <p:cNvPr id="9" name="Picture Placeholder 8">
            <a:extLst>
              <a:ext uri="{FF2B5EF4-FFF2-40B4-BE49-F238E27FC236}">
                <a16:creationId xmlns:a16="http://schemas.microsoft.com/office/drawing/2014/main" id="{E2829FE2-27FC-EB12-A6F0-B05B6FE2BD4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19444" y="245791"/>
            <a:ext cx="5146913" cy="633784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3087D6-A029-8D6F-0B3E-D96897867D92}"/>
              </a:ext>
            </a:extLst>
          </p:cNvPr>
          <p:cNvSpPr txBox="1"/>
          <p:nvPr/>
        </p:nvSpPr>
        <p:spPr>
          <a:xfrm>
            <a:off x="6894068" y="307521"/>
            <a:ext cx="3064691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oneywell Sans TT" panose="02010503040101060203" pitchFamily="2" charset="0"/>
              </a:rPr>
              <a:t>Bombardier Advisory Board Meetings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oneywell Sans TT" panose="02010503040101060203" pitchFamily="2" charset="0"/>
              </a:rPr>
              <a:t>Spring and Fall 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oneywell Sans TT" panose="02010503040101060203" pitchFamily="2" charset="0"/>
              </a:rPr>
              <a:t>(Mar/Apr – Sep/Oct)</a:t>
            </a: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Honeywell Sans TT" panose="02010503040101060203" pitchFamily="2" charset="0"/>
            </a:endParaRP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oneywell Sans TT" panose="02010503040101060203" pitchFamily="2" charset="0"/>
              </a:rPr>
              <a:t>Challenger 300 &amp; 600</a:t>
            </a:r>
          </a:p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Honeywell Sans TT" panose="02010503040101060203" pitchFamily="2" charset="0"/>
              </a:rPr>
              <a:t>Global 5000/6000 &amp; 7500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70A361F-44C3-AC5C-6679-339D2249B3D3}"/>
              </a:ext>
            </a:extLst>
          </p:cNvPr>
          <p:cNvSpPr>
            <a:spLocks noChangeAspect="1"/>
          </p:cNvSpPr>
          <p:nvPr/>
        </p:nvSpPr>
        <p:spPr>
          <a:xfrm>
            <a:off x="132656" y="5859174"/>
            <a:ext cx="551992" cy="55199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pic>
        <p:nvPicPr>
          <p:cNvPr id="16" name="Graphic 15" descr="Toggle outline">
            <a:extLst>
              <a:ext uri="{FF2B5EF4-FFF2-40B4-BE49-F238E27FC236}">
                <a16:creationId xmlns:a16="http://schemas.microsoft.com/office/drawing/2014/main" id="{45F4CE30-01AE-2489-8639-0255FF50C596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80377" y="5909206"/>
            <a:ext cx="459005" cy="459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38984"/>
      </p:ext>
    </p:extLst>
  </p:cSld>
  <p:clrMapOvr>
    <a:masterClrMapping/>
  </p:clrMapOvr>
</p:sld>
</file>

<file path=ppt/theme/theme1.xml><?xml version="1.0" encoding="utf-8"?>
<a:theme xmlns:a="http://schemas.openxmlformats.org/drawingml/2006/main" name="Honeywell 2019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no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oneywell_v14" id="{4C955DBE-6A6B-4404-A7FC-985F50DCB814}" vid="{9FCABB78-B434-4B7B-86A1-129067C79F96}"/>
    </a:ext>
  </a:extLst>
</a:theme>
</file>

<file path=ppt/theme/theme2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Honeywell">
      <a:dk1>
        <a:sysClr val="windowText" lastClr="000000"/>
      </a:dk1>
      <a:lt1>
        <a:sysClr val="window" lastClr="FFFFFF"/>
      </a:lt1>
      <a:dk2>
        <a:srgbClr val="404040"/>
      </a:dk2>
      <a:lt2>
        <a:srgbClr val="E0E0E0"/>
      </a:lt2>
      <a:accent1>
        <a:srgbClr val="DC202E"/>
      </a:accent1>
      <a:accent2>
        <a:srgbClr val="404040"/>
      </a:accent2>
      <a:accent3>
        <a:srgbClr val="707070"/>
      </a:accent3>
      <a:accent4>
        <a:srgbClr val="A0A0A0"/>
      </a:accent4>
      <a:accent5>
        <a:srgbClr val="C0C0C0"/>
      </a:accent5>
      <a:accent6>
        <a:srgbClr val="E0E0E0"/>
      </a:accent6>
      <a:hlink>
        <a:srgbClr val="000000"/>
      </a:hlink>
      <a:folHlink>
        <a:srgbClr val="000000"/>
      </a:folHlink>
    </a:clrScheme>
    <a:fontScheme name="Honeywel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234FE2A5FCB4A40879E88ECF8489FD4" ma:contentTypeVersion="16" ma:contentTypeDescription="Create a new document." ma:contentTypeScope="" ma:versionID="2d6054e718a6b3d49ddabad75901d3f1">
  <xsd:schema xmlns:xsd="http://www.w3.org/2001/XMLSchema" xmlns:xs="http://www.w3.org/2001/XMLSchema" xmlns:p="http://schemas.microsoft.com/office/2006/metadata/properties" xmlns:ns2="5c9ad062-aa00-492d-a75b-e00dca3b3d0f" xmlns:ns3="0dab3b79-5a11-4a79-9b08-3bd2d79ac80f" xmlns:ns4="213af126-92eb-4bb5-8bfd-1661103a2928" targetNamespace="http://schemas.microsoft.com/office/2006/metadata/properties" ma:root="true" ma:fieldsID="5b1465dfc66d7d380ed0c709667da3b6" ns2:_="" ns3:_="" ns4:_="">
    <xsd:import namespace="5c9ad062-aa00-492d-a75b-e00dca3b3d0f"/>
    <xsd:import namespace="0dab3b79-5a11-4a79-9b08-3bd2d79ac80f"/>
    <xsd:import namespace="213af126-92eb-4bb5-8bfd-1661103a29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9ad062-aa00-492d-a75b-e00dca3b3d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bc46713-8fa2-488a-ac8b-ad618560c9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b3b79-5a11-4a79-9b08-3bd2d79ac80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3af126-92eb-4bb5-8bfd-1661103a2928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cc8bf28e-e1e2-4321-b4d7-8a8cbe31736a}" ma:internalName="TaxCatchAll" ma:showField="CatchAllData" ma:web="0dab3b79-5a11-4a79-9b08-3bd2d79ac8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dab3b79-5a11-4a79-9b08-3bd2d79ac80f">
      <UserInfo>
        <DisplayName>Gipson, Sharon</DisplayName>
        <AccountId>3306</AccountId>
        <AccountType/>
      </UserInfo>
      <UserInfo>
        <DisplayName>Suits, Kevin</DisplayName>
        <AccountId>1350</AccountId>
        <AccountType/>
      </UserInfo>
      <UserInfo>
        <DisplayName>Torres, Chris (HR)</DisplayName>
        <AccountId>3386</AccountId>
        <AccountType/>
      </UserInfo>
      <UserInfo>
        <DisplayName>Dennis, Pamela</DisplayName>
        <AccountId>3387</AccountId>
        <AccountType/>
      </UserInfo>
      <UserInfo>
        <DisplayName>Slater, Helenmarie (Aerospace HR)</DisplayName>
        <AccountId>3388</AccountId>
        <AccountType/>
      </UserInfo>
      <UserInfo>
        <DisplayName>Stoker, Landon</DisplayName>
        <AccountId>3389</AccountId>
        <AccountType/>
      </UserInfo>
      <UserInfo>
        <DisplayName>Mattimore, Karen (AZ18)</DisplayName>
        <AccountId>3390</AccountId>
        <AccountType/>
      </UserInfo>
      <UserInfo>
        <DisplayName>Hartson, Karen</DisplayName>
        <AccountId>3391</AccountId>
        <AccountType/>
      </UserInfo>
      <UserInfo>
        <DisplayName>Arlak, Karen</DisplayName>
        <AccountId>3392</AccountId>
        <AccountType/>
      </UserInfo>
      <UserInfo>
        <DisplayName>Raleigh, Stephanie</DisplayName>
        <AccountId>3393</AccountId>
        <AccountType/>
      </UserInfo>
      <UserInfo>
        <DisplayName>Smiley, Tom</DisplayName>
        <AccountId>3394</AccountId>
        <AccountType/>
      </UserInfo>
      <UserInfo>
        <DisplayName>Aguirre, Carlos</DisplayName>
        <AccountId>3395</AccountId>
        <AccountType/>
      </UserInfo>
      <UserInfo>
        <DisplayName>Lano, Natalie</DisplayName>
        <AccountId>3396</AccountId>
        <AccountType/>
      </UserInfo>
      <UserInfo>
        <DisplayName>Wu, Clare</DisplayName>
        <AccountId>3397</AccountId>
        <AccountType/>
      </UserInfo>
      <UserInfo>
        <DisplayName>Young, Chris (AERO C&amp;B)</DisplayName>
        <AccountId>3398</AccountId>
        <AccountType/>
      </UserInfo>
      <UserInfo>
        <DisplayName>Bickel, Lisa</DisplayName>
        <AccountId>3399</AccountId>
        <AccountType/>
      </UserInfo>
      <UserInfo>
        <DisplayName>King, Chuck</DisplayName>
        <AccountId>3400</AccountId>
        <AccountType/>
      </UserInfo>
      <UserInfo>
        <DisplayName>Lenk, Melissa</DisplayName>
        <AccountId>3401</AccountId>
        <AccountType/>
      </UserInfo>
      <UserInfo>
        <DisplayName>Pascoe, Joshua</DisplayName>
        <AccountId>3402</AccountId>
        <AccountType/>
      </UserInfo>
      <UserInfo>
        <DisplayName>Coatney, Darth</DisplayName>
        <AccountId>3403</AccountId>
        <AccountType/>
      </UserInfo>
      <UserInfo>
        <DisplayName>Mehlhop, Jennifer M</DisplayName>
        <AccountId>3404</AccountId>
        <AccountType/>
      </UserInfo>
      <UserInfo>
        <DisplayName>Casillas, Katharin</DisplayName>
        <AccountId>3405</AccountId>
        <AccountType/>
      </UserInfo>
      <UserInfo>
        <DisplayName>McMellon, Julie</DisplayName>
        <AccountId>3406</AccountId>
        <AccountType/>
      </UserInfo>
      <UserInfo>
        <DisplayName>Holt, Anthony D (HR - Staffing)</DisplayName>
        <AccountId>3407</AccountId>
        <AccountType/>
      </UserInfo>
      <UserInfo>
        <DisplayName>Arevalo, Mary</DisplayName>
        <AccountId>3408</AccountId>
        <AccountType/>
      </UserInfo>
      <UserInfo>
        <DisplayName>Long, Terri</DisplayName>
        <AccountId>3409</AccountId>
        <AccountType/>
      </UserInfo>
      <UserInfo>
        <DisplayName>Koury, Mandy</DisplayName>
        <AccountId>3410</AccountId>
        <AccountType/>
      </UserInfo>
      <UserInfo>
        <DisplayName>LaHann, Matt</DisplayName>
        <AccountId>3411</AccountId>
        <AccountType/>
      </UserInfo>
      <UserInfo>
        <DisplayName>Davis, Dori Ann</DisplayName>
        <AccountId>3412</AccountId>
        <AccountType/>
      </UserInfo>
      <UserInfo>
        <DisplayName>Khanna, Nitin</DisplayName>
        <AccountId>3413</AccountId>
        <AccountType/>
      </UserInfo>
      <UserInfo>
        <DisplayName>Messier, John (PIPAC)</DisplayName>
        <AccountId>3414</AccountId>
        <AccountType/>
      </UserInfo>
      <UserInfo>
        <DisplayName>Holzer, Frank W. (PSE)</DisplayName>
        <AccountId>3415</AccountId>
        <AccountType/>
      </UserInfo>
      <UserInfo>
        <DisplayName>Stewart, Mike (VP Adv Tech)</DisplayName>
        <AccountId>3416</AccountId>
        <AccountType/>
      </UserInfo>
      <UserInfo>
        <DisplayName>Russo, John</DisplayName>
        <AccountId>3417</AccountId>
        <AccountType/>
      </UserInfo>
      <UserInfo>
        <DisplayName>Giles, Todd (VP Eng E&amp;PS)</DisplayName>
        <AccountId>3418</AccountId>
        <AccountType/>
      </UserInfo>
      <UserInfo>
        <DisplayName>Ellis, John (ES Eng)</DisplayName>
        <AccountId>3419</AccountId>
        <AccountType/>
      </UserInfo>
      <UserInfo>
        <DisplayName>Doherty, Kieran</DisplayName>
        <AccountId>3420</AccountId>
        <AccountType/>
      </UserInfo>
      <UserInfo>
        <DisplayName>Ervin, Leigh</DisplayName>
        <AccountId>3421</AccountId>
        <AccountType/>
      </UserInfo>
      <UserInfo>
        <DisplayName>Motivala, Amol</DisplayName>
        <AccountId>3422</AccountId>
        <AccountType/>
      </UserInfo>
      <UserInfo>
        <DisplayName>Ballantyne, Maura</DisplayName>
        <AccountId>3423</AccountId>
        <AccountType/>
      </UserInfo>
      <UserInfo>
        <DisplayName>Mohta, Neelakshi (AZ75)</DisplayName>
        <AccountId>3424</AccountId>
        <AccountType/>
      </UserInfo>
      <UserInfo>
        <DisplayName>Aravamudhan, Bharathan</DisplayName>
        <AccountId>3425</AccountId>
        <AccountType/>
      </UserInfo>
      <UserInfo>
        <DisplayName>Mahoney, Colleen</DisplayName>
        <AccountId>3426</AccountId>
        <AccountType/>
      </UserInfo>
      <UserInfo>
        <DisplayName>Winston, Mark (AZ17)</DisplayName>
        <AccountId>3427</AccountId>
        <AccountType/>
      </UserInfo>
      <UserInfo>
        <DisplayName>Kircos, Bill</DisplayName>
        <AccountId>3428</AccountId>
        <AccountType/>
      </UserInfo>
      <UserInfo>
        <DisplayName>Gorham, Audrey</DisplayName>
        <AccountId>3429</AccountId>
        <AccountType/>
      </UserInfo>
      <UserInfo>
        <DisplayName>Thomas, Liz</DisplayName>
        <AccountId>3430</AccountId>
        <AccountType/>
      </UserInfo>
      <UserInfo>
        <DisplayName>Avrett, Katheryn</DisplayName>
        <AccountId>3431</AccountId>
        <AccountType/>
      </UserInfo>
      <UserInfo>
        <DisplayName>Hansen, Chris</DisplayName>
        <AccountId>3432</AccountId>
        <AccountType/>
      </UserInfo>
      <UserInfo>
        <DisplayName>Gouett Oliveira, Zachee</DisplayName>
        <AccountId>3433</AccountId>
        <AccountType/>
      </UserInfo>
      <UserInfo>
        <DisplayName>Elias, Niteesh</DisplayName>
        <AccountId>1362</AccountId>
        <AccountType/>
      </UserInfo>
      <UserInfo>
        <DisplayName>Bahal, Manish</DisplayName>
        <AccountId>285</AccountId>
        <AccountType/>
      </UserInfo>
      <UserInfo>
        <DisplayName>Campos, Ana</DisplayName>
        <AccountId>784</AccountId>
        <AccountType/>
      </UserInfo>
    </SharedWithUsers>
    <TaxCatchAll xmlns="213af126-92eb-4bb5-8bfd-1661103a2928" xsi:nil="true"/>
    <lcf76f155ced4ddcb4097134ff3c332f xmlns="5c9ad062-aa00-492d-a75b-e00dca3b3d0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7A0FFDE-3E7F-4846-8C40-6E6974198E6C}"/>
</file>

<file path=customXml/itemProps2.xml><?xml version="1.0" encoding="utf-8"?>
<ds:datastoreItem xmlns:ds="http://schemas.openxmlformats.org/officeDocument/2006/customXml" ds:itemID="{23A96D48-C214-4F88-BF4C-52E319A5EF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8308AD-929C-4AF1-934C-AD13F105D728}">
  <ds:schemaRefs>
    <ds:schemaRef ds:uri="4c1981db-d8fb-4ca3-9d14-523ffc40b38c"/>
    <ds:schemaRef ds:uri="6ea289bd-17f2-459a-993b-2af49462c21e"/>
    <ds:schemaRef ds:uri="a053f20f-da63-4e40-b52f-eea2359e0b8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d546e5e1-5d42-4630-bacd-c69bfdcbd5e8}" enabled="1" method="Standar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3384</TotalTime>
  <Words>205</Words>
  <Application>Microsoft Office PowerPoint</Application>
  <PresentationFormat>Widescreen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Arial Black</vt:lpstr>
      <vt:lpstr>Calibri</vt:lpstr>
      <vt:lpstr>FontAwesome</vt:lpstr>
      <vt:lpstr>Honeywell Sans</vt:lpstr>
      <vt:lpstr>Honeywell Sans TT</vt:lpstr>
      <vt:lpstr>Honeywell 2019</vt:lpstr>
      <vt:lpstr>Bombardier OEM</vt:lpstr>
    </vt:vector>
  </TitlesOfParts>
  <Company>Interpublic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Honeywell  PowerPoint template 2019</dc:title>
  <dc:creator>Pezza, Christine (NYC-MRM)</dc:creator>
  <cp:lastModifiedBy>Negrete, Rodrigo (AERO)</cp:lastModifiedBy>
  <cp:revision>8</cp:revision>
  <dcterms:created xsi:type="dcterms:W3CDTF">2019-05-06T16:38:41Z</dcterms:created>
  <dcterms:modified xsi:type="dcterms:W3CDTF">2024-11-06T04:34:57Z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0x0101000234FE2A5FCB4A40879E88ECF8489FD4</vt:lpwstr>
  </property>
  <property fmtid="{D5CDD505-2E9C-101B-9397-08002B2CF9AE}" pid="3" name="MSIP_Label_d546e5e1-5d42-4630-bacd-c69bfdcbd5e8_Enabled">
    <vt:lpwstr>true</vt:lpwstr>
  </property>
  <property fmtid="{D5CDD505-2E9C-101B-9397-08002B2CF9AE}" pid="4" name="MSIP_Label_d546e5e1-5d42-4630-bacd-c69bfdcbd5e8_SetDate">
    <vt:lpwstr>2021-02-18T21:56:12Z</vt:lpwstr>
  </property>
  <property fmtid="{D5CDD505-2E9C-101B-9397-08002B2CF9AE}" pid="5" name="MSIP_Label_d546e5e1-5d42-4630-bacd-c69bfdcbd5e8_Method">
    <vt:lpwstr>Standard</vt:lpwstr>
  </property>
  <property fmtid="{D5CDD505-2E9C-101B-9397-08002B2CF9AE}" pid="6" name="MSIP_Label_d546e5e1-5d42-4630-bacd-c69bfdcbd5e8_Name">
    <vt:lpwstr>d546e5e1-5d42-4630-bacd-c69bfdcbd5e8</vt:lpwstr>
  </property>
  <property fmtid="{D5CDD505-2E9C-101B-9397-08002B2CF9AE}" pid="7" name="MSIP_Label_d546e5e1-5d42-4630-bacd-c69bfdcbd5e8_SiteId">
    <vt:lpwstr>96ece526-9c7d-48b0-8daf-8b93c90a5d18</vt:lpwstr>
  </property>
  <property fmtid="{D5CDD505-2E9C-101B-9397-08002B2CF9AE}" pid="8" name="MSIP_Label_d546e5e1-5d42-4630-bacd-c69bfdcbd5e8_ActionId">
    <vt:lpwstr>8ce419e0-c636-45ce-a3aa-22c944401320</vt:lpwstr>
  </property>
  <property fmtid="{D5CDD505-2E9C-101B-9397-08002B2CF9AE}" pid="9" name="MSIP_Label_d546e5e1-5d42-4630-bacd-c69bfdcbd5e8_ContentBits">
    <vt:lpwstr>0</vt:lpwstr>
  </property>
  <property fmtid="{D5CDD505-2E9C-101B-9397-08002B2CF9AE}" pid="10" name="SmartTag">
    <vt:lpwstr>4</vt:lpwstr>
  </property>
</Properties>
</file>